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448" r:id="rId3"/>
    <p:sldId id="449" r:id="rId4"/>
    <p:sldId id="444" r:id="rId5"/>
    <p:sldId id="445" r:id="rId6"/>
    <p:sldId id="451" r:id="rId7"/>
    <p:sldId id="452" r:id="rId8"/>
    <p:sldId id="45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48"/>
            <p14:sldId id="449"/>
            <p14:sldId id="444"/>
            <p14:sldId id="445"/>
          </p14:sldIdLst>
        </p14:section>
        <p14:section name="Раздел без заголовка" id="{6AA1F43C-892A-4787-89B6-4EA8D4F8EDF5}">
          <p14:sldIdLst>
            <p14:sldId id="451"/>
            <p14:sldId id="452"/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014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25F-A9A3-4024-AEC6-C996E545789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220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25F-A9A3-4024-AEC6-C996E54578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276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35032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7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6.wmf"/><Relationship Id="rId9" Type="http://schemas.openxmlformats.org/officeDocument/2006/relationships/image" Target="../media/image15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469965" y="2249852"/>
            <a:ext cx="91578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45268" y="2249852"/>
            <a:ext cx="2316726" cy="2254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639582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3" y="3940405"/>
            <a:ext cx="639582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7248" y="215036"/>
            <a:ext cx="119766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i="1" dirty="0" err="1">
                <a:solidFill>
                  <a:srgbClr val="0070C0"/>
                </a:solidFill>
              </a:rPr>
              <a:t>Bir</a:t>
            </a: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400" b="1" i="1" dirty="0" err="1">
                <a:solidFill>
                  <a:srgbClr val="0070C0"/>
                </a:solidFill>
              </a:rPr>
              <a:t>noma’lumli</a:t>
            </a: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400" b="1" i="1" dirty="0" err="1">
                <a:solidFill>
                  <a:srgbClr val="0070C0"/>
                </a:solidFill>
              </a:rPr>
              <a:t>tengsizliklar</a:t>
            </a: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400" b="1" i="1" dirty="0" err="1">
                <a:solidFill>
                  <a:srgbClr val="0070C0"/>
                </a:solidFill>
              </a:rPr>
              <a:t>sistemasi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7" name="Rectangle 11"/>
          <p:cNvSpPr>
            <a:spLocks noChangeArrowheads="1"/>
          </p:cNvSpPr>
          <p:nvPr/>
        </p:nvSpPr>
        <p:spPr bwMode="auto">
          <a:xfrm>
            <a:off x="960670" y="1853443"/>
            <a:ext cx="17924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x-1&gt;7+2x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4x-5&lt;1+x  </a:t>
            </a:r>
            <a:endParaRPr lang="ru-RU" altLang="ru-RU" sz="28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444559" y="3306724"/>
            <a:ext cx="1152355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altLang="ru-RU" sz="2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sistemasining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noma’lumning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tengsizliklarining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tengsizliklarga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aylantiruvchi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qiymatiga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592" name="Rectangle 16"/>
          <p:cNvSpPr>
            <a:spLocks noChangeArrowheads="1"/>
          </p:cNvSpPr>
          <p:nvPr/>
        </p:nvSpPr>
        <p:spPr bwMode="auto">
          <a:xfrm>
            <a:off x="107877" y="5385268"/>
            <a:ext cx="1219691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yechimlarini</a:t>
            </a:r>
            <a:endParaRPr lang="en-US" alt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yoqligini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alt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656822" y="1899075"/>
            <a:ext cx="350118" cy="862841"/>
          </a:xfrm>
          <a:prstGeom prst="leftBrace">
            <a:avLst>
              <a:gd name="adj1" fmla="val 414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328236" y="1877053"/>
            <a:ext cx="17924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x -2x &gt;7+1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4x-x&lt;1+5  </a:t>
            </a:r>
            <a:endParaRPr lang="ru-RU" altLang="ru-RU" sz="28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3024388" y="1922685"/>
            <a:ext cx="350118" cy="862841"/>
          </a:xfrm>
          <a:prstGeom prst="leftBrace">
            <a:avLst>
              <a:gd name="adj1" fmla="val 414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607806" y="1877053"/>
            <a:ext cx="119776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-x &gt; 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3x&lt; 6  </a:t>
            </a:r>
            <a:endParaRPr lang="ru-RU" altLang="ru-RU" sz="28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5303958" y="1922685"/>
            <a:ext cx="350118" cy="862841"/>
          </a:xfrm>
          <a:prstGeom prst="leftBrace">
            <a:avLst>
              <a:gd name="adj1" fmla="val 414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7331434" y="1874905"/>
            <a:ext cx="110799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x &lt; 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x &lt; 2  </a:t>
            </a:r>
            <a:endParaRPr lang="ru-RU" altLang="ru-RU" sz="28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Левая фигурная скобка 20"/>
          <p:cNvSpPr/>
          <p:nvPr/>
        </p:nvSpPr>
        <p:spPr>
          <a:xfrm>
            <a:off x="7027586" y="1920537"/>
            <a:ext cx="350118" cy="862841"/>
          </a:xfrm>
          <a:prstGeom prst="leftBrace">
            <a:avLst>
              <a:gd name="adj1" fmla="val 4143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" name="Group 19"/>
          <p:cNvGrpSpPr>
            <a:grpSpLocks/>
          </p:cNvGrpSpPr>
          <p:nvPr/>
        </p:nvGrpSpPr>
        <p:grpSpPr bwMode="auto">
          <a:xfrm>
            <a:off x="8864879" y="2389243"/>
            <a:ext cx="2998157" cy="523876"/>
            <a:chOff x="167" y="1785"/>
            <a:chExt cx="1440" cy="330"/>
          </a:xfrm>
        </p:grpSpPr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V="1">
              <a:off x="167" y="1817"/>
              <a:ext cx="1440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Text Box 18"/>
            <p:cNvSpPr txBox="1">
              <a:spLocks noChangeArrowheads="1"/>
            </p:cNvSpPr>
            <p:nvPr/>
          </p:nvSpPr>
          <p:spPr bwMode="auto">
            <a:xfrm>
              <a:off x="262" y="1785"/>
              <a:ext cx="54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2060"/>
                  </a:solidFill>
                </a:rPr>
                <a:t>2</a:t>
              </a:r>
              <a:endParaRPr lang="ru-RU" sz="28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11132012" y="2326756"/>
            <a:ext cx="195713" cy="2047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8" name="Group 50"/>
          <p:cNvGrpSpPr>
            <a:grpSpLocks/>
          </p:cNvGrpSpPr>
          <p:nvPr/>
        </p:nvGrpSpPr>
        <p:grpSpPr bwMode="auto">
          <a:xfrm rot="10800000" flipV="1">
            <a:off x="9527894" y="2506717"/>
            <a:ext cx="1122255" cy="173318"/>
            <a:chOff x="839" y="2523"/>
            <a:chExt cx="635" cy="136"/>
          </a:xfrm>
        </p:grpSpPr>
        <p:sp>
          <p:nvSpPr>
            <p:cNvPr id="39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0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41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1113784" y="1953399"/>
                <a:ext cx="4812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3784" y="1953399"/>
                <a:ext cx="48122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6"/>
          <p:cNvSpPr>
            <a:spLocks noChangeArrowheads="1"/>
          </p:cNvSpPr>
          <p:nvPr/>
        </p:nvSpPr>
        <p:spPr bwMode="auto">
          <a:xfrm>
            <a:off x="9301487" y="2351879"/>
            <a:ext cx="195713" cy="2047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4" name="Group 50"/>
          <p:cNvGrpSpPr>
            <a:grpSpLocks/>
          </p:cNvGrpSpPr>
          <p:nvPr/>
        </p:nvGrpSpPr>
        <p:grpSpPr bwMode="auto">
          <a:xfrm rot="10800000">
            <a:off x="10169435" y="2229389"/>
            <a:ext cx="1038335" cy="210933"/>
            <a:chOff x="839" y="2523"/>
            <a:chExt cx="635" cy="136"/>
          </a:xfrm>
        </p:grpSpPr>
        <p:sp>
          <p:nvSpPr>
            <p:cNvPr id="55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6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57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" name="Group 50"/>
          <p:cNvGrpSpPr>
            <a:grpSpLocks/>
          </p:cNvGrpSpPr>
          <p:nvPr/>
        </p:nvGrpSpPr>
        <p:grpSpPr bwMode="auto">
          <a:xfrm rot="10800000" flipV="1">
            <a:off x="10688602" y="2498262"/>
            <a:ext cx="1122255" cy="181773"/>
            <a:chOff x="839" y="2523"/>
            <a:chExt cx="635" cy="136"/>
          </a:xfrm>
        </p:grpSpPr>
        <p:sp>
          <p:nvSpPr>
            <p:cNvPr id="69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0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71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5" name="Group 50"/>
          <p:cNvGrpSpPr>
            <a:grpSpLocks/>
          </p:cNvGrpSpPr>
          <p:nvPr/>
        </p:nvGrpSpPr>
        <p:grpSpPr bwMode="auto">
          <a:xfrm rot="10800000">
            <a:off x="9047586" y="2231377"/>
            <a:ext cx="1038335" cy="204308"/>
            <a:chOff x="839" y="2523"/>
            <a:chExt cx="635" cy="137"/>
          </a:xfrm>
        </p:grpSpPr>
        <p:sp>
          <p:nvSpPr>
            <p:cNvPr id="76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7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7"/>
              <a:chOff x="476" y="1616"/>
              <a:chExt cx="499" cy="137"/>
            </a:xfrm>
          </p:grpSpPr>
          <p:sp>
            <p:nvSpPr>
              <p:cNvPr id="78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9" name="Line 46"/>
              <p:cNvSpPr>
                <a:spLocks noChangeShapeType="1"/>
              </p:cNvSpPr>
              <p:nvPr/>
            </p:nvSpPr>
            <p:spPr bwMode="auto">
              <a:xfrm flipH="1">
                <a:off x="596" y="1617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0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" name="TextBox 5"/>
          <p:cNvSpPr txBox="1"/>
          <p:nvPr/>
        </p:nvSpPr>
        <p:spPr>
          <a:xfrm>
            <a:off x="9417016" y="2890687"/>
            <a:ext cx="2305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(2; 8)</a:t>
            </a:r>
            <a:endParaRPr lang="ru-RU" sz="28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6723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88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8" grpId="0"/>
      <p:bldP spid="280592" grpId="0"/>
      <p:bldP spid="12" grpId="0"/>
      <p:bldP spid="13" grpId="0" animBg="1"/>
      <p:bldP spid="14" grpId="0"/>
      <p:bldP spid="19" grpId="0" animBg="1"/>
      <p:bldP spid="20" grpId="0"/>
      <p:bldP spid="21" grpId="0" animBg="1"/>
      <p:bldP spid="37" grpId="0" animBg="1"/>
      <p:bldP spid="45" grpId="0"/>
      <p:bldP spid="46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142" y="153624"/>
            <a:ext cx="120678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25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3" name="Прямоугольник 4"/>
          <p:cNvSpPr>
            <a:spLocks noChangeArrowheads="1"/>
          </p:cNvSpPr>
          <p:nvPr/>
        </p:nvSpPr>
        <p:spPr bwMode="auto">
          <a:xfrm>
            <a:off x="92947" y="1033753"/>
            <a:ext cx="5485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i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421138"/>
              </p:ext>
            </p:extLst>
          </p:nvPr>
        </p:nvGraphicFramePr>
        <p:xfrm>
          <a:off x="1200730" y="1225308"/>
          <a:ext cx="3529013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Уравнение" r:id="rId3" imgW="1002960" imgH="457200" progId="Equation.3">
                  <p:embed/>
                </p:oleObj>
              </mc:Choice>
              <mc:Fallback>
                <p:oleObj name="Уравнение" r:id="rId3" imgW="10029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730" y="1225308"/>
                        <a:ext cx="3529013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873522" y="4680217"/>
                <a:ext cx="5730427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3200" dirty="0" err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2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-4 ≤ x ≤ -2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[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- 4; -2</a:t>
                </a:r>
                <a:endParaRPr lang="ru-RU" sz="3200" dirty="0"/>
              </a:p>
              <a:p>
                <a:pPr>
                  <a:defRPr/>
                </a:pPr>
                <a:r>
                  <a:rPr lang="en-US" sz="32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3522" y="4680217"/>
                <a:ext cx="5730427" cy="1077218"/>
              </a:xfrm>
              <a:prstGeom prst="rect">
                <a:avLst/>
              </a:prstGeom>
              <a:blipFill rotWithShape="0">
                <a:blip r:embed="rId5"/>
                <a:stretch>
                  <a:fillRect l="-2872" t="-9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8282598" y="3428837"/>
            <a:ext cx="3310464" cy="869953"/>
            <a:chOff x="402" y="1704"/>
            <a:chExt cx="1590" cy="548"/>
          </a:xfrm>
        </p:grpSpPr>
        <p:grpSp>
          <p:nvGrpSpPr>
            <p:cNvPr id="16" name="Group 17"/>
            <p:cNvGrpSpPr>
              <a:grpSpLocks/>
            </p:cNvGrpSpPr>
            <p:nvPr/>
          </p:nvGrpSpPr>
          <p:grpSpPr bwMode="auto">
            <a:xfrm>
              <a:off x="402" y="1704"/>
              <a:ext cx="1590" cy="224"/>
              <a:chOff x="402" y="1614"/>
              <a:chExt cx="1590" cy="224"/>
            </a:xfrm>
          </p:grpSpPr>
          <p:sp>
            <p:nvSpPr>
              <p:cNvPr id="18" name="Line 5"/>
              <p:cNvSpPr>
                <a:spLocks noChangeShapeType="1"/>
              </p:cNvSpPr>
              <p:nvPr/>
            </p:nvSpPr>
            <p:spPr bwMode="auto">
              <a:xfrm>
                <a:off x="402" y="1748"/>
                <a:ext cx="159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Oval 6"/>
              <p:cNvSpPr>
                <a:spLocks noChangeArrowheads="1"/>
              </p:cNvSpPr>
              <p:nvPr/>
            </p:nvSpPr>
            <p:spPr bwMode="auto">
              <a:xfrm>
                <a:off x="782" y="1709"/>
                <a:ext cx="94" cy="129"/>
              </a:xfrm>
              <a:prstGeom prst="ellipse">
                <a:avLst/>
              </a:prstGeom>
              <a:solidFill>
                <a:srgbClr val="00B0F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" name="Group 11"/>
              <p:cNvGrpSpPr>
                <a:grpSpLocks/>
              </p:cNvGrpSpPr>
              <p:nvPr/>
            </p:nvGrpSpPr>
            <p:grpSpPr bwMode="auto">
              <a:xfrm>
                <a:off x="496" y="1614"/>
                <a:ext cx="479" cy="138"/>
                <a:chOff x="496" y="1614"/>
                <a:chExt cx="479" cy="138"/>
              </a:xfrm>
            </p:grpSpPr>
            <p:sp>
              <p:nvSpPr>
                <p:cNvPr id="26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96" y="1614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1" name="Group 12"/>
              <p:cNvGrpSpPr>
                <a:grpSpLocks/>
              </p:cNvGrpSpPr>
              <p:nvPr/>
            </p:nvGrpSpPr>
            <p:grpSpPr bwMode="auto">
              <a:xfrm>
                <a:off x="1020" y="1616"/>
                <a:ext cx="499" cy="136"/>
                <a:chOff x="476" y="1616"/>
                <a:chExt cx="499" cy="136"/>
              </a:xfrm>
            </p:grpSpPr>
            <p:sp>
              <p:nvSpPr>
                <p:cNvPr id="22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635" y="1922"/>
              <a:ext cx="318" cy="3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/>
                <a:t>-4</a:t>
              </a:r>
              <a:endParaRPr lang="ru-RU" sz="2800" dirty="0"/>
            </a:p>
          </p:txBody>
        </p:sp>
      </p:grpSp>
      <p:sp>
        <p:nvSpPr>
          <p:cNvPr id="30" name="Oval 6"/>
          <p:cNvSpPr>
            <a:spLocks noChangeArrowheads="1"/>
          </p:cNvSpPr>
          <p:nvPr/>
        </p:nvSpPr>
        <p:spPr bwMode="auto">
          <a:xfrm>
            <a:off x="10281208" y="3539349"/>
            <a:ext cx="195713" cy="204788"/>
          </a:xfrm>
          <a:prstGeom prst="ellipse">
            <a:avLst/>
          </a:prstGeom>
          <a:solidFill>
            <a:srgbClr val="00B0F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" name="Group 50"/>
          <p:cNvGrpSpPr>
            <a:grpSpLocks/>
          </p:cNvGrpSpPr>
          <p:nvPr/>
        </p:nvGrpSpPr>
        <p:grpSpPr bwMode="auto">
          <a:xfrm rot="10800000" flipV="1">
            <a:off x="9299598" y="3685967"/>
            <a:ext cx="1254443" cy="196757"/>
            <a:chOff x="839" y="2523"/>
            <a:chExt cx="635" cy="136"/>
          </a:xfrm>
        </p:grpSpPr>
        <p:sp>
          <p:nvSpPr>
            <p:cNvPr id="41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3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34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0195487" y="2962460"/>
            <a:ext cx="478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-2</a:t>
            </a:r>
            <a:endParaRPr lang="ru-RU" sz="2800" dirty="0"/>
          </a:p>
        </p:txBody>
      </p:sp>
      <p:graphicFrame>
        <p:nvGraphicFramePr>
          <p:cNvPr id="6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876414"/>
              </p:ext>
            </p:extLst>
          </p:nvPr>
        </p:nvGraphicFramePr>
        <p:xfrm>
          <a:off x="5288978" y="1225308"/>
          <a:ext cx="3529013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Уравнение" r:id="rId6" imgW="1002960" imgH="457200" progId="Equation.3">
                  <p:embed/>
                </p:oleObj>
              </mc:Choice>
              <mc:Fallback>
                <p:oleObj name="Уравнение" r:id="rId6" imgW="10029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8978" y="1225308"/>
                        <a:ext cx="3529013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49023"/>
              </p:ext>
            </p:extLst>
          </p:nvPr>
        </p:nvGraphicFramePr>
        <p:xfrm>
          <a:off x="1351704" y="3168797"/>
          <a:ext cx="1876425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Уравнение" r:id="rId8" imgW="533160" imgH="457200" progId="Equation.3">
                  <p:embed/>
                </p:oleObj>
              </mc:Choice>
              <mc:Fallback>
                <p:oleObj name="Уравнение" r:id="rId8" imgW="5331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704" y="3168797"/>
                        <a:ext cx="1876425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28459"/>
              </p:ext>
            </p:extLst>
          </p:nvPr>
        </p:nvGraphicFramePr>
        <p:xfrm>
          <a:off x="4533900" y="3148013"/>
          <a:ext cx="1787525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Уравнение" r:id="rId10" imgW="507960" imgH="457200" progId="Equation.3">
                  <p:embed/>
                </p:oleObj>
              </mc:Choice>
              <mc:Fallback>
                <p:oleObj name="Уравнение" r:id="rId10" imgW="5079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3148013"/>
                        <a:ext cx="1787525" cy="116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Group 44"/>
          <p:cNvGrpSpPr>
            <a:grpSpLocks/>
          </p:cNvGrpSpPr>
          <p:nvPr/>
        </p:nvGrpSpPr>
        <p:grpSpPr bwMode="auto">
          <a:xfrm rot="10800000" flipV="1">
            <a:off x="10618174" y="3679343"/>
            <a:ext cx="985775" cy="196757"/>
            <a:chOff x="476" y="1616"/>
            <a:chExt cx="499" cy="136"/>
          </a:xfrm>
        </p:grpSpPr>
        <p:sp>
          <p:nvSpPr>
            <p:cNvPr id="72" name="Line 45"/>
            <p:cNvSpPr>
              <a:spLocks noChangeShapeType="1"/>
            </p:cNvSpPr>
            <p:nvPr/>
          </p:nvSpPr>
          <p:spPr bwMode="auto">
            <a:xfrm flipH="1">
              <a:off x="476" y="1616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Line 46"/>
            <p:cNvSpPr>
              <a:spLocks noChangeShapeType="1"/>
            </p:cNvSpPr>
            <p:nvPr/>
          </p:nvSpPr>
          <p:spPr bwMode="auto">
            <a:xfrm flipH="1">
              <a:off x="612" y="1616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Line 47"/>
            <p:cNvSpPr>
              <a:spLocks noChangeShapeType="1"/>
            </p:cNvSpPr>
            <p:nvPr/>
          </p:nvSpPr>
          <p:spPr bwMode="auto">
            <a:xfrm flipH="1">
              <a:off x="748" y="1616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" name="Line 48"/>
            <p:cNvSpPr>
              <a:spLocks noChangeShapeType="1"/>
            </p:cNvSpPr>
            <p:nvPr/>
          </p:nvSpPr>
          <p:spPr bwMode="auto">
            <a:xfrm flipH="1">
              <a:off x="884" y="1616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 rot="10800000">
                <a:off x="10661460" y="4706818"/>
                <a:ext cx="45076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[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10661460" y="4706818"/>
                <a:ext cx="450764" cy="646331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43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animBg="1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457512"/>
              </p:ext>
            </p:extLst>
          </p:nvPr>
        </p:nvGraphicFramePr>
        <p:xfrm>
          <a:off x="98799" y="985142"/>
          <a:ext cx="3357155" cy="1927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Уравнение" r:id="rId3" imgW="1206360" imgH="838080" progId="Equation.3">
                  <p:embed/>
                </p:oleObj>
              </mc:Choice>
              <mc:Fallback>
                <p:oleObj name="Уравнение" r:id="rId3" imgW="120636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99" y="985142"/>
                        <a:ext cx="3357155" cy="1927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0805"/>
              </p:ext>
            </p:extLst>
          </p:nvPr>
        </p:nvGraphicFramePr>
        <p:xfrm>
          <a:off x="8088119" y="1245704"/>
          <a:ext cx="3773510" cy="1234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" name="Уравнение" r:id="rId5" imgW="1269720" imgH="457200" progId="Equation.3">
                  <p:embed/>
                </p:oleObj>
              </mc:Choice>
              <mc:Fallback>
                <p:oleObj name="Уравнение" r:id="rId5" imgW="12697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8119" y="1245704"/>
                        <a:ext cx="3773510" cy="12344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812760"/>
              </p:ext>
            </p:extLst>
          </p:nvPr>
        </p:nvGraphicFramePr>
        <p:xfrm>
          <a:off x="4195070" y="3155782"/>
          <a:ext cx="5232400" cy="182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Уравнение" r:id="rId7" imgW="1625400" imgH="660240" progId="Equation.3">
                  <p:embed/>
                </p:oleObj>
              </mc:Choice>
              <mc:Fallback>
                <p:oleObj name="Уравнение" r:id="rId7" imgW="162540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70" y="3155782"/>
                        <a:ext cx="5232400" cy="182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100210" y="5295312"/>
                <a:ext cx="4108817" cy="9632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32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-26,5</a:t>
                </a:r>
                <a:r>
                  <a:rPr lang="en-US" sz="4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;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0210" y="5295312"/>
                <a:ext cx="4108817" cy="963212"/>
              </a:xfrm>
              <a:prstGeom prst="rect">
                <a:avLst/>
              </a:prstGeom>
              <a:blipFill rotWithShape="0">
                <a:blip r:embed="rId9"/>
                <a:stretch>
                  <a:fillRect l="-4748" t="-1266" r="-5341" b="-16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528354" y="140924"/>
            <a:ext cx="7588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819204"/>
              </p:ext>
            </p:extLst>
          </p:nvPr>
        </p:nvGraphicFramePr>
        <p:xfrm>
          <a:off x="3638550" y="985838"/>
          <a:ext cx="3743325" cy="192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8" name="Уравнение" r:id="rId10" imgW="1346040" imgH="838080" progId="Equation.3">
                  <p:embed/>
                </p:oleObj>
              </mc:Choice>
              <mc:Fallback>
                <p:oleObj name="Уравнение" r:id="rId10" imgW="134604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985838"/>
                        <a:ext cx="3743325" cy="192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399898"/>
              </p:ext>
            </p:extLst>
          </p:nvPr>
        </p:nvGraphicFramePr>
        <p:xfrm>
          <a:off x="241300" y="3551583"/>
          <a:ext cx="3397250" cy="1239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Уравнение" r:id="rId12" imgW="1143000" imgH="457200" progId="Equation.3">
                  <p:embed/>
                </p:oleObj>
              </mc:Choice>
              <mc:Fallback>
                <p:oleObj name="Уравнение" r:id="rId12" imgW="1143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3551583"/>
                        <a:ext cx="3397250" cy="1239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9"/>
          <p:cNvGrpSpPr>
            <a:grpSpLocks/>
          </p:cNvGrpSpPr>
          <p:nvPr/>
        </p:nvGrpSpPr>
        <p:grpSpPr bwMode="auto">
          <a:xfrm>
            <a:off x="409907" y="5637467"/>
            <a:ext cx="4011617" cy="627396"/>
            <a:chOff x="-418" y="1290"/>
            <a:chExt cx="2038" cy="360"/>
          </a:xfrm>
        </p:grpSpPr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V="1">
              <a:off x="-418" y="1290"/>
              <a:ext cx="2038" cy="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Text Box 18"/>
            <p:cNvSpPr txBox="1">
              <a:spLocks noChangeArrowheads="1"/>
            </p:cNvSpPr>
            <p:nvPr/>
          </p:nvSpPr>
          <p:spPr bwMode="auto">
            <a:xfrm>
              <a:off x="-40" y="1320"/>
              <a:ext cx="54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2060"/>
                  </a:solidFill>
                </a:rPr>
                <a:t>-26,5</a:t>
              </a:r>
              <a:endParaRPr lang="ru-RU" sz="28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6" name="Oval 6"/>
          <p:cNvSpPr>
            <a:spLocks noChangeArrowheads="1"/>
          </p:cNvSpPr>
          <p:nvPr/>
        </p:nvSpPr>
        <p:spPr bwMode="auto">
          <a:xfrm>
            <a:off x="2985202" y="5509025"/>
            <a:ext cx="195713" cy="2047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7" name="Group 50"/>
          <p:cNvGrpSpPr>
            <a:grpSpLocks/>
          </p:cNvGrpSpPr>
          <p:nvPr/>
        </p:nvGrpSpPr>
        <p:grpSpPr bwMode="auto">
          <a:xfrm rot="10800000" flipV="1">
            <a:off x="2126072" y="5701582"/>
            <a:ext cx="1056557" cy="162502"/>
            <a:chOff x="839" y="2523"/>
            <a:chExt cx="635" cy="136"/>
          </a:xfrm>
        </p:grpSpPr>
        <p:sp>
          <p:nvSpPr>
            <p:cNvPr id="28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9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30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013325" y="4813735"/>
                <a:ext cx="785279" cy="66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3325" y="4813735"/>
                <a:ext cx="785279" cy="668581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6"/>
          <p:cNvSpPr>
            <a:spLocks noChangeArrowheads="1"/>
          </p:cNvSpPr>
          <p:nvPr/>
        </p:nvSpPr>
        <p:spPr bwMode="auto">
          <a:xfrm>
            <a:off x="1828895" y="5565683"/>
            <a:ext cx="195713" cy="2047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" name="Group 50"/>
          <p:cNvGrpSpPr>
            <a:grpSpLocks/>
          </p:cNvGrpSpPr>
          <p:nvPr/>
        </p:nvGrpSpPr>
        <p:grpSpPr bwMode="auto">
          <a:xfrm rot="10800000" flipV="1">
            <a:off x="3285128" y="5689220"/>
            <a:ext cx="830271" cy="162502"/>
            <a:chOff x="839" y="2523"/>
            <a:chExt cx="499" cy="136"/>
          </a:xfrm>
        </p:grpSpPr>
        <p:sp>
          <p:nvSpPr>
            <p:cNvPr id="37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8" name="Group 44"/>
            <p:cNvGrpSpPr>
              <a:grpSpLocks/>
            </p:cNvGrpSpPr>
            <p:nvPr/>
          </p:nvGrpSpPr>
          <p:grpSpPr bwMode="auto">
            <a:xfrm>
              <a:off x="975" y="2523"/>
              <a:ext cx="363" cy="136"/>
              <a:chOff x="476" y="1616"/>
              <a:chExt cx="363" cy="136"/>
            </a:xfrm>
          </p:grpSpPr>
          <p:sp>
            <p:nvSpPr>
              <p:cNvPr id="39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3" name="Group 50"/>
          <p:cNvGrpSpPr>
            <a:grpSpLocks/>
          </p:cNvGrpSpPr>
          <p:nvPr/>
        </p:nvGrpSpPr>
        <p:grpSpPr bwMode="auto">
          <a:xfrm rot="10800000">
            <a:off x="1952861" y="5459028"/>
            <a:ext cx="1056557" cy="203843"/>
            <a:chOff x="839" y="2523"/>
            <a:chExt cx="635" cy="136"/>
          </a:xfrm>
        </p:grpSpPr>
        <p:sp>
          <p:nvSpPr>
            <p:cNvPr id="44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46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0" name="Group 50"/>
          <p:cNvGrpSpPr>
            <a:grpSpLocks/>
          </p:cNvGrpSpPr>
          <p:nvPr/>
        </p:nvGrpSpPr>
        <p:grpSpPr bwMode="auto">
          <a:xfrm rot="10800000">
            <a:off x="1032842" y="5452404"/>
            <a:ext cx="830271" cy="203843"/>
            <a:chOff x="839" y="2523"/>
            <a:chExt cx="499" cy="136"/>
          </a:xfrm>
        </p:grpSpPr>
        <p:sp>
          <p:nvSpPr>
            <p:cNvPr id="51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2" name="Group 44"/>
            <p:cNvGrpSpPr>
              <a:grpSpLocks/>
            </p:cNvGrpSpPr>
            <p:nvPr/>
          </p:nvGrpSpPr>
          <p:grpSpPr bwMode="auto">
            <a:xfrm>
              <a:off x="975" y="2523"/>
              <a:ext cx="363" cy="136"/>
              <a:chOff x="476" y="1616"/>
              <a:chExt cx="363" cy="136"/>
            </a:xfrm>
          </p:grpSpPr>
          <p:sp>
            <p:nvSpPr>
              <p:cNvPr id="53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8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 animBg="1"/>
      <p:bldP spid="34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094583"/>
              </p:ext>
            </p:extLst>
          </p:nvPr>
        </p:nvGraphicFramePr>
        <p:xfrm>
          <a:off x="1407756" y="1066285"/>
          <a:ext cx="2205038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9" name="Уравнение" r:id="rId3" imgW="990360" imgH="711000" progId="Equation.3">
                  <p:embed/>
                </p:oleObj>
              </mc:Choice>
              <mc:Fallback>
                <p:oleObj name="Уравнение" r:id="rId3" imgW="99036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756" y="1066285"/>
                        <a:ext cx="2205038" cy="158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741767"/>
              </p:ext>
            </p:extLst>
          </p:nvPr>
        </p:nvGraphicFramePr>
        <p:xfrm>
          <a:off x="4248943" y="1018294"/>
          <a:ext cx="1527175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0" name="Уравнение" r:id="rId5" imgW="685800" imgH="711000" progId="Equation.3">
                  <p:embed/>
                </p:oleObj>
              </mc:Choice>
              <mc:Fallback>
                <p:oleObj name="Уравнение" r:id="rId5" imgW="6858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943" y="1018294"/>
                        <a:ext cx="1527175" cy="15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429250"/>
              </p:ext>
            </p:extLst>
          </p:nvPr>
        </p:nvGraphicFramePr>
        <p:xfrm>
          <a:off x="6412267" y="1066285"/>
          <a:ext cx="1130300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1" name="Уравнение" r:id="rId7" imgW="507960" imgH="711000" progId="Equation.3">
                  <p:embed/>
                </p:oleObj>
              </mc:Choice>
              <mc:Fallback>
                <p:oleObj name="Уравнение" r:id="rId7" imgW="50796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267" y="1066285"/>
                        <a:ext cx="1130300" cy="15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96"/>
          <p:cNvGrpSpPr>
            <a:grpSpLocks/>
          </p:cNvGrpSpPr>
          <p:nvPr/>
        </p:nvGrpSpPr>
        <p:grpSpPr bwMode="auto">
          <a:xfrm>
            <a:off x="1729637" y="2884823"/>
            <a:ext cx="5931927" cy="2615069"/>
            <a:chOff x="1335539" y="2132856"/>
            <a:chExt cx="5931784" cy="2615810"/>
          </a:xfrm>
        </p:grpSpPr>
        <p:grpSp>
          <p:nvGrpSpPr>
            <p:cNvPr id="6154" name="Группа 7"/>
            <p:cNvGrpSpPr>
              <a:grpSpLocks/>
            </p:cNvGrpSpPr>
            <p:nvPr/>
          </p:nvGrpSpPr>
          <p:grpSpPr bwMode="auto">
            <a:xfrm>
              <a:off x="1540296" y="2132856"/>
              <a:ext cx="5582567" cy="720008"/>
              <a:chOff x="1043608" y="2636912"/>
              <a:chExt cx="5582567" cy="720008"/>
            </a:xfrm>
          </p:grpSpPr>
          <p:grpSp>
            <p:nvGrpSpPr>
              <p:cNvPr id="6208" name="Группа 59"/>
              <p:cNvGrpSpPr>
                <a:grpSpLocks/>
              </p:cNvGrpSpPr>
              <p:nvPr/>
            </p:nvGrpSpPr>
            <p:grpSpPr bwMode="auto">
              <a:xfrm>
                <a:off x="1043608" y="2636912"/>
                <a:ext cx="5582567" cy="720008"/>
                <a:chOff x="1043608" y="2636912"/>
                <a:chExt cx="5582567" cy="720008"/>
              </a:xfrm>
            </p:grpSpPr>
            <p:sp>
              <p:nvSpPr>
                <p:cNvPr id="17" name="Oval 23"/>
                <p:cNvSpPr>
                  <a:spLocks noChangeArrowheads="1"/>
                </p:cNvSpPr>
                <p:nvPr/>
              </p:nvSpPr>
              <p:spPr bwMode="auto">
                <a:xfrm>
                  <a:off x="4252627" y="2906863"/>
                  <a:ext cx="103186" cy="90514"/>
                </a:xfrm>
                <a:prstGeom prst="ellipse">
                  <a:avLst/>
                </a:prstGeom>
                <a:noFill/>
                <a:ln w="2857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3216115" y="2987483"/>
                  <a:ext cx="1042248" cy="36943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ru-RU" dirty="0">
                      <a:solidFill>
                        <a:srgbClr val="6633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          </a:t>
                  </a:r>
                  <a:r>
                    <a:rPr lang="en-US" dirty="0">
                      <a:solidFill>
                        <a:srgbClr val="6633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ru-RU" dirty="0">
                      <a:solidFill>
                        <a:srgbClr val="6633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</a:t>
                  </a:r>
                  <a:endParaRPr lang="ru-RU" dirty="0"/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6300453" y="2636912"/>
                  <a:ext cx="325722" cy="46179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ru-RU" sz="2400" b="1" dirty="0" err="1">
                      <a:solidFill>
                        <a:srgbClr val="6633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х</a:t>
                  </a:r>
                  <a:endParaRPr lang="ru-RU" sz="2400" b="1" dirty="0"/>
                </a:p>
              </p:txBody>
            </p:sp>
            <p:grpSp>
              <p:nvGrpSpPr>
                <p:cNvPr id="6219" name="Группа 35"/>
                <p:cNvGrpSpPr>
                  <a:grpSpLocks/>
                </p:cNvGrpSpPr>
                <p:nvPr/>
              </p:nvGrpSpPr>
              <p:grpSpPr bwMode="auto">
                <a:xfrm>
                  <a:off x="3154600" y="2708920"/>
                  <a:ext cx="1008112" cy="215900"/>
                  <a:chOff x="3275856" y="4941168"/>
                  <a:chExt cx="1008112" cy="215900"/>
                </a:xfrm>
              </p:grpSpPr>
              <p:grpSp>
                <p:nvGrpSpPr>
                  <p:cNvPr id="622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275856" y="4941168"/>
                    <a:ext cx="789667" cy="215900"/>
                    <a:chOff x="476" y="1616"/>
                    <a:chExt cx="499" cy="136"/>
                  </a:xfrm>
                </p:grpSpPr>
                <p:sp>
                  <p:nvSpPr>
                    <p:cNvPr id="32" name="Line 2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80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33" name="Line 2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12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34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52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35" name="Line 2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84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31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138939" y="4940618"/>
                    <a:ext cx="144460" cy="215961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6220" name="Группа 35"/>
                <p:cNvGrpSpPr>
                  <a:grpSpLocks/>
                </p:cNvGrpSpPr>
                <p:nvPr/>
              </p:nvGrpSpPr>
              <p:grpSpPr bwMode="auto">
                <a:xfrm>
                  <a:off x="2002472" y="2708920"/>
                  <a:ext cx="1008112" cy="215900"/>
                  <a:chOff x="3275856" y="4941168"/>
                  <a:chExt cx="1008112" cy="215900"/>
                </a:xfrm>
              </p:grpSpPr>
              <p:grpSp>
                <p:nvGrpSpPr>
                  <p:cNvPr id="6223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275856" y="4941168"/>
                    <a:ext cx="789667" cy="215900"/>
                    <a:chOff x="476" y="1616"/>
                    <a:chExt cx="499" cy="136"/>
                  </a:xfrm>
                </p:grpSpPr>
                <p:sp>
                  <p:nvSpPr>
                    <p:cNvPr id="26" name="Line 2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76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27" name="Line 2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12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28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48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29" name="Line 2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84" y="1616"/>
                      <a:ext cx="91" cy="1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1">
                          <a:lumMod val="75000"/>
                        </a:schemeClr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25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140158" y="4940618"/>
                    <a:ext cx="144459" cy="215961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6221" name="Line 22"/>
                <p:cNvSpPr>
                  <a:spLocks noChangeShapeType="1"/>
                </p:cNvSpPr>
                <p:nvPr/>
              </p:nvSpPr>
              <p:spPr bwMode="auto">
                <a:xfrm>
                  <a:off x="4355976" y="2970318"/>
                  <a:ext cx="194421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043608" y="2970888"/>
                  <a:ext cx="3216950" cy="2606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09" name="Группа 35"/>
              <p:cNvGrpSpPr>
                <a:grpSpLocks/>
              </p:cNvGrpSpPr>
              <p:nvPr/>
            </p:nvGrpSpPr>
            <p:grpSpPr bwMode="auto">
              <a:xfrm>
                <a:off x="1114812" y="2708370"/>
                <a:ext cx="793135" cy="216450"/>
                <a:chOff x="3491076" y="4940618"/>
                <a:chExt cx="793135" cy="216450"/>
              </a:xfrm>
            </p:grpSpPr>
            <p:grpSp>
              <p:nvGrpSpPr>
                <p:cNvPr id="6210" name="Group 24"/>
                <p:cNvGrpSpPr>
                  <a:grpSpLocks/>
                </p:cNvGrpSpPr>
                <p:nvPr/>
              </p:nvGrpSpPr>
              <p:grpSpPr bwMode="auto">
                <a:xfrm>
                  <a:off x="3491076" y="4941168"/>
                  <a:ext cx="568117" cy="215900"/>
                  <a:chOff x="612" y="1616"/>
                  <a:chExt cx="359" cy="136"/>
                </a:xfrm>
              </p:grpSpPr>
              <p:sp>
                <p:nvSpPr>
                  <p:cNvPr id="14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2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5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8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6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0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1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139751" y="4940618"/>
                  <a:ext cx="144460" cy="215961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6155" name="Группа 35"/>
            <p:cNvGrpSpPr>
              <a:grpSpLocks/>
            </p:cNvGrpSpPr>
            <p:nvPr/>
          </p:nvGrpSpPr>
          <p:grpSpPr bwMode="auto">
            <a:xfrm>
              <a:off x="1585964" y="3069746"/>
              <a:ext cx="5681359" cy="715374"/>
              <a:chOff x="1089276" y="3573802"/>
              <a:chExt cx="5681359" cy="715374"/>
            </a:xfrm>
          </p:grpSpPr>
          <p:sp>
            <p:nvSpPr>
              <p:cNvPr id="37" name="Прямоугольник 36"/>
              <p:cNvSpPr/>
              <p:nvPr/>
            </p:nvSpPr>
            <p:spPr>
              <a:xfrm>
                <a:off x="1986705" y="3919739"/>
                <a:ext cx="989349" cy="3694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dirty="0">
                    <a:solidFill>
                      <a:srgbClr val="6633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          1</a:t>
                </a:r>
                <a:endParaRPr lang="ru-RU" dirty="0"/>
              </a:p>
            </p:txBody>
          </p:sp>
          <p:sp>
            <p:nvSpPr>
              <p:cNvPr id="38" name="Прямоугольник 37"/>
              <p:cNvSpPr/>
              <p:nvPr/>
            </p:nvSpPr>
            <p:spPr>
              <a:xfrm>
                <a:off x="6444913" y="3573802"/>
                <a:ext cx="325722" cy="461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dirty="0" err="1">
                    <a:solidFill>
                      <a:srgbClr val="6633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х</a:t>
                </a:r>
                <a:endParaRPr lang="ru-RU" sz="2400" b="1" dirty="0"/>
              </a:p>
            </p:txBody>
          </p:sp>
          <p:grpSp>
            <p:nvGrpSpPr>
              <p:cNvPr id="6184" name="Группа 35"/>
              <p:cNvGrpSpPr>
                <a:grpSpLocks/>
              </p:cNvGrpSpPr>
              <p:nvPr/>
            </p:nvGrpSpPr>
            <p:grpSpPr bwMode="auto">
              <a:xfrm>
                <a:off x="4427984" y="3645024"/>
                <a:ext cx="1008112" cy="215900"/>
                <a:chOff x="3275856" y="4941168"/>
                <a:chExt cx="1008112" cy="215900"/>
              </a:xfrm>
            </p:grpSpPr>
            <p:grpSp>
              <p:nvGrpSpPr>
                <p:cNvPr id="6202" name="Group 24"/>
                <p:cNvGrpSpPr>
                  <a:grpSpLocks/>
                </p:cNvGrpSpPr>
                <p:nvPr/>
              </p:nvGrpSpPr>
              <p:grpSpPr bwMode="auto">
                <a:xfrm>
                  <a:off x="3275856" y="4941168"/>
                  <a:ext cx="789667" cy="215900"/>
                  <a:chOff x="476" y="1616"/>
                  <a:chExt cx="499" cy="136"/>
                </a:xfrm>
              </p:grpSpPr>
              <p:sp>
                <p:nvSpPr>
                  <p:cNvPr id="59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0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60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2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61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8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62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4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58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140287" y="4941404"/>
                  <a:ext cx="144459" cy="215961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6185" name="Группа 35"/>
              <p:cNvGrpSpPr>
                <a:grpSpLocks/>
              </p:cNvGrpSpPr>
              <p:nvPr/>
            </p:nvGrpSpPr>
            <p:grpSpPr bwMode="auto">
              <a:xfrm>
                <a:off x="3347864" y="3653735"/>
                <a:ext cx="1008112" cy="215900"/>
                <a:chOff x="3275856" y="4941168"/>
                <a:chExt cx="1008112" cy="215900"/>
              </a:xfrm>
            </p:grpSpPr>
            <p:grpSp>
              <p:nvGrpSpPr>
                <p:cNvPr id="6196" name="Group 24"/>
                <p:cNvGrpSpPr>
                  <a:grpSpLocks/>
                </p:cNvGrpSpPr>
                <p:nvPr/>
              </p:nvGrpSpPr>
              <p:grpSpPr bwMode="auto">
                <a:xfrm>
                  <a:off x="3275856" y="4941168"/>
                  <a:ext cx="789667" cy="215900"/>
                  <a:chOff x="476" y="1616"/>
                  <a:chExt cx="499" cy="136"/>
                </a:xfrm>
              </p:grpSpPr>
              <p:sp>
                <p:nvSpPr>
                  <p:cNvPr id="53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6" y="1620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4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8" y="1620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8" y="1620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6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0" y="1620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5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139345" y="4946985"/>
                  <a:ext cx="144460" cy="215961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6186" name="Line 22"/>
              <p:cNvSpPr>
                <a:spLocks noChangeShapeType="1"/>
              </p:cNvSpPr>
              <p:nvPr/>
            </p:nvSpPr>
            <p:spPr bwMode="auto">
              <a:xfrm>
                <a:off x="3375482" y="3906422"/>
                <a:ext cx="2996718" cy="2663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7" name="Line 22"/>
              <p:cNvSpPr>
                <a:spLocks noChangeShapeType="1"/>
              </p:cNvSpPr>
              <p:nvPr/>
            </p:nvSpPr>
            <p:spPr bwMode="auto">
              <a:xfrm>
                <a:off x="1089276" y="3881414"/>
                <a:ext cx="2150566" cy="5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Oval 23"/>
              <p:cNvSpPr>
                <a:spLocks noChangeArrowheads="1"/>
              </p:cNvSpPr>
              <p:nvPr/>
            </p:nvSpPr>
            <p:spPr bwMode="auto">
              <a:xfrm>
                <a:off x="3254115" y="3853281"/>
                <a:ext cx="103185" cy="88925"/>
              </a:xfrm>
              <a:prstGeom prst="ellipse">
                <a:avLst/>
              </a:prstGeom>
              <a:noFill/>
              <a:ln w="2857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6189" name="Группа 35"/>
              <p:cNvGrpSpPr>
                <a:grpSpLocks/>
              </p:cNvGrpSpPr>
              <p:nvPr/>
            </p:nvGrpSpPr>
            <p:grpSpPr bwMode="auto">
              <a:xfrm>
                <a:off x="5508104" y="3645024"/>
                <a:ext cx="1008112" cy="215900"/>
                <a:chOff x="3275856" y="4941168"/>
                <a:chExt cx="1008112" cy="215900"/>
              </a:xfrm>
            </p:grpSpPr>
            <p:grpSp>
              <p:nvGrpSpPr>
                <p:cNvPr id="6190" name="Group 24"/>
                <p:cNvGrpSpPr>
                  <a:grpSpLocks/>
                </p:cNvGrpSpPr>
                <p:nvPr/>
              </p:nvGrpSpPr>
              <p:grpSpPr bwMode="auto">
                <a:xfrm>
                  <a:off x="3275856" y="4941168"/>
                  <a:ext cx="789667" cy="215900"/>
                  <a:chOff x="476" y="1616"/>
                  <a:chExt cx="499" cy="136"/>
                </a:xfrm>
              </p:grpSpPr>
              <p:sp>
                <p:nvSpPr>
                  <p:cNvPr id="47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6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8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2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9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8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0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0" y="1616"/>
                    <a:ext cx="91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46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139641" y="4941404"/>
                  <a:ext cx="144459" cy="215961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64" name="Прямоугольник 63"/>
            <p:cNvSpPr/>
            <p:nvPr/>
          </p:nvSpPr>
          <p:spPr>
            <a:xfrm>
              <a:off x="2293520" y="4379229"/>
              <a:ext cx="1059881" cy="3694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dirty="0">
                  <a:solidFill>
                    <a:srgbClr val="66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-1</a:t>
              </a:r>
              <a:endParaRPr lang="ru-RU" dirty="0"/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6876514" y="4068567"/>
              <a:ext cx="349768" cy="5233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dirty="0" err="1">
                  <a:solidFill>
                    <a:srgbClr val="6633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х</a:t>
              </a:r>
              <a:endParaRPr lang="ru-RU" sz="2800" b="1" dirty="0"/>
            </a:p>
          </p:txBody>
        </p:sp>
        <p:grpSp>
          <p:nvGrpSpPr>
            <p:cNvPr id="6158" name="Группа 35"/>
            <p:cNvGrpSpPr>
              <a:grpSpLocks/>
            </p:cNvGrpSpPr>
            <p:nvPr/>
          </p:nvGrpSpPr>
          <p:grpSpPr bwMode="auto">
            <a:xfrm>
              <a:off x="3275856" y="4140369"/>
              <a:ext cx="1008112" cy="215900"/>
              <a:chOff x="3275856" y="4941168"/>
              <a:chExt cx="1008112" cy="215900"/>
            </a:xfrm>
          </p:grpSpPr>
          <p:grpSp>
            <p:nvGrpSpPr>
              <p:cNvPr id="6176" name="Group 24"/>
              <p:cNvGrpSpPr>
                <a:grpSpLocks/>
              </p:cNvGrpSpPr>
              <p:nvPr/>
            </p:nvGrpSpPr>
            <p:grpSpPr bwMode="auto">
              <a:xfrm>
                <a:off x="3275856" y="4941168"/>
                <a:ext cx="789667" cy="215900"/>
                <a:chOff x="476" y="1616"/>
                <a:chExt cx="499" cy="136"/>
              </a:xfrm>
            </p:grpSpPr>
            <p:sp>
              <p:nvSpPr>
                <p:cNvPr id="86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7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8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89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80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85" name="Line 28"/>
              <p:cNvSpPr>
                <a:spLocks noChangeShapeType="1"/>
              </p:cNvSpPr>
              <p:nvPr/>
            </p:nvSpPr>
            <p:spPr bwMode="auto">
              <a:xfrm flipH="1">
                <a:off x="4139730" y="4940824"/>
                <a:ext cx="144460" cy="215961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159" name="Line 22"/>
            <p:cNvSpPr>
              <a:spLocks noChangeShapeType="1"/>
            </p:cNvSpPr>
            <p:nvPr/>
          </p:nvSpPr>
          <p:spPr bwMode="auto">
            <a:xfrm>
              <a:off x="3419872" y="4401766"/>
              <a:ext cx="3456384" cy="353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0" name="Line 22"/>
            <p:cNvSpPr>
              <a:spLocks noChangeShapeType="1"/>
            </p:cNvSpPr>
            <p:nvPr/>
          </p:nvSpPr>
          <p:spPr bwMode="auto">
            <a:xfrm>
              <a:off x="1335539" y="4400872"/>
              <a:ext cx="2150566" cy="5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" name="Oval 23"/>
            <p:cNvSpPr>
              <a:spLocks noChangeArrowheads="1"/>
            </p:cNvSpPr>
            <p:nvPr/>
          </p:nvSpPr>
          <p:spPr bwMode="auto">
            <a:xfrm>
              <a:off x="3276151" y="4348047"/>
              <a:ext cx="103186" cy="88925"/>
            </a:xfrm>
            <a:prstGeom prst="ellipse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162" name="Группа 35"/>
            <p:cNvGrpSpPr>
              <a:grpSpLocks/>
            </p:cNvGrpSpPr>
            <p:nvPr/>
          </p:nvGrpSpPr>
          <p:grpSpPr bwMode="auto">
            <a:xfrm>
              <a:off x="4283968" y="4140369"/>
              <a:ext cx="1008112" cy="215900"/>
              <a:chOff x="3275856" y="4941168"/>
              <a:chExt cx="1008112" cy="215900"/>
            </a:xfrm>
          </p:grpSpPr>
          <p:grpSp>
            <p:nvGrpSpPr>
              <p:cNvPr id="6170" name="Group 24"/>
              <p:cNvGrpSpPr>
                <a:grpSpLocks/>
              </p:cNvGrpSpPr>
              <p:nvPr/>
            </p:nvGrpSpPr>
            <p:grpSpPr bwMode="auto">
              <a:xfrm>
                <a:off x="3275856" y="4941168"/>
                <a:ext cx="789667" cy="215900"/>
                <a:chOff x="476" y="1616"/>
                <a:chExt cx="499" cy="136"/>
              </a:xfrm>
            </p:grpSpPr>
            <p:sp>
              <p:nvSpPr>
                <p:cNvPr id="74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5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6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7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80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73" name="Line 28"/>
              <p:cNvSpPr>
                <a:spLocks noChangeShapeType="1"/>
              </p:cNvSpPr>
              <p:nvPr/>
            </p:nvSpPr>
            <p:spPr bwMode="auto">
              <a:xfrm flipH="1">
                <a:off x="4139657" y="4940824"/>
                <a:ext cx="144459" cy="215961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163" name="Группа 35"/>
            <p:cNvGrpSpPr>
              <a:grpSpLocks/>
            </p:cNvGrpSpPr>
            <p:nvPr/>
          </p:nvGrpSpPr>
          <p:grpSpPr bwMode="auto">
            <a:xfrm>
              <a:off x="5364088" y="4149080"/>
              <a:ext cx="1008112" cy="215900"/>
              <a:chOff x="3275856" y="4941168"/>
              <a:chExt cx="1008112" cy="215900"/>
            </a:xfrm>
          </p:grpSpPr>
          <p:grpSp>
            <p:nvGrpSpPr>
              <p:cNvPr id="6164" name="Group 24"/>
              <p:cNvGrpSpPr>
                <a:grpSpLocks/>
              </p:cNvGrpSpPr>
              <p:nvPr/>
            </p:nvGrpSpPr>
            <p:grpSpPr bwMode="auto">
              <a:xfrm>
                <a:off x="3275856" y="4941168"/>
                <a:ext cx="789667" cy="215900"/>
                <a:chOff x="476" y="1616"/>
                <a:chExt cx="499" cy="136"/>
              </a:xfrm>
            </p:grpSpPr>
            <p:sp>
              <p:nvSpPr>
                <p:cNvPr id="9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4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608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6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80" y="1616"/>
                  <a:ext cx="91" cy="13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92" name="Line 28"/>
              <p:cNvSpPr>
                <a:spLocks noChangeShapeType="1"/>
              </p:cNvSpPr>
              <p:nvPr/>
            </p:nvSpPr>
            <p:spPr bwMode="auto">
              <a:xfrm flipH="1">
                <a:off x="4139011" y="4941640"/>
                <a:ext cx="144459" cy="215961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cxnSp>
        <p:nvCxnSpPr>
          <p:cNvPr id="99" name="Прямая соединительная линия 98"/>
          <p:cNvCxnSpPr>
            <a:cxnSpLocks noChangeShapeType="1"/>
          </p:cNvCxnSpPr>
          <p:nvPr/>
        </p:nvCxnSpPr>
        <p:spPr bwMode="auto">
          <a:xfrm flipH="1">
            <a:off x="4141083" y="2884823"/>
            <a:ext cx="20593" cy="2604934"/>
          </a:xfrm>
          <a:prstGeom prst="line">
            <a:avLst/>
          </a:prstGeom>
          <a:noFill/>
          <a:ln w="3810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Прямая соединительная линия 99"/>
          <p:cNvCxnSpPr>
            <a:cxnSpLocks noChangeShapeType="1"/>
          </p:cNvCxnSpPr>
          <p:nvPr/>
        </p:nvCxnSpPr>
        <p:spPr bwMode="auto">
          <a:xfrm>
            <a:off x="5192301" y="2894958"/>
            <a:ext cx="9284" cy="2604934"/>
          </a:xfrm>
          <a:prstGeom prst="line">
            <a:avLst/>
          </a:prstGeom>
          <a:noFill/>
          <a:ln w="3810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1" name="Прямоугольник 100"/>
          <p:cNvSpPr/>
          <p:nvPr/>
        </p:nvSpPr>
        <p:spPr>
          <a:xfrm>
            <a:off x="2039512" y="5780050"/>
            <a:ext cx="56220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 x &lt; 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7413" y="72856"/>
            <a:ext cx="68691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97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23" y="692289"/>
            <a:ext cx="104946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261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= 0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,5x 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+2 </a:t>
            </a:r>
            <a:r>
              <a:rPr lang="en-US" sz="2800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= 3 - 3x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funksiyalarning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3) 3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4) 3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15719" y="3978113"/>
            <a:ext cx="2962671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arenR"/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0,5x + 2 &gt; 0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– 3x &gt; 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-32489" y="513334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Arc 214"/>
          <p:cNvSpPr>
            <a:spLocks/>
          </p:cNvSpPr>
          <p:nvPr/>
        </p:nvSpPr>
        <p:spPr bwMode="auto">
          <a:xfrm flipV="1">
            <a:off x="2296731" y="5826309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953033" y="3998448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93562" y="3978113"/>
            <a:ext cx="2210862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0,5x  &gt; -2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3x &gt; -3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3578520" y="4023705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19596" y="3985643"/>
            <a:ext cx="1988045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 &gt; - 4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&lt; 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5926786" y="4044040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832166" y="2130525"/>
            <a:ext cx="154546" cy="1812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9984809" y="2156282"/>
            <a:ext cx="154546" cy="1812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Group 50"/>
          <p:cNvGrpSpPr>
            <a:grpSpLocks/>
          </p:cNvGrpSpPr>
          <p:nvPr/>
        </p:nvGrpSpPr>
        <p:grpSpPr bwMode="auto">
          <a:xfrm rot="10800000" flipV="1">
            <a:off x="8986711" y="2231432"/>
            <a:ext cx="1254443" cy="190899"/>
            <a:chOff x="839" y="2523"/>
            <a:chExt cx="635" cy="136"/>
          </a:xfrm>
        </p:grpSpPr>
        <p:sp>
          <p:nvSpPr>
            <p:cNvPr id="23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25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9" name="Group 50"/>
          <p:cNvGrpSpPr>
            <a:grpSpLocks/>
          </p:cNvGrpSpPr>
          <p:nvPr/>
        </p:nvGrpSpPr>
        <p:grpSpPr bwMode="auto">
          <a:xfrm rot="10800000" flipV="1">
            <a:off x="10317730" y="2239174"/>
            <a:ext cx="1254443" cy="196757"/>
            <a:chOff x="839" y="2523"/>
            <a:chExt cx="635" cy="136"/>
          </a:xfrm>
        </p:grpSpPr>
        <p:sp>
          <p:nvSpPr>
            <p:cNvPr id="30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3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17" name="Прямая со стрелкой 16"/>
          <p:cNvCxnSpPr/>
          <p:nvPr/>
        </p:nvCxnSpPr>
        <p:spPr>
          <a:xfrm>
            <a:off x="7971999" y="2232078"/>
            <a:ext cx="3966737" cy="306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50"/>
          <p:cNvGrpSpPr>
            <a:grpSpLocks/>
          </p:cNvGrpSpPr>
          <p:nvPr/>
        </p:nvGrpSpPr>
        <p:grpSpPr bwMode="auto">
          <a:xfrm rot="10800000">
            <a:off x="8914906" y="1999357"/>
            <a:ext cx="1254443" cy="177558"/>
            <a:chOff x="839" y="2523"/>
            <a:chExt cx="635" cy="136"/>
          </a:xfrm>
        </p:grpSpPr>
        <p:sp>
          <p:nvSpPr>
            <p:cNvPr id="40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4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4" name="Group 50"/>
          <p:cNvGrpSpPr>
            <a:grpSpLocks/>
          </p:cNvGrpSpPr>
          <p:nvPr/>
        </p:nvGrpSpPr>
        <p:grpSpPr bwMode="auto">
          <a:xfrm rot="10800000">
            <a:off x="7882114" y="2004064"/>
            <a:ext cx="985775" cy="177561"/>
            <a:chOff x="839" y="2523"/>
            <a:chExt cx="499" cy="136"/>
          </a:xfrm>
        </p:grpSpPr>
        <p:sp>
          <p:nvSpPr>
            <p:cNvPr id="56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7" name="Group 44"/>
            <p:cNvGrpSpPr>
              <a:grpSpLocks/>
            </p:cNvGrpSpPr>
            <p:nvPr/>
          </p:nvGrpSpPr>
          <p:grpSpPr bwMode="auto">
            <a:xfrm>
              <a:off x="975" y="2523"/>
              <a:ext cx="363" cy="136"/>
              <a:chOff x="476" y="1616"/>
              <a:chExt cx="363" cy="136"/>
            </a:xfrm>
          </p:grpSpPr>
          <p:sp>
            <p:nvSpPr>
              <p:cNvPr id="58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8628849" y="229305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-4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0056614" y="184067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256466" y="5539814"/>
            <a:ext cx="2276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- 4 </a:t>
            </a:r>
            <a:r>
              <a:rPr lang="en-US" sz="40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 x</a:t>
            </a:r>
            <a:r>
              <a:rPr lang="en-US" sz="4000" dirty="0">
                <a:solidFill>
                  <a:srgbClr val="800000"/>
                </a:solidFill>
              </a:rPr>
              <a:t> </a:t>
            </a:r>
            <a:r>
              <a:rPr lang="en-US" sz="4000" b="1" dirty="0">
                <a:solidFill>
                  <a:srgbClr val="800000"/>
                </a:solidFill>
              </a:rPr>
              <a:t>&lt; 1</a:t>
            </a:r>
            <a:endParaRPr lang="ru-RU" sz="4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82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" grpId="0" animBg="1"/>
      <p:bldP spid="11" grpId="0"/>
      <p:bldP spid="12" grpId="0" animBg="1"/>
      <p:bldP spid="13" grpId="0"/>
      <p:bldP spid="15" grpId="0" animBg="1"/>
      <p:bldP spid="7" grpId="0" animBg="1"/>
      <p:bldP spid="18" grpId="0" animBg="1"/>
      <p:bldP spid="21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23" y="692289"/>
            <a:ext cx="104946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261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= 0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,5x 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+2 </a:t>
            </a:r>
            <a:r>
              <a:rPr lang="en-US" sz="2800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= 3 - 3x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funksiyalarning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3) 3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4) 3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15719" y="3978113"/>
            <a:ext cx="2842445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3)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0,5x + 2 &gt; 3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– 3x &gt; 3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-32489" y="513334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Arc 214"/>
          <p:cNvSpPr>
            <a:spLocks/>
          </p:cNvSpPr>
          <p:nvPr/>
        </p:nvSpPr>
        <p:spPr bwMode="auto">
          <a:xfrm flipV="1">
            <a:off x="2296731" y="5826309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953033" y="3998448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93562" y="3978113"/>
            <a:ext cx="2069797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0,5x  &gt; 1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3x &gt; 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3578520" y="4023705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496948" y="4023705"/>
            <a:ext cx="1768433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 &gt; 2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&lt; 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5926786" y="4044040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Group 50"/>
          <p:cNvGrpSpPr>
            <a:grpSpLocks/>
          </p:cNvGrpSpPr>
          <p:nvPr/>
        </p:nvGrpSpPr>
        <p:grpSpPr bwMode="auto">
          <a:xfrm rot="10800000">
            <a:off x="7880376" y="4666484"/>
            <a:ext cx="1254443" cy="208698"/>
            <a:chOff x="839" y="2523"/>
            <a:chExt cx="635" cy="136"/>
          </a:xfrm>
        </p:grpSpPr>
        <p:sp>
          <p:nvSpPr>
            <p:cNvPr id="30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3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17" name="Прямая со стрелкой 16"/>
          <p:cNvCxnSpPr/>
          <p:nvPr/>
        </p:nvCxnSpPr>
        <p:spPr>
          <a:xfrm>
            <a:off x="7822154" y="4654923"/>
            <a:ext cx="3966737" cy="306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50"/>
          <p:cNvGrpSpPr>
            <a:grpSpLocks/>
          </p:cNvGrpSpPr>
          <p:nvPr/>
        </p:nvGrpSpPr>
        <p:grpSpPr bwMode="auto">
          <a:xfrm rot="10800000">
            <a:off x="10351994" y="4465268"/>
            <a:ext cx="1254443" cy="177558"/>
            <a:chOff x="839" y="2523"/>
            <a:chExt cx="635" cy="136"/>
          </a:xfrm>
        </p:grpSpPr>
        <p:sp>
          <p:nvSpPr>
            <p:cNvPr id="40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4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9102626" y="471658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0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0198253" y="480143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31372" y="5650561"/>
            <a:ext cx="4987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da.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9134819" y="4539013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10130312" y="4591161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6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" grpId="0" animBg="1"/>
      <p:bldP spid="11" grpId="0"/>
      <p:bldP spid="12" grpId="0" animBg="1"/>
      <p:bldP spid="13" grpId="0"/>
      <p:bldP spid="15" grpId="0" animBg="1"/>
      <p:bldP spid="21" grpId="0"/>
      <p:bldP spid="36" grpId="0"/>
      <p:bldP spid="37" grpId="0"/>
      <p:bldP spid="3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err="1"/>
              <a:t>Mustaqil</a:t>
            </a:r>
            <a:r>
              <a:rPr lang="en-US" sz="4233" dirty="0"/>
              <a:t> </a:t>
            </a:r>
            <a:r>
              <a:rPr lang="en-US" sz="4233" dirty="0" err="1"/>
              <a:t>bajarish</a:t>
            </a:r>
            <a:r>
              <a:rPr lang="en-US" sz="4233" dirty="0"/>
              <a:t> </a:t>
            </a:r>
            <a:r>
              <a:rPr lang="en-US" sz="4233" dirty="0" err="1"/>
              <a:t>uchun</a:t>
            </a:r>
            <a:r>
              <a:rPr lang="en-US" sz="4233" dirty="0"/>
              <a:t> </a:t>
            </a:r>
            <a:r>
              <a:rPr lang="en-US" sz="4233" dirty="0" err="1"/>
              <a:t>topshiriqlar</a:t>
            </a:r>
            <a:r>
              <a:rPr lang="ru-RU" sz="4233" dirty="0"/>
              <a:t>:</a:t>
            </a:r>
            <a:endParaRPr sz="4233" dirty="0"/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</a:rPr>
              <a:t>260 – 264 -  </a:t>
            </a:r>
            <a:r>
              <a:rPr lang="en-US" sz="3200" b="1" kern="0" dirty="0" err="1">
                <a:solidFill>
                  <a:srgbClr val="002060"/>
                </a:solidFill>
              </a:rPr>
              <a:t>topshiriq</a:t>
            </a:r>
            <a:endParaRPr lang="en-US" sz="3200" b="1" kern="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</a:rPr>
              <a:t>Qoidalar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</a:rPr>
              <a:t>taxlili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Open Sans Light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6094316" y="4991227"/>
            <a:ext cx="89998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3161" y="3258275"/>
            <a:ext cx="42057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104 - </a:t>
            </a:r>
            <a:r>
              <a:rPr lang="en-US" sz="6600" b="1" dirty="0" err="1">
                <a:solidFill>
                  <a:srgbClr val="002060"/>
                </a:solidFill>
              </a:rPr>
              <a:t>sahifa</a:t>
            </a:r>
            <a:endParaRPr lang="ru-RU" sz="6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148833"/>
            <a:ext cx="36006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</a:rPr>
              <a:t>Algebraik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</a:rPr>
              <a:t>terminlar</a:t>
            </a:r>
            <a:r>
              <a:rPr lang="en-US" sz="3200" b="1" kern="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70790" y="3779990"/>
            <a:ext cx="4315605" cy="11028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</a:rPr>
              <a:t>Masalalarni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</a:rPr>
              <a:t>tengsizliklar</a:t>
            </a:r>
            <a:endParaRPr lang="en-US" sz="3200" b="1" kern="0" dirty="0">
              <a:solidFill>
                <a:srgbClr val="002060"/>
              </a:solidFill>
            </a:endParaRPr>
          </a:p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</a:rPr>
              <a:t>yordamida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</a:rPr>
              <a:t>yechish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7090</TotalTime>
  <Words>384</Words>
  <Application>Microsoft Office PowerPoint</Application>
  <PresentationFormat>Широкоэкранный</PresentationFormat>
  <Paragraphs>91</Paragraphs>
  <Slides>8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Open Sans Light</vt:lpstr>
      <vt:lpstr>Times New Roman</vt:lpstr>
      <vt:lpstr>Тема Office</vt:lpstr>
      <vt:lpstr>Уравнение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674</cp:revision>
  <dcterms:created xsi:type="dcterms:W3CDTF">2020-07-17T09:31:54Z</dcterms:created>
  <dcterms:modified xsi:type="dcterms:W3CDTF">2022-06-23T07:49:02Z</dcterms:modified>
</cp:coreProperties>
</file>