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9" r:id="rId2"/>
    <p:sldId id="438" r:id="rId3"/>
    <p:sldId id="439" r:id="rId4"/>
    <p:sldId id="437" r:id="rId5"/>
    <p:sldId id="432" r:id="rId6"/>
    <p:sldId id="442" r:id="rId7"/>
    <p:sldId id="445" r:id="rId8"/>
    <p:sldId id="444" r:id="rId9"/>
    <p:sldId id="446" r:id="rId10"/>
    <p:sldId id="32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438"/>
            <p14:sldId id="439"/>
            <p14:sldId id="437"/>
            <p14:sldId id="432"/>
            <p14:sldId id="442"/>
            <p14:sldId id="445"/>
            <p14:sldId id="444"/>
            <p14:sldId id="446"/>
            <p14:sldId id="329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6D4B7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46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9A25F-A9A3-4024-AEC6-C996E545789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455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9A25F-A9A3-4024-AEC6-C996E545789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2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54362" y="2365914"/>
            <a:ext cx="9157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BIR NOMA’LUMLI TENGSIZLIKLAR MAVZUSIDA MISOLLAR YECHISH</a:t>
            </a:r>
          </a:p>
        </p:txBody>
      </p:sp>
      <p:sp>
        <p:nvSpPr>
          <p:cNvPr id="16" name="object 11"/>
          <p:cNvSpPr/>
          <p:nvPr/>
        </p:nvSpPr>
        <p:spPr>
          <a:xfrm>
            <a:off x="9747683" y="2528870"/>
            <a:ext cx="2035015" cy="2051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201469" y="2110697"/>
            <a:ext cx="854600" cy="1671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1470" y="4093709"/>
            <a:ext cx="854600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090" y="979175"/>
            <a:ext cx="11283437" cy="37477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94 -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235 – 239 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0" y="0"/>
            <a:ext cx="12199619" cy="1402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1" descr="j03981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4118736" y="3351382"/>
            <a:ext cx="2808287" cy="2750986"/>
          </a:xfrm>
          <a:prstGeom prst="rect">
            <a:avLst/>
          </a:prstGeom>
        </p:spPr>
      </p:pic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63077">
            <a:off x="5623051" y="5406824"/>
            <a:ext cx="1398587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7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20815" y="1391213"/>
                <a:ext cx="10199894" cy="5616575"/>
              </a:xfrm>
            </p:spPr>
            <p:txBody>
              <a:bodyPr>
                <a:normAutofit/>
              </a:bodyPr>
              <a:lstStyle/>
              <a:p>
                <a:pPr marL="609600" indent="-609600">
                  <a:buNone/>
                </a:pP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x ≤ a</a:t>
                </a:r>
                <a:r>
                  <a:rPr lang="ru-RU" b="1" dirty="0">
                    <a:cs typeface="Arial" panose="020B0604020202020204" pitchFamily="34" charset="0"/>
                  </a:rPr>
                  <a:t>				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x &lt; b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09600" indent="-609600"/>
                <a:endParaRPr lang="ru-RU" b="1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r>
                  <a:rPr lang="en-US" sz="36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ru-RU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(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ru-RU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]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</a:t>
                </a:r>
                <a:r>
                  <a:rPr lang="en-US" sz="36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ru-RU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ru-RU" sz="4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 sz="40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ru-RU" sz="4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4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4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609600" indent="-609600">
                  <a:buNone/>
                </a:pPr>
                <a:endParaRPr lang="ru-RU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r>
                  <a:rPr lang="en-US" b="1" dirty="0">
                    <a:cs typeface="Arial" panose="020B0604020202020204" pitchFamily="34" charset="0"/>
                  </a:rPr>
                  <a:t>					 </a:t>
                </a:r>
              </a:p>
              <a:p>
                <a:pPr marL="609600" indent="-609600">
                  <a:buNone/>
                </a:pPr>
                <a:r>
                  <a:rPr lang="en-US" b="1" dirty="0">
                    <a:cs typeface="Arial" panose="020B0604020202020204" pitchFamily="34" charset="0"/>
                  </a:rPr>
                  <a:t>							</a:t>
                </a:r>
              </a:p>
              <a:p>
                <a:pPr marL="609600" indent="-609600">
                  <a:buNone/>
                </a:pPr>
                <a:endParaRPr lang="en-US" b="1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b="1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20815" y="1391213"/>
                <a:ext cx="10199894" cy="5616575"/>
              </a:xfrm>
              <a:blipFill rotWithShape="0">
                <a:blip r:embed="rId2"/>
                <a:stretch>
                  <a:fillRect l="-1792" t="-27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39" name="Group 19"/>
          <p:cNvGrpSpPr>
            <a:grpSpLocks/>
          </p:cNvGrpSpPr>
          <p:nvPr/>
        </p:nvGrpSpPr>
        <p:grpSpPr bwMode="auto">
          <a:xfrm>
            <a:off x="1312775" y="3436577"/>
            <a:ext cx="3966311" cy="935040"/>
            <a:chOff x="385" y="1706"/>
            <a:chExt cx="1905" cy="589"/>
          </a:xfrm>
        </p:grpSpPr>
        <p:grpSp>
          <p:nvGrpSpPr>
            <p:cNvPr id="5137" name="Group 17"/>
            <p:cNvGrpSpPr>
              <a:grpSpLocks/>
            </p:cNvGrpSpPr>
            <p:nvPr/>
          </p:nvGrpSpPr>
          <p:grpSpPr bwMode="auto">
            <a:xfrm>
              <a:off x="385" y="1706"/>
              <a:ext cx="1905" cy="181"/>
              <a:chOff x="385" y="1616"/>
              <a:chExt cx="1905" cy="181"/>
            </a:xfrm>
          </p:grpSpPr>
          <p:sp>
            <p:nvSpPr>
              <p:cNvPr id="5125" name="Line 5"/>
              <p:cNvSpPr>
                <a:spLocks noChangeShapeType="1"/>
              </p:cNvSpPr>
              <p:nvPr/>
            </p:nvSpPr>
            <p:spPr bwMode="auto">
              <a:xfrm>
                <a:off x="385" y="1752"/>
                <a:ext cx="190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auto">
              <a:xfrm>
                <a:off x="1565" y="1661"/>
                <a:ext cx="133" cy="13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5131" name="Group 11"/>
              <p:cNvGrpSpPr>
                <a:grpSpLocks/>
              </p:cNvGrpSpPr>
              <p:nvPr/>
            </p:nvGrpSpPr>
            <p:grpSpPr bwMode="auto">
              <a:xfrm>
                <a:off x="476" y="1616"/>
                <a:ext cx="499" cy="136"/>
                <a:chOff x="476" y="1616"/>
                <a:chExt cx="499" cy="136"/>
              </a:xfrm>
            </p:grpSpPr>
            <p:sp>
              <p:nvSpPr>
                <p:cNvPr id="5127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476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28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612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2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748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0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884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32" name="Group 12"/>
              <p:cNvGrpSpPr>
                <a:grpSpLocks/>
              </p:cNvGrpSpPr>
              <p:nvPr/>
            </p:nvGrpSpPr>
            <p:grpSpPr bwMode="auto">
              <a:xfrm>
                <a:off x="1020" y="1616"/>
                <a:ext cx="499" cy="136"/>
                <a:chOff x="476" y="1616"/>
                <a:chExt cx="499" cy="136"/>
              </a:xfrm>
            </p:grpSpPr>
            <p:sp>
              <p:nvSpPr>
                <p:cNvPr id="5133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476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612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748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6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884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1519" y="1888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/>
                <a:t>a</a:t>
              </a:r>
              <a:endParaRPr lang="ru-RU" sz="3600" b="1" dirty="0"/>
            </a:p>
          </p:txBody>
        </p:sp>
      </p:grpSp>
      <p:grpSp>
        <p:nvGrpSpPr>
          <p:cNvPr id="5141" name="Group 21"/>
          <p:cNvGrpSpPr>
            <a:grpSpLocks/>
          </p:cNvGrpSpPr>
          <p:nvPr/>
        </p:nvGrpSpPr>
        <p:grpSpPr bwMode="auto">
          <a:xfrm>
            <a:off x="6887120" y="3490013"/>
            <a:ext cx="4023056" cy="230936"/>
            <a:chOff x="385" y="1616"/>
            <a:chExt cx="1905" cy="136"/>
          </a:xfrm>
        </p:grpSpPr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385" y="1752"/>
              <a:ext cx="19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44" name="Group 24"/>
            <p:cNvGrpSpPr>
              <a:grpSpLocks/>
            </p:cNvGrpSpPr>
            <p:nvPr/>
          </p:nvGrpSpPr>
          <p:grpSpPr bwMode="auto">
            <a:xfrm>
              <a:off x="476" y="1616"/>
              <a:ext cx="499" cy="136"/>
              <a:chOff x="476" y="1616"/>
              <a:chExt cx="499" cy="136"/>
            </a:xfrm>
          </p:grpSpPr>
          <p:sp>
            <p:nvSpPr>
              <p:cNvPr id="5145" name="Line 2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Line 2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Line 2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8" name="Line 2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49" name="Group 29"/>
            <p:cNvGrpSpPr>
              <a:grpSpLocks/>
            </p:cNvGrpSpPr>
            <p:nvPr/>
          </p:nvGrpSpPr>
          <p:grpSpPr bwMode="auto">
            <a:xfrm>
              <a:off x="1020" y="1616"/>
              <a:ext cx="499" cy="136"/>
              <a:chOff x="476" y="1616"/>
              <a:chExt cx="499" cy="136"/>
            </a:xfrm>
          </p:grpSpPr>
          <p:sp>
            <p:nvSpPr>
              <p:cNvPr id="5150" name="Line 30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1" name="Line 31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2" name="Line 32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9376981" y="3783234"/>
            <a:ext cx="7921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b</a:t>
            </a:r>
            <a:endParaRPr lang="ru-RU" sz="3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15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376981" y="3574915"/>
            <a:ext cx="235616" cy="301756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06704" y="3262022"/>
                <a:ext cx="90441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04" y="3262022"/>
                <a:ext cx="904415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24324" t="-17241" b="-3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5976953" y="3340674"/>
                <a:ext cx="90441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953" y="3340674"/>
                <a:ext cx="904415" cy="707886"/>
              </a:xfrm>
              <a:prstGeom prst="rect">
                <a:avLst/>
              </a:prstGeom>
              <a:blipFill rotWithShape="0">
                <a:blip r:embed="rId4"/>
                <a:stretch>
                  <a:fillRect l="-23490" t="-17241" b="-3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69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20815" y="1391213"/>
                <a:ext cx="10199894" cy="5616575"/>
              </a:xfrm>
            </p:spPr>
            <p:txBody>
              <a:bodyPr>
                <a:normAutofit/>
              </a:bodyPr>
              <a:lstStyle/>
              <a:p>
                <a:pPr marL="609600" indent="-609600">
                  <a:buNone/>
                </a:pP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x ≥ a</a:t>
                </a:r>
                <a:r>
                  <a:rPr lang="ru-RU" b="1" dirty="0">
                    <a:cs typeface="Arial" panose="020B0604020202020204" pitchFamily="34" charset="0"/>
                  </a:rPr>
                  <a:t>				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x &gt; b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09600" indent="-609600"/>
                <a:endParaRPr lang="ru-RU" b="1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r>
                  <a:rPr lang="en-US" sz="36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ru-RU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 a;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</a:t>
                </a:r>
                <a:r>
                  <a:rPr lang="en-US" sz="36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ru-RU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ru-RU" sz="4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4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b;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en-US" sz="32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609600" indent="-609600">
                  <a:buNone/>
                </a:pPr>
                <a:endParaRPr lang="ru-RU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r>
                  <a:rPr lang="en-US" b="1" dirty="0">
                    <a:cs typeface="Arial" panose="020B0604020202020204" pitchFamily="34" charset="0"/>
                  </a:rPr>
                  <a:t>					 </a:t>
                </a:r>
              </a:p>
              <a:p>
                <a:pPr marL="609600" indent="-609600">
                  <a:buNone/>
                </a:pPr>
                <a:r>
                  <a:rPr lang="en-US" b="1" dirty="0">
                    <a:cs typeface="Arial" panose="020B0604020202020204" pitchFamily="34" charset="0"/>
                  </a:rPr>
                  <a:t>							</a:t>
                </a:r>
              </a:p>
              <a:p>
                <a:pPr marL="609600" indent="-609600">
                  <a:buNone/>
                </a:pPr>
                <a:endParaRPr lang="en-US" b="1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b="1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dirty="0">
                  <a:cs typeface="Arial" panose="020B0604020202020204" pitchFamily="34" charset="0"/>
                </a:endParaRPr>
              </a:p>
              <a:p>
                <a:pPr marL="609600" indent="-609600">
                  <a:buNone/>
                </a:pPr>
                <a:endParaRPr lang="en-US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20815" y="1391213"/>
                <a:ext cx="10199894" cy="5616575"/>
              </a:xfrm>
              <a:blipFill rotWithShape="0">
                <a:blip r:embed="rId2"/>
                <a:stretch>
                  <a:fillRect l="-1792" t="-27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39" name="Group 19"/>
          <p:cNvGrpSpPr>
            <a:grpSpLocks/>
          </p:cNvGrpSpPr>
          <p:nvPr/>
        </p:nvGrpSpPr>
        <p:grpSpPr bwMode="auto">
          <a:xfrm>
            <a:off x="746882" y="3409152"/>
            <a:ext cx="3129326" cy="830265"/>
            <a:chOff x="114" y="1706"/>
            <a:chExt cx="1503" cy="523"/>
          </a:xfrm>
        </p:grpSpPr>
        <p:grpSp>
          <p:nvGrpSpPr>
            <p:cNvPr id="5137" name="Group 17"/>
            <p:cNvGrpSpPr>
              <a:grpSpLocks/>
            </p:cNvGrpSpPr>
            <p:nvPr/>
          </p:nvGrpSpPr>
          <p:grpSpPr bwMode="auto">
            <a:xfrm>
              <a:off x="114" y="1706"/>
              <a:ext cx="1503" cy="196"/>
              <a:chOff x="114" y="1616"/>
              <a:chExt cx="1503" cy="196"/>
            </a:xfrm>
          </p:grpSpPr>
          <p:sp>
            <p:nvSpPr>
              <p:cNvPr id="5125" name="Line 5"/>
              <p:cNvSpPr>
                <a:spLocks noChangeShapeType="1"/>
              </p:cNvSpPr>
              <p:nvPr/>
            </p:nvSpPr>
            <p:spPr bwMode="auto">
              <a:xfrm>
                <a:off x="114" y="1732"/>
                <a:ext cx="1503" cy="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auto">
              <a:xfrm>
                <a:off x="383" y="1676"/>
                <a:ext cx="133" cy="13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5131" name="Group 11"/>
              <p:cNvGrpSpPr>
                <a:grpSpLocks/>
              </p:cNvGrpSpPr>
              <p:nvPr/>
            </p:nvGrpSpPr>
            <p:grpSpPr bwMode="auto">
              <a:xfrm>
                <a:off x="488" y="1616"/>
                <a:ext cx="487" cy="136"/>
                <a:chOff x="488" y="1616"/>
                <a:chExt cx="487" cy="136"/>
              </a:xfrm>
            </p:grpSpPr>
            <p:sp>
              <p:nvSpPr>
                <p:cNvPr id="5127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488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28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612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2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748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0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884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32" name="Group 12"/>
              <p:cNvGrpSpPr>
                <a:grpSpLocks/>
              </p:cNvGrpSpPr>
              <p:nvPr/>
            </p:nvGrpSpPr>
            <p:grpSpPr bwMode="auto">
              <a:xfrm>
                <a:off x="1020" y="1616"/>
                <a:ext cx="499" cy="136"/>
                <a:chOff x="476" y="1616"/>
                <a:chExt cx="499" cy="136"/>
              </a:xfrm>
            </p:grpSpPr>
            <p:sp>
              <p:nvSpPr>
                <p:cNvPr id="5133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476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612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748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6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884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318" y="1822"/>
              <a:ext cx="3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/>
                <a:t>a</a:t>
              </a:r>
              <a:endParaRPr lang="ru-RU" sz="3600" b="1" dirty="0"/>
            </a:p>
          </p:txBody>
        </p:sp>
      </p:grpSp>
      <p:grpSp>
        <p:nvGrpSpPr>
          <p:cNvPr id="5141" name="Group 21"/>
          <p:cNvGrpSpPr>
            <a:grpSpLocks/>
          </p:cNvGrpSpPr>
          <p:nvPr/>
        </p:nvGrpSpPr>
        <p:grpSpPr bwMode="auto">
          <a:xfrm>
            <a:off x="6219778" y="3490013"/>
            <a:ext cx="3657708" cy="230936"/>
            <a:chOff x="69" y="1616"/>
            <a:chExt cx="1732" cy="136"/>
          </a:xfrm>
        </p:grpSpPr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69" y="1752"/>
              <a:ext cx="17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44" name="Group 24"/>
            <p:cNvGrpSpPr>
              <a:grpSpLocks/>
            </p:cNvGrpSpPr>
            <p:nvPr/>
          </p:nvGrpSpPr>
          <p:grpSpPr bwMode="auto">
            <a:xfrm>
              <a:off x="476" y="1616"/>
              <a:ext cx="499" cy="136"/>
              <a:chOff x="476" y="1616"/>
              <a:chExt cx="499" cy="136"/>
            </a:xfrm>
          </p:grpSpPr>
          <p:sp>
            <p:nvSpPr>
              <p:cNvPr id="5145" name="Line 2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Line 2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Line 2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8" name="Line 2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49" name="Group 29"/>
            <p:cNvGrpSpPr>
              <a:grpSpLocks/>
            </p:cNvGrpSpPr>
            <p:nvPr/>
          </p:nvGrpSpPr>
          <p:grpSpPr bwMode="auto">
            <a:xfrm>
              <a:off x="1020" y="1616"/>
              <a:ext cx="499" cy="136"/>
              <a:chOff x="476" y="1616"/>
              <a:chExt cx="499" cy="136"/>
            </a:xfrm>
          </p:grpSpPr>
          <p:sp>
            <p:nvSpPr>
              <p:cNvPr id="5150" name="Line 30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1" name="Line 31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2" name="Line 32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6698406" y="3828878"/>
            <a:ext cx="7921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b</a:t>
            </a:r>
            <a:endParaRPr lang="ru-RU" sz="3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15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866455" y="3569425"/>
            <a:ext cx="235616" cy="301756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925712" y="3242262"/>
                <a:ext cx="103265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712" y="3242262"/>
                <a:ext cx="1032655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21302" t="-17241" b="-3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9922762" y="3366360"/>
                <a:ext cx="103265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2762" y="3366360"/>
                <a:ext cx="1032655" cy="707886"/>
              </a:xfrm>
              <a:prstGeom prst="rect">
                <a:avLst/>
              </a:prstGeom>
              <a:blipFill rotWithShape="0">
                <a:blip r:embed="rId4"/>
                <a:stretch>
                  <a:fillRect l="-21302" t="-17241" b="-3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00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8712" y="1507123"/>
            <a:ext cx="9411997" cy="5616575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ru-RU" sz="4400" b="1" dirty="0"/>
              <a:t>1.</a:t>
            </a:r>
            <a:r>
              <a:rPr lang="en-US" sz="4400" b="1" dirty="0"/>
              <a:t>  </a:t>
            </a:r>
            <a:r>
              <a:rPr lang="ru-RU" sz="4400" b="1" dirty="0"/>
              <a:t> </a:t>
            </a:r>
            <a:r>
              <a:rPr lang="en-US" sz="4400" b="1" dirty="0"/>
              <a:t>x ≤ </a:t>
            </a:r>
            <a:r>
              <a:rPr lang="ru-RU" sz="4400" b="1" dirty="0">
                <a:cs typeface="Arial" panose="020B0604020202020204" pitchFamily="34" charset="0"/>
              </a:rPr>
              <a:t>7</a:t>
            </a:r>
            <a:r>
              <a:rPr lang="ru-RU" b="1" dirty="0">
                <a:cs typeface="Arial" panose="020B0604020202020204" pitchFamily="34" charset="0"/>
              </a:rPr>
              <a:t>				</a:t>
            </a:r>
            <a:r>
              <a:rPr lang="en-US" b="1" dirty="0">
                <a:cs typeface="Arial" panose="020B0604020202020204" pitchFamily="34" charset="0"/>
              </a:rPr>
              <a:t>  </a:t>
            </a:r>
            <a:r>
              <a:rPr lang="ru-RU" sz="4000" b="1" dirty="0">
                <a:cs typeface="Arial" panose="020B0604020202020204" pitchFamily="34" charset="0"/>
              </a:rPr>
              <a:t>2. </a:t>
            </a:r>
            <a:r>
              <a:rPr lang="en-US" sz="4000" b="1" dirty="0">
                <a:cs typeface="Arial" panose="020B0604020202020204" pitchFamily="34" charset="0"/>
              </a:rPr>
              <a:t>  y &lt; 2,5</a:t>
            </a:r>
            <a:endParaRPr lang="ru-RU" sz="4000" b="1" dirty="0">
              <a:cs typeface="Arial" panose="020B0604020202020204" pitchFamily="34" charset="0"/>
            </a:endParaRPr>
          </a:p>
          <a:p>
            <a:pPr marL="609600" indent="-609600"/>
            <a:endParaRPr lang="ru-RU" b="1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(-∞;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</a:t>
            </a:r>
            <a:r>
              <a:rPr lang="en-US" dirty="0">
                <a:cs typeface="Arial" panose="020B0604020202020204" pitchFamily="34" charset="0"/>
              </a:rPr>
              <a:t>			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(-∞;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09600" indent="-609600">
              <a:buNone/>
            </a:pPr>
            <a:endParaRPr lang="ru-RU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n-US" b="1" dirty="0">
                <a:cs typeface="Arial" panose="020B0604020202020204" pitchFamily="34" charset="0"/>
              </a:rPr>
              <a:t>					 </a:t>
            </a:r>
          </a:p>
          <a:p>
            <a:pPr marL="609600" indent="-609600">
              <a:buNone/>
            </a:pPr>
            <a:r>
              <a:rPr lang="en-US" b="1" dirty="0">
                <a:cs typeface="Arial" panose="020B0604020202020204" pitchFamily="34" charset="0"/>
              </a:rPr>
              <a:t>							</a:t>
            </a:r>
          </a:p>
          <a:p>
            <a:pPr marL="609600" indent="-609600">
              <a:buNone/>
            </a:pPr>
            <a:endParaRPr lang="en-US" b="1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en-US" b="1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en-US" dirty="0">
              <a:cs typeface="Arial" panose="020B0604020202020204" pitchFamily="34" charset="0"/>
            </a:endParaRPr>
          </a:p>
        </p:txBody>
      </p:sp>
      <p:grpSp>
        <p:nvGrpSpPr>
          <p:cNvPr id="5139" name="Group 19"/>
          <p:cNvGrpSpPr>
            <a:grpSpLocks/>
          </p:cNvGrpSpPr>
          <p:nvPr/>
        </p:nvGrpSpPr>
        <p:grpSpPr bwMode="auto">
          <a:xfrm>
            <a:off x="552927" y="3238515"/>
            <a:ext cx="3966311" cy="812802"/>
            <a:chOff x="385" y="1706"/>
            <a:chExt cx="1905" cy="512"/>
          </a:xfrm>
        </p:grpSpPr>
        <p:grpSp>
          <p:nvGrpSpPr>
            <p:cNvPr id="5137" name="Group 17"/>
            <p:cNvGrpSpPr>
              <a:grpSpLocks/>
            </p:cNvGrpSpPr>
            <p:nvPr/>
          </p:nvGrpSpPr>
          <p:grpSpPr bwMode="auto">
            <a:xfrm>
              <a:off x="385" y="1706"/>
              <a:ext cx="1905" cy="181"/>
              <a:chOff x="385" y="1616"/>
              <a:chExt cx="1905" cy="181"/>
            </a:xfrm>
          </p:grpSpPr>
          <p:sp>
            <p:nvSpPr>
              <p:cNvPr id="5125" name="Line 5"/>
              <p:cNvSpPr>
                <a:spLocks noChangeShapeType="1"/>
              </p:cNvSpPr>
              <p:nvPr/>
            </p:nvSpPr>
            <p:spPr bwMode="auto">
              <a:xfrm>
                <a:off x="385" y="1752"/>
                <a:ext cx="190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auto">
              <a:xfrm>
                <a:off x="1565" y="1661"/>
                <a:ext cx="90" cy="13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5131" name="Group 11"/>
              <p:cNvGrpSpPr>
                <a:grpSpLocks/>
              </p:cNvGrpSpPr>
              <p:nvPr/>
            </p:nvGrpSpPr>
            <p:grpSpPr bwMode="auto">
              <a:xfrm>
                <a:off x="476" y="1616"/>
                <a:ext cx="499" cy="136"/>
                <a:chOff x="476" y="1616"/>
                <a:chExt cx="499" cy="136"/>
              </a:xfrm>
            </p:grpSpPr>
            <p:sp>
              <p:nvSpPr>
                <p:cNvPr id="5127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476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28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612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2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748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0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884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32" name="Group 12"/>
              <p:cNvGrpSpPr>
                <a:grpSpLocks/>
              </p:cNvGrpSpPr>
              <p:nvPr/>
            </p:nvGrpSpPr>
            <p:grpSpPr bwMode="auto">
              <a:xfrm>
                <a:off x="1020" y="1616"/>
                <a:ext cx="499" cy="136"/>
                <a:chOff x="476" y="1616"/>
                <a:chExt cx="499" cy="136"/>
              </a:xfrm>
            </p:grpSpPr>
            <p:sp>
              <p:nvSpPr>
                <p:cNvPr id="5133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476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612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748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6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884" y="1616"/>
                  <a:ext cx="91" cy="136"/>
                </a:xfrm>
                <a:prstGeom prst="line">
                  <a:avLst/>
                </a:prstGeom>
                <a:noFill/>
                <a:ln w="571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1519" y="1888"/>
              <a:ext cx="31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7</a:t>
              </a:r>
              <a:endParaRPr lang="ru-RU" sz="2800" b="1" dirty="0"/>
            </a:p>
          </p:txBody>
        </p:sp>
      </p:grpSp>
      <p:grpSp>
        <p:nvGrpSpPr>
          <p:cNvPr id="5141" name="Group 21"/>
          <p:cNvGrpSpPr>
            <a:grpSpLocks/>
          </p:cNvGrpSpPr>
          <p:nvPr/>
        </p:nvGrpSpPr>
        <p:grpSpPr bwMode="auto">
          <a:xfrm>
            <a:off x="6802484" y="3309953"/>
            <a:ext cx="4023056" cy="307348"/>
            <a:chOff x="385" y="1616"/>
            <a:chExt cx="1905" cy="181"/>
          </a:xfrm>
        </p:grpSpPr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385" y="1752"/>
              <a:ext cx="19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1565" y="1661"/>
              <a:ext cx="90" cy="13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144" name="Group 24"/>
            <p:cNvGrpSpPr>
              <a:grpSpLocks/>
            </p:cNvGrpSpPr>
            <p:nvPr/>
          </p:nvGrpSpPr>
          <p:grpSpPr bwMode="auto">
            <a:xfrm>
              <a:off x="476" y="1616"/>
              <a:ext cx="499" cy="136"/>
              <a:chOff x="476" y="1616"/>
              <a:chExt cx="499" cy="136"/>
            </a:xfrm>
          </p:grpSpPr>
          <p:sp>
            <p:nvSpPr>
              <p:cNvPr id="5145" name="Line 2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Line 2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Line 2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8" name="Line 2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49" name="Group 29"/>
            <p:cNvGrpSpPr>
              <a:grpSpLocks/>
            </p:cNvGrpSpPr>
            <p:nvPr/>
          </p:nvGrpSpPr>
          <p:grpSpPr bwMode="auto">
            <a:xfrm>
              <a:off x="1020" y="1616"/>
              <a:ext cx="499" cy="136"/>
              <a:chOff x="476" y="1616"/>
              <a:chExt cx="499" cy="136"/>
            </a:xfrm>
          </p:grpSpPr>
          <p:sp>
            <p:nvSpPr>
              <p:cNvPr id="5150" name="Line 30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1" name="Line 31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2" name="Line 32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9018803" y="3611710"/>
            <a:ext cx="792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2,5</a:t>
            </a:r>
            <a:endParaRPr lang="ru-RU" sz="2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15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Xatolikni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5" name="Левая круглая скобка 64"/>
          <p:cNvSpPr/>
          <p:nvPr/>
        </p:nvSpPr>
        <p:spPr>
          <a:xfrm rot="10800000">
            <a:off x="4164385" y="4794851"/>
            <a:ext cx="239828" cy="742185"/>
          </a:xfrm>
          <a:prstGeom prst="leftBracke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262017" y="3386365"/>
            <a:ext cx="312145" cy="335629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01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981076"/>
            <a:ext cx="9622978" cy="5616575"/>
          </a:xfrm>
        </p:spPr>
        <p:txBody>
          <a:bodyPr/>
          <a:lstStyle/>
          <a:p>
            <a:pPr marL="609600" indent="-609600">
              <a:buNone/>
            </a:pPr>
            <a:endParaRPr lang="ru-RU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ru-RU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ru-RU" sz="4000" b="1" dirty="0">
                <a:cs typeface="Arial" panose="020B0604020202020204" pitchFamily="34" charset="0"/>
              </a:rPr>
              <a:t>3. </a:t>
            </a:r>
            <a:r>
              <a:rPr lang="en-US" sz="4000" b="1" dirty="0">
                <a:cs typeface="Arial" panose="020B0604020202020204" pitchFamily="34" charset="0"/>
              </a:rPr>
              <a:t>m ≥ 12			4.   -3x ≤ 3,9 </a:t>
            </a:r>
          </a:p>
          <a:p>
            <a:pPr marL="609600" indent="-609600">
              <a:buNone/>
            </a:pPr>
            <a:r>
              <a:rPr lang="en-US" sz="4000" b="1" dirty="0">
                <a:cs typeface="Arial" panose="020B0604020202020204" pitchFamily="34" charset="0"/>
              </a:rPr>
              <a:t>							x ≤  -1,3</a:t>
            </a:r>
          </a:p>
          <a:p>
            <a:pPr marL="609600" indent="-609600">
              <a:buNone/>
            </a:pPr>
            <a:endParaRPr lang="en-US" b="1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en-US" b="1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 (-∞;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12)</a:t>
            </a:r>
            <a:r>
              <a:rPr lang="ru-RU" dirty="0">
                <a:cs typeface="Arial" panose="020B0604020202020204" pitchFamily="34" charset="0"/>
              </a:rPr>
              <a:t>			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[-∞;-1,3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939455" y="3834795"/>
            <a:ext cx="3024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8" name="Oval 38"/>
          <p:cNvSpPr>
            <a:spLocks noChangeArrowheads="1"/>
          </p:cNvSpPr>
          <p:nvPr/>
        </p:nvSpPr>
        <p:spPr bwMode="auto">
          <a:xfrm>
            <a:off x="1738524" y="3710677"/>
            <a:ext cx="142875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170" name="Group 50"/>
          <p:cNvGrpSpPr>
            <a:grpSpLocks/>
          </p:cNvGrpSpPr>
          <p:nvPr/>
        </p:nvGrpSpPr>
        <p:grpSpPr bwMode="auto">
          <a:xfrm>
            <a:off x="2062014" y="3618895"/>
            <a:ext cx="1655763" cy="215900"/>
            <a:chOff x="431" y="2523"/>
            <a:chExt cx="1043" cy="136"/>
          </a:xfrm>
        </p:grpSpPr>
        <p:grpSp>
          <p:nvGrpSpPr>
            <p:cNvPr id="5159" name="Group 39"/>
            <p:cNvGrpSpPr>
              <a:grpSpLocks/>
            </p:cNvGrpSpPr>
            <p:nvPr/>
          </p:nvGrpSpPr>
          <p:grpSpPr bwMode="auto">
            <a:xfrm>
              <a:off x="431" y="2523"/>
              <a:ext cx="499" cy="136"/>
              <a:chOff x="476" y="1616"/>
              <a:chExt cx="499" cy="136"/>
            </a:xfrm>
          </p:grpSpPr>
          <p:sp>
            <p:nvSpPr>
              <p:cNvPr id="5160" name="Line 40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1" name="Line 41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2" name="Line 42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3" name="Line 43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64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5165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6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7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8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1531267" y="3890065"/>
            <a:ext cx="832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12</a:t>
            </a:r>
            <a:endParaRPr lang="ru-RU" sz="2800" b="1" dirty="0"/>
          </a:p>
        </p:txBody>
      </p:sp>
      <p:grpSp>
        <p:nvGrpSpPr>
          <p:cNvPr id="5172" name="Group 52"/>
          <p:cNvGrpSpPr>
            <a:grpSpLocks/>
          </p:cNvGrpSpPr>
          <p:nvPr/>
        </p:nvGrpSpPr>
        <p:grpSpPr bwMode="auto">
          <a:xfrm>
            <a:off x="7209751" y="3618895"/>
            <a:ext cx="3024188" cy="287338"/>
            <a:chOff x="385" y="1616"/>
            <a:chExt cx="1905" cy="181"/>
          </a:xfrm>
        </p:grpSpPr>
        <p:sp>
          <p:nvSpPr>
            <p:cNvPr id="5173" name="Line 53"/>
            <p:cNvSpPr>
              <a:spLocks noChangeShapeType="1"/>
            </p:cNvSpPr>
            <p:nvPr/>
          </p:nvSpPr>
          <p:spPr bwMode="auto">
            <a:xfrm>
              <a:off x="385" y="1752"/>
              <a:ext cx="19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74" name="Oval 54"/>
            <p:cNvSpPr>
              <a:spLocks noChangeArrowheads="1"/>
            </p:cNvSpPr>
            <p:nvPr/>
          </p:nvSpPr>
          <p:spPr bwMode="auto">
            <a:xfrm>
              <a:off x="1565" y="1661"/>
              <a:ext cx="90" cy="13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175" name="Group 55"/>
            <p:cNvGrpSpPr>
              <a:grpSpLocks/>
            </p:cNvGrpSpPr>
            <p:nvPr/>
          </p:nvGrpSpPr>
          <p:grpSpPr bwMode="auto">
            <a:xfrm>
              <a:off x="476" y="1616"/>
              <a:ext cx="499" cy="136"/>
              <a:chOff x="476" y="1616"/>
              <a:chExt cx="499" cy="136"/>
            </a:xfrm>
          </p:grpSpPr>
          <p:sp>
            <p:nvSpPr>
              <p:cNvPr id="5176" name="Line 56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7" name="Line 57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8" name="Line 58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9" name="Line 59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80" name="Group 60"/>
            <p:cNvGrpSpPr>
              <a:grpSpLocks/>
            </p:cNvGrpSpPr>
            <p:nvPr/>
          </p:nvGrpSpPr>
          <p:grpSpPr bwMode="auto">
            <a:xfrm>
              <a:off x="1020" y="1616"/>
              <a:ext cx="499" cy="136"/>
              <a:chOff x="476" y="1616"/>
              <a:chExt cx="499" cy="136"/>
            </a:xfrm>
          </p:grpSpPr>
          <p:sp>
            <p:nvSpPr>
              <p:cNvPr id="5181" name="Line 61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2" name="Line 62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3" name="Line 63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4" name="Line 64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8507412" y="3926577"/>
            <a:ext cx="936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-1,3</a:t>
            </a:r>
            <a:endParaRPr lang="ru-RU" sz="24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0" y="0"/>
            <a:ext cx="12192000" cy="1393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Xatolikni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90652" y="4959709"/>
            <a:ext cx="3877985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+∞)</a:t>
            </a:r>
            <a:r>
              <a:rPr lang="ru-RU" sz="2800" dirty="0">
                <a:cs typeface="Arial" panose="020B0604020202020204" pitchFamily="34" charset="0"/>
              </a:rPr>
              <a:t>	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61277" y="2681758"/>
            <a:ext cx="622286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cs typeface="Arial" panose="020B0604020202020204" pitchFamily="34" charset="0"/>
              </a:rPr>
              <a:t>≥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7" name="Line 37"/>
          <p:cNvSpPr>
            <a:spLocks noChangeShapeType="1"/>
          </p:cNvSpPr>
          <p:nvPr/>
        </p:nvSpPr>
        <p:spPr bwMode="auto">
          <a:xfrm>
            <a:off x="6810080" y="3794011"/>
            <a:ext cx="3024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" name="Oval 38"/>
          <p:cNvSpPr>
            <a:spLocks noChangeArrowheads="1"/>
          </p:cNvSpPr>
          <p:nvPr/>
        </p:nvSpPr>
        <p:spPr bwMode="auto">
          <a:xfrm>
            <a:off x="7609149" y="3669893"/>
            <a:ext cx="142875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9" name="Group 50"/>
          <p:cNvGrpSpPr>
            <a:grpSpLocks/>
          </p:cNvGrpSpPr>
          <p:nvPr/>
        </p:nvGrpSpPr>
        <p:grpSpPr bwMode="auto">
          <a:xfrm>
            <a:off x="7932639" y="3578111"/>
            <a:ext cx="1655763" cy="215900"/>
            <a:chOff x="431" y="2523"/>
            <a:chExt cx="1043" cy="136"/>
          </a:xfrm>
        </p:grpSpPr>
        <p:grpSp>
          <p:nvGrpSpPr>
            <p:cNvPr id="70" name="Group 39"/>
            <p:cNvGrpSpPr>
              <a:grpSpLocks/>
            </p:cNvGrpSpPr>
            <p:nvPr/>
          </p:nvGrpSpPr>
          <p:grpSpPr bwMode="auto">
            <a:xfrm>
              <a:off x="431" y="2523"/>
              <a:ext cx="499" cy="136"/>
              <a:chOff x="476" y="1616"/>
              <a:chExt cx="499" cy="136"/>
            </a:xfrm>
          </p:grpSpPr>
          <p:sp>
            <p:nvSpPr>
              <p:cNvPr id="76" name="Line 40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Line 41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Line 42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Line 43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72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" name="Прямоугольник 4"/>
          <p:cNvSpPr/>
          <p:nvPr/>
        </p:nvSpPr>
        <p:spPr>
          <a:xfrm>
            <a:off x="7270972" y="3863991"/>
            <a:ext cx="753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-1,3</a:t>
            </a:r>
            <a:endParaRPr lang="ru-RU" sz="2800" b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6383181" y="4944227"/>
            <a:ext cx="3877985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-1,3; +∞)</a:t>
            </a:r>
            <a:r>
              <a:rPr lang="ru-RU" sz="2800" dirty="0">
                <a:cs typeface="Arial" panose="020B0604020202020204" pitchFamily="34" charset="0"/>
              </a:rPr>
              <a:t>	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074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5" grpId="0"/>
      <p:bldP spid="3" grpId="0" animBg="1"/>
      <p:bldP spid="4" grpId="0" animBg="1"/>
      <p:bldP spid="67" grpId="0" animBg="1"/>
      <p:bldP spid="68" grpId="0" animBg="1"/>
      <p:bldP spid="5" grpId="0"/>
      <p:bldP spid="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4231" y="250137"/>
            <a:ext cx="59055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052770"/>
              </p:ext>
            </p:extLst>
          </p:nvPr>
        </p:nvGraphicFramePr>
        <p:xfrm>
          <a:off x="1557673" y="1719517"/>
          <a:ext cx="3817602" cy="1333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Уравнение" r:id="rId3" imgW="1244520" imgH="393480" progId="Equation.3">
                  <p:embed/>
                </p:oleObj>
              </mc:Choice>
              <mc:Fallback>
                <p:oleObj name="Уравнение" r:id="rId3" imgW="124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673" y="1719517"/>
                        <a:ext cx="3817602" cy="1333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>
            <a:off x="5645732" y="1713834"/>
            <a:ext cx="0" cy="7921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Прямоугольник 6"/>
          <p:cNvSpPr/>
          <p:nvPr/>
        </p:nvSpPr>
        <p:spPr>
          <a:xfrm>
            <a:off x="5677984" y="1875887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∙12</a:t>
            </a:r>
            <a:endParaRPr lang="ru-RU" sz="28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Дуга 7"/>
          <p:cNvSpPr/>
          <p:nvPr/>
        </p:nvSpPr>
        <p:spPr bwMode="auto">
          <a:xfrm flipV="1">
            <a:off x="1416051" y="1334421"/>
            <a:ext cx="431800" cy="358775"/>
          </a:xfrm>
          <a:prstGeom prst="arc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Дуга 8"/>
          <p:cNvSpPr/>
          <p:nvPr/>
        </p:nvSpPr>
        <p:spPr bwMode="auto">
          <a:xfrm flipV="1">
            <a:off x="2999581" y="1406590"/>
            <a:ext cx="431800" cy="358775"/>
          </a:xfrm>
          <a:prstGeom prst="arc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Дуга 9"/>
          <p:cNvSpPr/>
          <p:nvPr/>
        </p:nvSpPr>
        <p:spPr bwMode="auto">
          <a:xfrm flipV="1">
            <a:off x="4667248" y="1489627"/>
            <a:ext cx="431800" cy="360363"/>
          </a:xfrm>
          <a:prstGeom prst="arc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87489" y="1313784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118643" y="1370823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630736" y="1412743"/>
            <a:ext cx="504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sz="2000" dirty="0">
                <a:solidFill>
                  <a:srgbClr val="FF0000"/>
                </a:solidFill>
              </a:rPr>
              <a:t>12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570988"/>
              </p:ext>
            </p:extLst>
          </p:nvPr>
        </p:nvGraphicFramePr>
        <p:xfrm>
          <a:off x="1631951" y="3189121"/>
          <a:ext cx="4463564" cy="56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Уравнение" r:id="rId5" imgW="1409400" imgH="177480" progId="Equation.3">
                  <p:embed/>
                </p:oleObj>
              </mc:Choice>
              <mc:Fallback>
                <p:oleObj name="Уравнение" r:id="rId5" imgW="1409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1" y="3189121"/>
                        <a:ext cx="4463564" cy="56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119162"/>
              </p:ext>
            </p:extLst>
          </p:nvPr>
        </p:nvGraphicFramePr>
        <p:xfrm>
          <a:off x="1702136" y="3840165"/>
          <a:ext cx="4034753" cy="1935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Уравнение" r:id="rId7" imgW="1231560" imgH="634680" progId="Equation.3">
                  <p:embed/>
                </p:oleObj>
              </mc:Choice>
              <mc:Fallback>
                <p:oleObj name="Уравнение" r:id="rId7" imgW="12315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136" y="3840165"/>
                        <a:ext cx="4034753" cy="1935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333865" y="5775573"/>
            <a:ext cx="33730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(5; +∞) </a:t>
            </a:r>
            <a:endParaRPr lang="ru-RU" sz="36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3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H="1" flipV="1">
            <a:off x="8030784" y="1358374"/>
            <a:ext cx="55001" cy="4579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6300406" y="3477079"/>
            <a:ext cx="5196228" cy="931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693836" y="3391194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335104" y="3373876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990847" y="3367575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475089" y="3417219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44" idx="0"/>
          </p:cNvCxnSpPr>
          <p:nvPr/>
        </p:nvCxnSpPr>
        <p:spPr>
          <a:xfrm>
            <a:off x="6785864" y="3367575"/>
            <a:ext cx="11404" cy="3019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985751" y="5167930"/>
            <a:ext cx="281353" cy="11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913071" y="2895601"/>
            <a:ext cx="281353" cy="11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929625" y="4094262"/>
            <a:ext cx="2334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983409" y="4642344"/>
            <a:ext cx="1797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983408" y="5767762"/>
            <a:ext cx="281353" cy="11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568625" y="35819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9235502" y="3570195"/>
            <a:ext cx="581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601228" y="5024336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-3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 flipH="1">
            <a:off x="7539452" y="3927392"/>
            <a:ext cx="599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-1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262050" y="3682524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-1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608171" y="4486395"/>
            <a:ext cx="618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-2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8094591" y="162069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234154" y="268160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8140283" y="213282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9788286" y="358115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611159" y="3669513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-2</a:t>
            </a:r>
            <a:endParaRPr lang="ru-RU" dirty="0"/>
          </a:p>
        </p:txBody>
      </p:sp>
      <p:cxnSp>
        <p:nvCxnSpPr>
          <p:cNvPr id="46" name="Прямая соединительная линия 45"/>
          <p:cNvCxnSpPr>
            <a:endCxn id="42" idx="1"/>
          </p:cNvCxnSpPr>
          <p:nvPr/>
        </p:nvCxnSpPr>
        <p:spPr>
          <a:xfrm>
            <a:off x="7942378" y="2317488"/>
            <a:ext cx="1979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80206" y="3166663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11408955" y="3132754"/>
            <a:ext cx="401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663897" y="123763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H="1">
            <a:off x="9279745" y="1076506"/>
            <a:ext cx="1478030" cy="447485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 rot="17679400">
            <a:off x="9173115" y="2195835"/>
            <a:ext cx="1717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</a:rPr>
              <a:t>y = 3x - 9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7937547" y="1742670"/>
            <a:ext cx="1979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 flipV="1">
            <a:off x="10606690" y="3383750"/>
            <a:ext cx="1" cy="2606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7555871" y="5568073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-4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442199" y="361331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  <a:endParaRPr lang="ru-RU" dirty="0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 flipV="1">
            <a:off x="9364379" y="3466115"/>
            <a:ext cx="57791" cy="1701815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8098468" y="5161918"/>
            <a:ext cx="1300457" cy="12024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9412704" y="5103066"/>
            <a:ext cx="1592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(2;-3)</a:t>
            </a:r>
            <a:endParaRPr lang="ru-RU" sz="6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9284" y="92240"/>
            <a:ext cx="120437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=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3x – 9 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grafigini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qiymatlarida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funksiya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qymatlarni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qilishini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812075"/>
              </p:ext>
            </p:extLst>
          </p:nvPr>
        </p:nvGraphicFramePr>
        <p:xfrm>
          <a:off x="966721" y="2079208"/>
          <a:ext cx="2892425" cy="122792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92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727">
                <a:tc>
                  <a:txBody>
                    <a:bodyPr/>
                    <a:lstStyle/>
                    <a:p>
                      <a:r>
                        <a:rPr lang="ru-RU" sz="3200" dirty="0" err="1"/>
                        <a:t>х</a:t>
                      </a:r>
                      <a:endParaRPr lang="ru-RU" sz="32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2</a:t>
                      </a:r>
                      <a:endParaRPr lang="ru-RU" sz="28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 4</a:t>
                      </a:r>
                      <a:endParaRPr lang="ru-RU" sz="2800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195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800000"/>
                          </a:solidFill>
                        </a:rPr>
                        <a:t>у = </a:t>
                      </a:r>
                      <a:r>
                        <a:rPr lang="en-US" sz="2800" b="1" dirty="0">
                          <a:solidFill>
                            <a:srgbClr val="800000"/>
                          </a:solidFill>
                        </a:rPr>
                        <a:t>3x</a:t>
                      </a:r>
                      <a:r>
                        <a:rPr lang="en-US" sz="2800" b="1" baseline="0" dirty="0">
                          <a:solidFill>
                            <a:srgbClr val="800000"/>
                          </a:solidFill>
                        </a:rPr>
                        <a:t> - 9</a:t>
                      </a:r>
                      <a:endParaRPr lang="ru-RU" sz="2800" b="1" dirty="0">
                        <a:solidFill>
                          <a:srgbClr val="800000"/>
                        </a:solidFill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-</a:t>
                      </a:r>
                      <a:r>
                        <a:rPr lang="en-US" sz="2800" b="1" dirty="0"/>
                        <a:t> 3</a:t>
                      </a:r>
                      <a:endParaRPr lang="ru-RU" sz="2800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/>
                        <a:t> 3</a:t>
                      </a:r>
                      <a:endParaRPr lang="ru-RU" sz="2800" b="1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" name="Прямоугольник 60"/>
          <p:cNvSpPr/>
          <p:nvPr/>
        </p:nvSpPr>
        <p:spPr>
          <a:xfrm>
            <a:off x="3766781" y="317575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0384792" y="1689531"/>
            <a:ext cx="230457" cy="170226"/>
          </a:xfrm>
          <a:prstGeom prst="ellipse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9294174" y="5039778"/>
            <a:ext cx="230457" cy="170226"/>
          </a:xfrm>
          <a:prstGeom prst="ellipse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9855776" y="3402963"/>
            <a:ext cx="173927" cy="159614"/>
          </a:xfrm>
          <a:prstGeom prst="ellipse">
            <a:avLst/>
          </a:prstGeom>
          <a:solidFill>
            <a:srgbClr val="8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 flipV="1">
            <a:off x="10550105" y="1734651"/>
            <a:ext cx="57791" cy="1701815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7927271" y="1703750"/>
            <a:ext cx="2480131" cy="29996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0558184" y="1541293"/>
            <a:ext cx="1592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(4;3)</a:t>
            </a:r>
            <a:endParaRPr lang="ru-RU" sz="6000" b="1" dirty="0"/>
          </a:p>
        </p:txBody>
      </p:sp>
      <p:grpSp>
        <p:nvGrpSpPr>
          <p:cNvPr id="52" name="Group 50"/>
          <p:cNvGrpSpPr>
            <a:grpSpLocks/>
          </p:cNvGrpSpPr>
          <p:nvPr/>
        </p:nvGrpSpPr>
        <p:grpSpPr bwMode="auto">
          <a:xfrm rot="10800000">
            <a:off x="8582097" y="3140556"/>
            <a:ext cx="1351054" cy="357111"/>
            <a:chOff x="431" y="2523"/>
            <a:chExt cx="1043" cy="136"/>
          </a:xfrm>
        </p:grpSpPr>
        <p:grpSp>
          <p:nvGrpSpPr>
            <p:cNvPr id="53" name="Group 39"/>
            <p:cNvGrpSpPr>
              <a:grpSpLocks/>
            </p:cNvGrpSpPr>
            <p:nvPr/>
          </p:nvGrpSpPr>
          <p:grpSpPr bwMode="auto">
            <a:xfrm>
              <a:off x="431" y="2523"/>
              <a:ext cx="499" cy="136"/>
              <a:chOff x="476" y="1616"/>
              <a:chExt cx="499" cy="136"/>
            </a:xfrm>
          </p:grpSpPr>
          <p:sp>
            <p:nvSpPr>
              <p:cNvPr id="72" name="Line 40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Line 41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Line 42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Line 43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4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56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" name="Прямоугольник 3"/>
          <p:cNvSpPr/>
          <p:nvPr/>
        </p:nvSpPr>
        <p:spPr>
          <a:xfrm>
            <a:off x="302724" y="4038845"/>
            <a:ext cx="62784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= 3x – 9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funksiya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x &gt; 3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&lt; 3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qiymatlarni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qabil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  <p:grpSp>
        <p:nvGrpSpPr>
          <p:cNvPr id="79" name="Group 50"/>
          <p:cNvGrpSpPr>
            <a:grpSpLocks/>
          </p:cNvGrpSpPr>
          <p:nvPr/>
        </p:nvGrpSpPr>
        <p:grpSpPr bwMode="auto">
          <a:xfrm>
            <a:off x="10082248" y="3124475"/>
            <a:ext cx="1351054" cy="357111"/>
            <a:chOff x="431" y="2523"/>
            <a:chExt cx="1043" cy="136"/>
          </a:xfrm>
        </p:grpSpPr>
        <p:grpSp>
          <p:nvGrpSpPr>
            <p:cNvPr id="80" name="Group 39"/>
            <p:cNvGrpSpPr>
              <a:grpSpLocks/>
            </p:cNvGrpSpPr>
            <p:nvPr/>
          </p:nvGrpSpPr>
          <p:grpSpPr bwMode="auto">
            <a:xfrm>
              <a:off x="431" y="2523"/>
              <a:ext cx="499" cy="136"/>
              <a:chOff x="476" y="1616"/>
              <a:chExt cx="499" cy="136"/>
            </a:xfrm>
          </p:grpSpPr>
          <p:sp>
            <p:nvSpPr>
              <p:cNvPr id="86" name="Line 40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Line 41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Line 42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Line 43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1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82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0" name="Group 50"/>
          <p:cNvGrpSpPr>
            <a:grpSpLocks/>
          </p:cNvGrpSpPr>
          <p:nvPr/>
        </p:nvGrpSpPr>
        <p:grpSpPr bwMode="auto">
          <a:xfrm>
            <a:off x="7179777" y="3139885"/>
            <a:ext cx="1351054" cy="357111"/>
            <a:chOff x="431" y="2523"/>
            <a:chExt cx="1043" cy="136"/>
          </a:xfrm>
        </p:grpSpPr>
        <p:grpSp>
          <p:nvGrpSpPr>
            <p:cNvPr id="91" name="Group 39"/>
            <p:cNvGrpSpPr>
              <a:grpSpLocks/>
            </p:cNvGrpSpPr>
            <p:nvPr/>
          </p:nvGrpSpPr>
          <p:grpSpPr bwMode="auto">
            <a:xfrm>
              <a:off x="431" y="2523"/>
              <a:ext cx="499" cy="136"/>
              <a:chOff x="476" y="1616"/>
              <a:chExt cx="499" cy="136"/>
            </a:xfrm>
          </p:grpSpPr>
          <p:sp>
            <p:nvSpPr>
              <p:cNvPr id="98" name="Line 40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Line 41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Line 42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Line 43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93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2" name="Group 50"/>
          <p:cNvGrpSpPr>
            <a:grpSpLocks/>
          </p:cNvGrpSpPr>
          <p:nvPr/>
        </p:nvGrpSpPr>
        <p:grpSpPr bwMode="auto">
          <a:xfrm>
            <a:off x="6340346" y="3152822"/>
            <a:ext cx="822550" cy="357111"/>
            <a:chOff x="839" y="2523"/>
            <a:chExt cx="635" cy="136"/>
          </a:xfrm>
        </p:grpSpPr>
        <p:sp>
          <p:nvSpPr>
            <p:cNvPr id="112" name="Line 43"/>
            <p:cNvSpPr>
              <a:spLocks noChangeShapeType="1"/>
            </p:cNvSpPr>
            <p:nvPr/>
          </p:nvSpPr>
          <p:spPr bwMode="auto">
            <a:xfrm flipH="1">
              <a:off x="839" y="2523"/>
              <a:ext cx="91" cy="136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" name="Group 44"/>
            <p:cNvGrpSpPr>
              <a:grpSpLocks/>
            </p:cNvGrpSpPr>
            <p:nvPr/>
          </p:nvGrpSpPr>
          <p:grpSpPr bwMode="auto">
            <a:xfrm>
              <a:off x="975" y="2523"/>
              <a:ext cx="499" cy="136"/>
              <a:chOff x="476" y="1616"/>
              <a:chExt cx="499" cy="136"/>
            </a:xfrm>
          </p:grpSpPr>
          <p:sp>
            <p:nvSpPr>
              <p:cNvPr id="105" name="Line 45"/>
              <p:cNvSpPr>
                <a:spLocks noChangeShapeType="1"/>
              </p:cNvSpPr>
              <p:nvPr/>
            </p:nvSpPr>
            <p:spPr bwMode="auto">
              <a:xfrm flipH="1">
                <a:off x="476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Line 46"/>
              <p:cNvSpPr>
                <a:spLocks noChangeShapeType="1"/>
              </p:cNvSpPr>
              <p:nvPr/>
            </p:nvSpPr>
            <p:spPr bwMode="auto">
              <a:xfrm flipH="1">
                <a:off x="612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Line 47"/>
              <p:cNvSpPr>
                <a:spLocks noChangeShapeType="1"/>
              </p:cNvSpPr>
              <p:nvPr/>
            </p:nvSpPr>
            <p:spPr bwMode="auto">
              <a:xfrm flipH="1">
                <a:off x="748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" name="Line 48"/>
              <p:cNvSpPr>
                <a:spLocks noChangeShapeType="1"/>
              </p:cNvSpPr>
              <p:nvPr/>
            </p:nvSpPr>
            <p:spPr bwMode="auto">
              <a:xfrm flipH="1">
                <a:off x="884" y="1616"/>
                <a:ext cx="91" cy="136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862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8" grpId="0"/>
      <p:bldP spid="49" grpId="0"/>
      <p:bldP spid="50" grpId="0"/>
      <p:bldP spid="96" grpId="0"/>
      <p:bldP spid="9" grpId="0"/>
      <p:bldP spid="10" grpId="0"/>
      <p:bldP spid="75" grpId="0"/>
      <p:bldP spid="61" grpId="0"/>
      <p:bldP spid="17" grpId="0" animBg="1"/>
      <p:bldP spid="69" grpId="0" animBg="1"/>
      <p:bldP spid="70" grpId="0" animBg="1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2741" y="40248"/>
            <a:ext cx="104946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№ 237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qiymatlarida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= 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2,5x – 4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2)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3) 1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4) - 4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14989" y="1222030"/>
            <a:ext cx="2853666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arenR"/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2,5x – 4 &gt; 0</a:t>
            </a:r>
            <a:r>
              <a:rPr lang="ru-RU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2,5x &gt; 4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x &gt; 4 :2,5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x &gt; 1,6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(1,6; +∞)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766781" y="317575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8490225" y="1236765"/>
            <a:ext cx="2712602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2)  2,5x – 4 &lt; 0</a:t>
            </a:r>
            <a:r>
              <a:rPr lang="ru-RU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2,5x &lt; 4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x &lt; 4 :2,5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x &lt; 1,6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 - ∞; 1,6)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820640" y="3854182"/>
            <a:ext cx="2882520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   2,5x – 4 &gt; 1</a:t>
            </a:r>
            <a:r>
              <a:rPr lang="ru-RU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2,5x &gt; 5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x &gt; 5 :2,5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x &gt; 2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(2; +∞)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809672" y="3854182"/>
            <a:ext cx="3211135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4)    2,5x – 4 &lt; – 4</a:t>
            </a:r>
            <a:r>
              <a:rPr lang="ru-RU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2,5x &lt; 0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x &lt; 0 :2,5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x &lt; 0</a:t>
            </a:r>
          </a:p>
          <a:p>
            <a:pPr>
              <a:defRPr/>
            </a:pP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(- ∞; 0 )</a:t>
            </a:r>
            <a:endParaRPr lang="ru-RU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c 214"/>
          <p:cNvSpPr>
            <a:spLocks/>
          </p:cNvSpPr>
          <p:nvPr/>
        </p:nvSpPr>
        <p:spPr bwMode="auto">
          <a:xfrm flipV="1">
            <a:off x="6096001" y="3070226"/>
            <a:ext cx="144463" cy="22225"/>
          </a:xfrm>
          <a:custGeom>
            <a:avLst/>
            <a:gdLst>
              <a:gd name="T0" fmla="*/ 916932 w 21600"/>
              <a:gd name="T1" fmla="*/ 0 h 6808"/>
              <a:gd name="T2" fmla="*/ 966183 w 21600"/>
              <a:gd name="T3" fmla="*/ 72545 h 6808"/>
              <a:gd name="T4" fmla="*/ 0 w 21600"/>
              <a:gd name="T5" fmla="*/ 72554 h 6808"/>
              <a:gd name="T6" fmla="*/ 0 60000 65536"/>
              <a:gd name="T7" fmla="*/ 0 60000 65536"/>
              <a:gd name="T8" fmla="*/ 0 60000 65536"/>
              <a:gd name="T9" fmla="*/ 0 w 21600"/>
              <a:gd name="T10" fmla="*/ 0 h 6808"/>
              <a:gd name="T11" fmla="*/ 21600 w 21600"/>
              <a:gd name="T12" fmla="*/ 6808 h 6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808" fill="none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</a:path>
              <a:path w="21600" h="6808" stroke="0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  <a:lnTo>
                  <a:pt x="0" y="68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73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0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62053724"/>
              </p:ext>
            </p:extLst>
          </p:nvPr>
        </p:nvGraphicFramePr>
        <p:xfrm>
          <a:off x="618185" y="1893526"/>
          <a:ext cx="7765959" cy="2951563"/>
        </p:xfrm>
        <a:graphic>
          <a:graphicData uri="http://schemas.openxmlformats.org/drawingml/2006/table">
            <a:tbl>
              <a:tblPr/>
              <a:tblGrid>
                <a:gridCol w="1940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0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61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Analitik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ko‘rinish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Geometrik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ko‘rinish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Oraliqlar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Nomlanishi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8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х &gt; а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(а ; + ∞)</a:t>
                      </a: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Ochiq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nur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х ≥ а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[а ; + ∞)</a:t>
                      </a: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nur</a:t>
                      </a:r>
                      <a:endParaRPr kumimoji="0" 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х &lt; 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(- ∞;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Ochiq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nur</a:t>
                      </a: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Line 196"/>
          <p:cNvSpPr>
            <a:spLocks noChangeShapeType="1"/>
          </p:cNvSpPr>
          <p:nvPr/>
        </p:nvSpPr>
        <p:spPr bwMode="auto">
          <a:xfrm flipV="1">
            <a:off x="2853809" y="3260477"/>
            <a:ext cx="1589400" cy="15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197"/>
          <p:cNvSpPr>
            <a:spLocks noChangeShapeType="1"/>
          </p:cNvSpPr>
          <p:nvPr/>
        </p:nvSpPr>
        <p:spPr bwMode="auto">
          <a:xfrm>
            <a:off x="2853808" y="3824663"/>
            <a:ext cx="1589401" cy="1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198"/>
          <p:cNvSpPr>
            <a:spLocks noChangeShapeType="1"/>
          </p:cNvSpPr>
          <p:nvPr/>
        </p:nvSpPr>
        <p:spPr bwMode="auto">
          <a:xfrm>
            <a:off x="2795509" y="4490656"/>
            <a:ext cx="1531792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2998271" y="3766888"/>
            <a:ext cx="142877" cy="16116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sz="4400">
              <a:latin typeface="Times New Roman" panose="02020603050405020304" pitchFamily="18" charset="0"/>
            </a:endParaRPr>
          </a:p>
        </p:txBody>
      </p:sp>
      <p:sp>
        <p:nvSpPr>
          <p:cNvPr id="10" name="Arc 214"/>
          <p:cNvSpPr>
            <a:spLocks/>
          </p:cNvSpPr>
          <p:nvPr/>
        </p:nvSpPr>
        <p:spPr bwMode="auto">
          <a:xfrm flipV="1">
            <a:off x="3430073" y="3624014"/>
            <a:ext cx="144463" cy="22225"/>
          </a:xfrm>
          <a:custGeom>
            <a:avLst/>
            <a:gdLst>
              <a:gd name="T0" fmla="*/ 916932 w 21600"/>
              <a:gd name="T1" fmla="*/ 0 h 6808"/>
              <a:gd name="T2" fmla="*/ 966183 w 21600"/>
              <a:gd name="T3" fmla="*/ 72545 h 6808"/>
              <a:gd name="T4" fmla="*/ 0 w 21600"/>
              <a:gd name="T5" fmla="*/ 72554 h 6808"/>
              <a:gd name="T6" fmla="*/ 0 60000 65536"/>
              <a:gd name="T7" fmla="*/ 0 60000 65536"/>
              <a:gd name="T8" fmla="*/ 0 60000 65536"/>
              <a:gd name="T9" fmla="*/ 0 w 21600"/>
              <a:gd name="T10" fmla="*/ 0 h 6808"/>
              <a:gd name="T11" fmla="*/ 21600 w 21600"/>
              <a:gd name="T12" fmla="*/ 6808 h 6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6808" fill="none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</a:path>
              <a:path w="21600" h="6808" stroke="0" extrusionOk="0">
                <a:moveTo>
                  <a:pt x="20499" y="-1"/>
                </a:moveTo>
                <a:cubicBezTo>
                  <a:pt x="21228" y="2195"/>
                  <a:pt x="21599" y="4493"/>
                  <a:pt x="21599" y="6807"/>
                </a:cubicBezTo>
                <a:lnTo>
                  <a:pt x="0" y="680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4" name="Freeform 234"/>
          <p:cNvSpPr>
            <a:spLocks/>
          </p:cNvSpPr>
          <p:nvPr/>
        </p:nvSpPr>
        <p:spPr bwMode="auto">
          <a:xfrm>
            <a:off x="3069709" y="3102379"/>
            <a:ext cx="1200241" cy="121274"/>
          </a:xfrm>
          <a:custGeom>
            <a:avLst/>
            <a:gdLst>
              <a:gd name="T0" fmla="*/ 0 w 445"/>
              <a:gd name="T1" fmla="*/ 119063 h 75"/>
              <a:gd name="T2" fmla="*/ 280988 w 445"/>
              <a:gd name="T3" fmla="*/ 4763 h 75"/>
              <a:gd name="T4" fmla="*/ 706438 w 445"/>
              <a:gd name="T5" fmla="*/ 4763 h 75"/>
              <a:gd name="T6" fmla="*/ 0 60000 65536"/>
              <a:gd name="T7" fmla="*/ 0 60000 65536"/>
              <a:gd name="T8" fmla="*/ 0 60000 65536"/>
              <a:gd name="T9" fmla="*/ 0 w 445"/>
              <a:gd name="T10" fmla="*/ 0 h 75"/>
              <a:gd name="T11" fmla="*/ 445 w 445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5" h="75">
                <a:moveTo>
                  <a:pt x="0" y="75"/>
                </a:moveTo>
                <a:cubicBezTo>
                  <a:pt x="28" y="0"/>
                  <a:pt x="106" y="4"/>
                  <a:pt x="177" y="3"/>
                </a:cubicBezTo>
                <a:cubicBezTo>
                  <a:pt x="266" y="1"/>
                  <a:pt x="356" y="3"/>
                  <a:pt x="445" y="3"/>
                </a:cubicBezTo>
              </a:path>
            </a:pathLst>
          </a:cu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" name="Freeform 235"/>
          <p:cNvSpPr>
            <a:spLocks/>
          </p:cNvSpPr>
          <p:nvPr/>
        </p:nvSpPr>
        <p:spPr bwMode="auto">
          <a:xfrm>
            <a:off x="3105429" y="3671641"/>
            <a:ext cx="1093084" cy="79373"/>
          </a:xfrm>
          <a:custGeom>
            <a:avLst/>
            <a:gdLst>
              <a:gd name="T0" fmla="*/ 0 w 445"/>
              <a:gd name="T1" fmla="*/ 104775 h 75"/>
              <a:gd name="T2" fmla="*/ 280987 w 445"/>
              <a:gd name="T3" fmla="*/ 4191 h 75"/>
              <a:gd name="T4" fmla="*/ 706437 w 445"/>
              <a:gd name="T5" fmla="*/ 4191 h 75"/>
              <a:gd name="T6" fmla="*/ 0 60000 65536"/>
              <a:gd name="T7" fmla="*/ 0 60000 65536"/>
              <a:gd name="T8" fmla="*/ 0 60000 65536"/>
              <a:gd name="T9" fmla="*/ 0 w 445"/>
              <a:gd name="T10" fmla="*/ 0 h 75"/>
              <a:gd name="T11" fmla="*/ 445 w 445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5" h="75">
                <a:moveTo>
                  <a:pt x="0" y="75"/>
                </a:moveTo>
                <a:cubicBezTo>
                  <a:pt x="28" y="0"/>
                  <a:pt x="106" y="4"/>
                  <a:pt x="177" y="3"/>
                </a:cubicBezTo>
                <a:cubicBezTo>
                  <a:pt x="266" y="1"/>
                  <a:pt x="356" y="3"/>
                  <a:pt x="445" y="3"/>
                </a:cubicBezTo>
              </a:path>
            </a:pathLst>
          </a:cu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7" name="Freeform 243"/>
          <p:cNvSpPr>
            <a:spLocks/>
          </p:cNvSpPr>
          <p:nvPr/>
        </p:nvSpPr>
        <p:spPr bwMode="auto">
          <a:xfrm flipH="1">
            <a:off x="2799296" y="4368912"/>
            <a:ext cx="1138840" cy="65088"/>
          </a:xfrm>
          <a:custGeom>
            <a:avLst/>
            <a:gdLst>
              <a:gd name="T0" fmla="*/ 0 w 445"/>
              <a:gd name="T1" fmla="*/ 71438 h 75"/>
              <a:gd name="T2" fmla="*/ 257625 w 445"/>
              <a:gd name="T3" fmla="*/ 2858 h 75"/>
              <a:gd name="T4" fmla="*/ 647700 w 445"/>
              <a:gd name="T5" fmla="*/ 2858 h 75"/>
              <a:gd name="T6" fmla="*/ 0 60000 65536"/>
              <a:gd name="T7" fmla="*/ 0 60000 65536"/>
              <a:gd name="T8" fmla="*/ 0 60000 65536"/>
              <a:gd name="T9" fmla="*/ 0 w 445"/>
              <a:gd name="T10" fmla="*/ 0 h 75"/>
              <a:gd name="T11" fmla="*/ 445 w 445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5" h="75">
                <a:moveTo>
                  <a:pt x="0" y="75"/>
                </a:moveTo>
                <a:cubicBezTo>
                  <a:pt x="28" y="0"/>
                  <a:pt x="106" y="4"/>
                  <a:pt x="177" y="3"/>
                </a:cubicBezTo>
                <a:cubicBezTo>
                  <a:pt x="266" y="1"/>
                  <a:pt x="356" y="3"/>
                  <a:pt x="445" y="3"/>
                </a:cubicBezTo>
              </a:path>
            </a:pathLst>
          </a:cu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-103031" y="0"/>
            <a:ext cx="12192000" cy="1300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/>
              <a:t>Mustahkamlash</a:t>
            </a:r>
            <a:endParaRPr lang="ru-RU" sz="6600" b="1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128315"/>
              </p:ext>
            </p:extLst>
          </p:nvPr>
        </p:nvGraphicFramePr>
        <p:xfrm>
          <a:off x="618186" y="4817791"/>
          <a:ext cx="7778839" cy="670570"/>
        </p:xfrm>
        <a:graphic>
          <a:graphicData uri="http://schemas.openxmlformats.org/drawingml/2006/table">
            <a:tbl>
              <a:tblPr/>
              <a:tblGrid>
                <a:gridCol w="194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82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х ≤ 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(- ∞; в]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nur</a:t>
                      </a:r>
                      <a:endParaRPr kumimoji="0" lang="ru-RU" sz="4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Line 198"/>
          <p:cNvSpPr>
            <a:spLocks noChangeShapeType="1"/>
          </p:cNvSpPr>
          <p:nvPr/>
        </p:nvSpPr>
        <p:spPr bwMode="auto">
          <a:xfrm>
            <a:off x="2670508" y="5234679"/>
            <a:ext cx="1531792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Freeform 243"/>
          <p:cNvSpPr>
            <a:spLocks/>
          </p:cNvSpPr>
          <p:nvPr/>
        </p:nvSpPr>
        <p:spPr bwMode="auto">
          <a:xfrm flipH="1">
            <a:off x="2681237" y="5087988"/>
            <a:ext cx="1138840" cy="65088"/>
          </a:xfrm>
          <a:custGeom>
            <a:avLst/>
            <a:gdLst>
              <a:gd name="T0" fmla="*/ 0 w 445"/>
              <a:gd name="T1" fmla="*/ 71438 h 75"/>
              <a:gd name="T2" fmla="*/ 257625 w 445"/>
              <a:gd name="T3" fmla="*/ 2858 h 75"/>
              <a:gd name="T4" fmla="*/ 647700 w 445"/>
              <a:gd name="T5" fmla="*/ 2858 h 75"/>
              <a:gd name="T6" fmla="*/ 0 60000 65536"/>
              <a:gd name="T7" fmla="*/ 0 60000 65536"/>
              <a:gd name="T8" fmla="*/ 0 60000 65536"/>
              <a:gd name="T9" fmla="*/ 0 w 445"/>
              <a:gd name="T10" fmla="*/ 0 h 75"/>
              <a:gd name="T11" fmla="*/ 445 w 445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5" h="75">
                <a:moveTo>
                  <a:pt x="0" y="75"/>
                </a:moveTo>
                <a:cubicBezTo>
                  <a:pt x="28" y="0"/>
                  <a:pt x="106" y="4"/>
                  <a:pt x="177" y="3"/>
                </a:cubicBezTo>
                <a:cubicBezTo>
                  <a:pt x="266" y="1"/>
                  <a:pt x="356" y="3"/>
                  <a:pt x="445" y="3"/>
                </a:cubicBezTo>
              </a:path>
            </a:pathLst>
          </a:cu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2" name="Oval 12"/>
          <p:cNvSpPr>
            <a:spLocks noChangeArrowheads="1"/>
          </p:cNvSpPr>
          <p:nvPr/>
        </p:nvSpPr>
        <p:spPr bwMode="auto">
          <a:xfrm>
            <a:off x="3834816" y="5153076"/>
            <a:ext cx="142877" cy="16116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sz="4400">
              <a:latin typeface="Times New Roman" panose="02020603050405020304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960845" y="3162325"/>
            <a:ext cx="180303" cy="1911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871305" y="4377878"/>
            <a:ext cx="180303" cy="19116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9750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6934</TotalTime>
  <Words>583</Words>
  <Application>Microsoft Office PowerPoint</Application>
  <PresentationFormat>Широкоэкранный</PresentationFormat>
  <Paragraphs>158</Paragraphs>
  <Slides>10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Тема Office</vt:lpstr>
      <vt:lpstr>Уравнение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Darslikning 94 - betida berilgan 235 – 239 - misollarni yechish.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650</cp:revision>
  <dcterms:created xsi:type="dcterms:W3CDTF">2020-07-17T09:31:54Z</dcterms:created>
  <dcterms:modified xsi:type="dcterms:W3CDTF">2022-06-23T07:47:49Z</dcterms:modified>
</cp:coreProperties>
</file>