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9" r:id="rId2"/>
    <p:sldId id="438" r:id="rId3"/>
    <p:sldId id="439" r:id="rId4"/>
    <p:sldId id="437" r:id="rId5"/>
    <p:sldId id="432" r:id="rId6"/>
    <p:sldId id="442" r:id="rId7"/>
    <p:sldId id="445" r:id="rId8"/>
    <p:sldId id="444" r:id="rId9"/>
    <p:sldId id="446" r:id="rId10"/>
    <p:sldId id="329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438"/>
            <p14:sldId id="439"/>
            <p14:sldId id="437"/>
            <p14:sldId id="432"/>
            <p14:sldId id="442"/>
            <p14:sldId id="445"/>
            <p14:sldId id="444"/>
            <p14:sldId id="446"/>
            <p14:sldId id="329"/>
          </p14:sldIdLst>
        </p14:section>
        <p14:section name="Раздел без заголовка" id="{6AA1F43C-892A-4787-89B6-4EA8D4F8EDF5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3" autoAdjust="0"/>
    <p:restoredTop sz="86535" autoAdjust="0"/>
  </p:normalViewPr>
  <p:slideViewPr>
    <p:cSldViewPr snapToGrid="0">
      <p:cViewPr varScale="1">
        <p:scale>
          <a:sx n="78" d="100"/>
          <a:sy n="78" d="100"/>
        </p:scale>
        <p:origin x="46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25F-A9A3-4024-AEC6-C996E545789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4455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59A25F-A9A3-4024-AEC6-C996E545789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32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9346"/>
            <a:ext cx="12222204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9953897" y="459480"/>
            <a:ext cx="2238101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8-sinf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854362" y="2365914"/>
            <a:ext cx="915786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MAVZU: BIR NOMA’LUMLI TENGSIZLIKLAR MAVZUSIDA MISOLLAR YECHISH</a:t>
            </a:r>
          </a:p>
        </p:txBody>
      </p:sp>
      <p:sp>
        <p:nvSpPr>
          <p:cNvPr id="16" name="object 11"/>
          <p:cNvSpPr/>
          <p:nvPr/>
        </p:nvSpPr>
        <p:spPr>
          <a:xfrm>
            <a:off x="9747683" y="2528870"/>
            <a:ext cx="2035015" cy="2051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201469" y="2110697"/>
            <a:ext cx="854600" cy="16714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01470" y="4093709"/>
            <a:ext cx="854600" cy="16714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757444" y="1416429"/>
            <a:ext cx="33601" cy="65858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692279" y="1399861"/>
            <a:ext cx="819869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774010" y="662129"/>
            <a:ext cx="0" cy="721753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854362" y="719947"/>
            <a:ext cx="598101" cy="62363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424940" y="1445581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649647" y="687960"/>
            <a:ext cx="90051" cy="90051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8090" y="979175"/>
            <a:ext cx="11283437" cy="3747700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94 -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betida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b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235 – 239 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misollarni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sz="4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11" descr="j039812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4118736" y="3351382"/>
            <a:ext cx="2808287" cy="2750986"/>
          </a:xfrm>
          <a:prstGeom prst="rect">
            <a:avLst/>
          </a:prstGeom>
        </p:spPr>
      </p:pic>
      <p:pic>
        <p:nvPicPr>
          <p:cNvPr id="7" name="Рисунок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63077">
            <a:off x="5623051" y="5406824"/>
            <a:ext cx="1398587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20815" y="1391213"/>
                <a:ext cx="10199894" cy="5616575"/>
              </a:xfrm>
            </p:spPr>
            <p:txBody>
              <a:bodyPr>
                <a:normAutofit/>
              </a:bodyPr>
              <a:lstStyle/>
              <a:p>
                <a:pPr marL="609600" indent="-609600">
                  <a:buNone/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 ≤ a</a:t>
                </a:r>
                <a:r>
                  <a:rPr lang="ru-RU" b="1" dirty="0">
                    <a:cs typeface="Arial" panose="020B0604020202020204" pitchFamily="34" charset="0"/>
                  </a:rPr>
                  <a:t>				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 &lt; b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/>
                <a:endParaRPr lang="ru-RU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r>
                  <a:rPr lang="en-US" sz="36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(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a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]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36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40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ru-RU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609600" indent="-609600">
                  <a:buNone/>
                </a:pPr>
                <a:endParaRPr lang="ru-RU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r>
                  <a:rPr lang="en-US" b="1" dirty="0">
                    <a:cs typeface="Arial" panose="020B0604020202020204" pitchFamily="34" charset="0"/>
                  </a:rPr>
                  <a:t>					 </a:t>
                </a:r>
              </a:p>
              <a:p>
                <a:pPr marL="609600" indent="-609600">
                  <a:buNone/>
                </a:pPr>
                <a:r>
                  <a:rPr lang="en-US" b="1" dirty="0">
                    <a:cs typeface="Arial" panose="020B0604020202020204" pitchFamily="34" charset="0"/>
                  </a:rPr>
                  <a:t>							</a:t>
                </a:r>
              </a:p>
              <a:p>
                <a:pPr marL="609600" indent="-609600">
                  <a:buNone/>
                </a:pPr>
                <a:endParaRPr lang="en-US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20815" y="1391213"/>
                <a:ext cx="10199894" cy="5616575"/>
              </a:xfrm>
              <a:blipFill rotWithShape="0">
                <a:blip r:embed="rId2"/>
                <a:stretch>
                  <a:fillRect l="-1792" t="-2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1312775" y="3436577"/>
            <a:ext cx="3966311" cy="935040"/>
            <a:chOff x="385" y="1706"/>
            <a:chExt cx="1905" cy="589"/>
          </a:xfrm>
        </p:grpSpPr>
        <p:grpSp>
          <p:nvGrpSpPr>
            <p:cNvPr id="5137" name="Group 17"/>
            <p:cNvGrpSpPr>
              <a:grpSpLocks/>
            </p:cNvGrpSpPr>
            <p:nvPr/>
          </p:nvGrpSpPr>
          <p:grpSpPr bwMode="auto">
            <a:xfrm>
              <a:off x="385" y="1706"/>
              <a:ext cx="1905" cy="181"/>
              <a:chOff x="385" y="1616"/>
              <a:chExt cx="1905" cy="181"/>
            </a:xfrm>
          </p:grpSpPr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>
                <a:off x="385" y="1752"/>
                <a:ext cx="190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auto">
              <a:xfrm>
                <a:off x="1565" y="1661"/>
                <a:ext cx="133" cy="13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5131" name="Group 11"/>
              <p:cNvGrpSpPr>
                <a:grpSpLocks/>
              </p:cNvGrpSpPr>
              <p:nvPr/>
            </p:nvGrpSpPr>
            <p:grpSpPr bwMode="auto">
              <a:xfrm>
                <a:off x="476" y="1616"/>
                <a:ext cx="499" cy="136"/>
                <a:chOff x="476" y="1616"/>
                <a:chExt cx="499" cy="136"/>
              </a:xfrm>
            </p:grpSpPr>
            <p:sp>
              <p:nvSpPr>
                <p:cNvPr id="5127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32" name="Group 12"/>
              <p:cNvGrpSpPr>
                <a:grpSpLocks/>
              </p:cNvGrpSpPr>
              <p:nvPr/>
            </p:nvGrpSpPr>
            <p:grpSpPr bwMode="auto">
              <a:xfrm>
                <a:off x="1020" y="1616"/>
                <a:ext cx="499" cy="136"/>
                <a:chOff x="476" y="1616"/>
                <a:chExt cx="499" cy="136"/>
              </a:xfrm>
            </p:grpSpPr>
            <p:sp>
              <p:nvSpPr>
                <p:cNvPr id="5133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4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1519" y="1888"/>
              <a:ext cx="31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dirty="0"/>
                <a:t>a</a:t>
              </a:r>
              <a:endParaRPr lang="ru-RU" sz="3600" b="1" dirty="0"/>
            </a:p>
          </p:txBody>
        </p:sp>
      </p:grpSp>
      <p:grpSp>
        <p:nvGrpSpPr>
          <p:cNvPr id="5141" name="Group 21"/>
          <p:cNvGrpSpPr>
            <a:grpSpLocks/>
          </p:cNvGrpSpPr>
          <p:nvPr/>
        </p:nvGrpSpPr>
        <p:grpSpPr bwMode="auto">
          <a:xfrm>
            <a:off x="6887120" y="3490013"/>
            <a:ext cx="4023056" cy="230936"/>
            <a:chOff x="385" y="1616"/>
            <a:chExt cx="1905" cy="136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385" y="1752"/>
              <a:ext cx="19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4" name="Group 24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49" name="Group 29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9376981" y="3783234"/>
            <a:ext cx="7921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15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9376981" y="3574915"/>
            <a:ext cx="235616" cy="30175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06704" y="3262022"/>
                <a:ext cx="90441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704" y="3262022"/>
                <a:ext cx="904415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24324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5976953" y="3340674"/>
                <a:ext cx="90441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-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6953" y="3340674"/>
                <a:ext cx="904415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23490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1695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123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20815" y="1391213"/>
                <a:ext cx="10199894" cy="5616575"/>
              </a:xfrm>
            </p:spPr>
            <p:txBody>
              <a:bodyPr>
                <a:normAutofit/>
              </a:bodyPr>
              <a:lstStyle/>
              <a:p>
                <a:pPr marL="609600" indent="-609600">
                  <a:buNone/>
                </a:pPr>
                <a:r>
                  <a:rPr lang="en-US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5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 ≥ a</a:t>
                </a:r>
                <a:r>
                  <a:rPr lang="ru-RU" b="1" dirty="0">
                    <a:cs typeface="Arial" panose="020B0604020202020204" pitchFamily="34" charset="0"/>
                  </a:rPr>
                  <a:t>				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</a:t>
                </a:r>
                <a:r>
                  <a:rPr lang="en-US" sz="4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x &gt; b</a:t>
                </a:r>
                <a:endParaRPr lang="ru-RU" sz="4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609600" indent="-609600"/>
                <a:endParaRPr lang="ru-RU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r>
                  <a:rPr lang="en-US" sz="36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[ a; </a:t>
                </a:r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36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</a:t>
                </a:r>
                <a:r>
                  <a:rPr lang="en-US" sz="36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ru-RU" sz="36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ru-RU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en-US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b;</a:t>
                </a: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14:m>
                  <m:oMath xmlns:m="http://schemas.openxmlformats.org/officeDocument/2006/math">
                    <m:r>
                      <a:rPr lang="en-US" sz="3200" b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r>
                  <a:rPr lang="en-US" sz="32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40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</a:p>
              <a:p>
                <a:pPr marL="609600" indent="-609600">
                  <a:buNone/>
                </a:pPr>
                <a:endParaRPr lang="ru-RU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r>
                  <a:rPr lang="en-US" b="1" dirty="0">
                    <a:cs typeface="Arial" panose="020B0604020202020204" pitchFamily="34" charset="0"/>
                  </a:rPr>
                  <a:t>					 </a:t>
                </a:r>
              </a:p>
              <a:p>
                <a:pPr marL="609600" indent="-609600">
                  <a:buNone/>
                </a:pPr>
                <a:r>
                  <a:rPr lang="en-US" b="1" dirty="0">
                    <a:cs typeface="Arial" panose="020B0604020202020204" pitchFamily="34" charset="0"/>
                  </a:rPr>
                  <a:t>							</a:t>
                </a:r>
              </a:p>
              <a:p>
                <a:pPr marL="609600" indent="-609600">
                  <a:buNone/>
                </a:pPr>
                <a:endParaRPr lang="en-US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b="1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  <a:p>
                <a:pPr marL="609600" indent="-609600">
                  <a:buNone/>
                </a:pPr>
                <a:endParaRPr lang="en-US" dirty="0"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23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20815" y="1391213"/>
                <a:ext cx="10199894" cy="5616575"/>
              </a:xfrm>
              <a:blipFill rotWithShape="0">
                <a:blip r:embed="rId2"/>
                <a:stretch>
                  <a:fillRect l="-1792" t="-27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746882" y="3409152"/>
            <a:ext cx="3129326" cy="830265"/>
            <a:chOff x="114" y="1706"/>
            <a:chExt cx="1503" cy="523"/>
          </a:xfrm>
        </p:grpSpPr>
        <p:grpSp>
          <p:nvGrpSpPr>
            <p:cNvPr id="5137" name="Group 17"/>
            <p:cNvGrpSpPr>
              <a:grpSpLocks/>
            </p:cNvGrpSpPr>
            <p:nvPr/>
          </p:nvGrpSpPr>
          <p:grpSpPr bwMode="auto">
            <a:xfrm>
              <a:off x="114" y="1706"/>
              <a:ext cx="1503" cy="196"/>
              <a:chOff x="114" y="1616"/>
              <a:chExt cx="1503" cy="196"/>
            </a:xfrm>
          </p:grpSpPr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>
                <a:off x="114" y="1732"/>
                <a:ext cx="1503" cy="2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auto">
              <a:xfrm>
                <a:off x="383" y="1676"/>
                <a:ext cx="133" cy="13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5131" name="Group 11"/>
              <p:cNvGrpSpPr>
                <a:grpSpLocks/>
              </p:cNvGrpSpPr>
              <p:nvPr/>
            </p:nvGrpSpPr>
            <p:grpSpPr bwMode="auto">
              <a:xfrm>
                <a:off x="488" y="1616"/>
                <a:ext cx="487" cy="136"/>
                <a:chOff x="488" y="1616"/>
                <a:chExt cx="487" cy="136"/>
              </a:xfrm>
            </p:grpSpPr>
            <p:sp>
              <p:nvSpPr>
                <p:cNvPr id="5127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8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32" name="Group 12"/>
              <p:cNvGrpSpPr>
                <a:grpSpLocks/>
              </p:cNvGrpSpPr>
              <p:nvPr/>
            </p:nvGrpSpPr>
            <p:grpSpPr bwMode="auto">
              <a:xfrm>
                <a:off x="1020" y="1616"/>
                <a:ext cx="499" cy="136"/>
                <a:chOff x="476" y="1616"/>
                <a:chExt cx="499" cy="136"/>
              </a:xfrm>
            </p:grpSpPr>
            <p:sp>
              <p:nvSpPr>
                <p:cNvPr id="5133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4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318" y="1822"/>
              <a:ext cx="318" cy="4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b="1" dirty="0"/>
                <a:t>a</a:t>
              </a:r>
              <a:endParaRPr lang="ru-RU" sz="3600" b="1" dirty="0"/>
            </a:p>
          </p:txBody>
        </p:sp>
      </p:grpSp>
      <p:grpSp>
        <p:nvGrpSpPr>
          <p:cNvPr id="5141" name="Group 21"/>
          <p:cNvGrpSpPr>
            <a:grpSpLocks/>
          </p:cNvGrpSpPr>
          <p:nvPr/>
        </p:nvGrpSpPr>
        <p:grpSpPr bwMode="auto">
          <a:xfrm>
            <a:off x="6219778" y="3490013"/>
            <a:ext cx="3657708" cy="230936"/>
            <a:chOff x="69" y="1616"/>
            <a:chExt cx="1732" cy="136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69" y="1752"/>
              <a:ext cx="173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5144" name="Group 24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49" name="Group 29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6698406" y="3828878"/>
            <a:ext cx="79216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b</a:t>
            </a:r>
            <a:endParaRPr lang="ru-RU" sz="32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15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dirty="0">
              <a:solidFill>
                <a:schemeClr val="bg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866455" y="3569425"/>
            <a:ext cx="235616" cy="301756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925712" y="3242262"/>
                <a:ext cx="103265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5712" y="3242262"/>
                <a:ext cx="1032655" cy="707886"/>
              </a:xfrm>
              <a:prstGeom prst="rect">
                <a:avLst/>
              </a:prstGeom>
              <a:blipFill rotWithShape="0">
                <a:blip r:embed="rId3"/>
                <a:stretch>
                  <a:fillRect l="-21302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Прямоугольник 35"/>
              <p:cNvSpPr/>
              <p:nvPr/>
            </p:nvSpPr>
            <p:spPr>
              <a:xfrm>
                <a:off x="9922762" y="3366360"/>
                <a:ext cx="1032655" cy="70788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14:m>
                  <m:oMath xmlns:m="http://schemas.openxmlformats.org/officeDocument/2006/math">
                    <m:r>
                      <a:rPr lang="en-US" sz="40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∞</m:t>
                    </m:r>
                  </m:oMath>
                </a14:m>
                <a:endParaRPr lang="ru-RU" sz="4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Прямоугольник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22762" y="3366360"/>
                <a:ext cx="1032655" cy="707886"/>
              </a:xfrm>
              <a:prstGeom prst="rect">
                <a:avLst/>
              </a:prstGeom>
              <a:blipFill rotWithShape="0">
                <a:blip r:embed="rId4"/>
                <a:stretch>
                  <a:fillRect l="-21302"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200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08712" y="1507123"/>
            <a:ext cx="9411997" cy="5616575"/>
          </a:xfrm>
        </p:spPr>
        <p:txBody>
          <a:bodyPr>
            <a:normAutofit/>
          </a:bodyPr>
          <a:lstStyle/>
          <a:p>
            <a:pPr marL="609600" indent="-609600">
              <a:buNone/>
            </a:pPr>
            <a:r>
              <a:rPr lang="ru-RU" sz="4400" b="1" dirty="0"/>
              <a:t>1.</a:t>
            </a:r>
            <a:r>
              <a:rPr lang="en-US" sz="4400" b="1" dirty="0"/>
              <a:t>  </a:t>
            </a:r>
            <a:r>
              <a:rPr lang="ru-RU" sz="4400" b="1" dirty="0"/>
              <a:t> </a:t>
            </a:r>
            <a:r>
              <a:rPr lang="en-US" sz="4400" b="1" dirty="0"/>
              <a:t>x ≤ </a:t>
            </a:r>
            <a:r>
              <a:rPr lang="ru-RU" sz="4400" b="1" dirty="0">
                <a:cs typeface="Arial" panose="020B0604020202020204" pitchFamily="34" charset="0"/>
              </a:rPr>
              <a:t>7</a:t>
            </a:r>
            <a:r>
              <a:rPr lang="ru-RU" b="1" dirty="0">
                <a:cs typeface="Arial" panose="020B0604020202020204" pitchFamily="34" charset="0"/>
              </a:rPr>
              <a:t>				</a:t>
            </a:r>
            <a:r>
              <a:rPr lang="en-US" b="1" dirty="0">
                <a:cs typeface="Arial" panose="020B0604020202020204" pitchFamily="34" charset="0"/>
              </a:rPr>
              <a:t>  </a:t>
            </a:r>
            <a:r>
              <a:rPr lang="ru-RU" sz="4000" b="1" dirty="0">
                <a:cs typeface="Arial" panose="020B0604020202020204" pitchFamily="34" charset="0"/>
              </a:rPr>
              <a:t>2. </a:t>
            </a:r>
            <a:r>
              <a:rPr lang="en-US" sz="4000" b="1" dirty="0">
                <a:cs typeface="Arial" panose="020B0604020202020204" pitchFamily="34" charset="0"/>
              </a:rPr>
              <a:t>  y &lt; 2,5</a:t>
            </a:r>
            <a:endParaRPr lang="ru-RU" sz="4000" b="1" dirty="0">
              <a:cs typeface="Arial" panose="020B0604020202020204" pitchFamily="34" charset="0"/>
            </a:endParaRPr>
          </a:p>
          <a:p>
            <a:pPr marL="609600" indent="-609600"/>
            <a:endParaRPr lang="ru-RU" b="1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(-∞;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7)</a:t>
            </a:r>
            <a:r>
              <a:rPr lang="en-US" dirty="0">
                <a:cs typeface="Arial" panose="020B0604020202020204" pitchFamily="34" charset="0"/>
              </a:rPr>
              <a:t>			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(-∞;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2,5</a:t>
            </a:r>
            <a:r>
              <a:rPr lang="ru-RU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609600" indent="-609600">
              <a:buNone/>
            </a:pPr>
            <a:endParaRPr lang="ru-RU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n-US" b="1" dirty="0">
                <a:cs typeface="Arial" panose="020B0604020202020204" pitchFamily="34" charset="0"/>
              </a:rPr>
              <a:t>					 </a:t>
            </a:r>
          </a:p>
          <a:p>
            <a:pPr marL="609600" indent="-609600">
              <a:buNone/>
            </a:pPr>
            <a:r>
              <a:rPr lang="en-US" b="1" dirty="0">
                <a:cs typeface="Arial" panose="020B0604020202020204" pitchFamily="34" charset="0"/>
              </a:rPr>
              <a:t>							</a:t>
            </a:r>
          </a:p>
          <a:p>
            <a:pPr marL="609600" indent="-609600">
              <a:buNone/>
            </a:pPr>
            <a:endParaRPr lang="en-US" b="1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b="1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</p:txBody>
      </p:sp>
      <p:grpSp>
        <p:nvGrpSpPr>
          <p:cNvPr id="5139" name="Group 19"/>
          <p:cNvGrpSpPr>
            <a:grpSpLocks/>
          </p:cNvGrpSpPr>
          <p:nvPr/>
        </p:nvGrpSpPr>
        <p:grpSpPr bwMode="auto">
          <a:xfrm>
            <a:off x="552927" y="3238515"/>
            <a:ext cx="3966311" cy="812802"/>
            <a:chOff x="385" y="1706"/>
            <a:chExt cx="1905" cy="512"/>
          </a:xfrm>
        </p:grpSpPr>
        <p:grpSp>
          <p:nvGrpSpPr>
            <p:cNvPr id="5137" name="Group 17"/>
            <p:cNvGrpSpPr>
              <a:grpSpLocks/>
            </p:cNvGrpSpPr>
            <p:nvPr/>
          </p:nvGrpSpPr>
          <p:grpSpPr bwMode="auto">
            <a:xfrm>
              <a:off x="385" y="1706"/>
              <a:ext cx="1905" cy="181"/>
              <a:chOff x="385" y="1616"/>
              <a:chExt cx="1905" cy="181"/>
            </a:xfrm>
          </p:grpSpPr>
          <p:sp>
            <p:nvSpPr>
              <p:cNvPr id="5125" name="Line 5"/>
              <p:cNvSpPr>
                <a:spLocks noChangeShapeType="1"/>
              </p:cNvSpPr>
              <p:nvPr/>
            </p:nvSpPr>
            <p:spPr bwMode="auto">
              <a:xfrm>
                <a:off x="385" y="1752"/>
                <a:ext cx="1905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6" name="Oval 6"/>
              <p:cNvSpPr>
                <a:spLocks noChangeArrowheads="1"/>
              </p:cNvSpPr>
              <p:nvPr/>
            </p:nvSpPr>
            <p:spPr bwMode="auto">
              <a:xfrm>
                <a:off x="1565" y="1661"/>
                <a:ext cx="90" cy="136"/>
              </a:xfrm>
              <a:prstGeom prst="ellipse">
                <a:avLst/>
              </a:pr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ru-RU"/>
              </a:p>
            </p:txBody>
          </p:sp>
          <p:grpSp>
            <p:nvGrpSpPr>
              <p:cNvPr id="5131" name="Group 11"/>
              <p:cNvGrpSpPr>
                <a:grpSpLocks/>
              </p:cNvGrpSpPr>
              <p:nvPr/>
            </p:nvGrpSpPr>
            <p:grpSpPr bwMode="auto">
              <a:xfrm>
                <a:off x="476" y="1616"/>
                <a:ext cx="499" cy="136"/>
                <a:chOff x="476" y="1616"/>
                <a:chExt cx="499" cy="136"/>
              </a:xfrm>
            </p:grpSpPr>
            <p:sp>
              <p:nvSpPr>
                <p:cNvPr id="5127" name="Line 7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8" name="Line 8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29" name="Line 9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0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5132" name="Group 12"/>
              <p:cNvGrpSpPr>
                <a:grpSpLocks/>
              </p:cNvGrpSpPr>
              <p:nvPr/>
            </p:nvGrpSpPr>
            <p:grpSpPr bwMode="auto">
              <a:xfrm>
                <a:off x="1020" y="1616"/>
                <a:ext cx="499" cy="136"/>
                <a:chOff x="476" y="1616"/>
                <a:chExt cx="499" cy="136"/>
              </a:xfrm>
            </p:grpSpPr>
            <p:sp>
              <p:nvSpPr>
                <p:cNvPr id="5133" name="Line 13"/>
                <p:cNvSpPr>
                  <a:spLocks noChangeShapeType="1"/>
                </p:cNvSpPr>
                <p:nvPr/>
              </p:nvSpPr>
              <p:spPr bwMode="auto">
                <a:xfrm flipH="1">
                  <a:off x="476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4" name="Line 14"/>
                <p:cNvSpPr>
                  <a:spLocks noChangeShapeType="1"/>
                </p:cNvSpPr>
                <p:nvPr/>
              </p:nvSpPr>
              <p:spPr bwMode="auto">
                <a:xfrm flipH="1">
                  <a:off x="612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5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748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5136" name="Line 16"/>
                <p:cNvSpPr>
                  <a:spLocks noChangeShapeType="1"/>
                </p:cNvSpPr>
                <p:nvPr/>
              </p:nvSpPr>
              <p:spPr bwMode="auto">
                <a:xfrm flipH="1">
                  <a:off x="884" y="1616"/>
                  <a:ext cx="91" cy="136"/>
                </a:xfrm>
                <a:prstGeom prst="line">
                  <a:avLst/>
                </a:prstGeom>
                <a:noFill/>
                <a:ln w="57150">
                  <a:solidFill>
                    <a:srgbClr val="6633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sp>
          <p:nvSpPr>
            <p:cNvPr id="5138" name="Text Box 18"/>
            <p:cNvSpPr txBox="1">
              <a:spLocks noChangeArrowheads="1"/>
            </p:cNvSpPr>
            <p:nvPr/>
          </p:nvSpPr>
          <p:spPr bwMode="auto">
            <a:xfrm>
              <a:off x="1519" y="1888"/>
              <a:ext cx="318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dirty="0"/>
                <a:t>7</a:t>
              </a:r>
              <a:endParaRPr lang="ru-RU" sz="2800" b="1" dirty="0"/>
            </a:p>
          </p:txBody>
        </p:sp>
      </p:grpSp>
      <p:grpSp>
        <p:nvGrpSpPr>
          <p:cNvPr id="5141" name="Group 21"/>
          <p:cNvGrpSpPr>
            <a:grpSpLocks/>
          </p:cNvGrpSpPr>
          <p:nvPr/>
        </p:nvGrpSpPr>
        <p:grpSpPr bwMode="auto">
          <a:xfrm>
            <a:off x="6802484" y="3309953"/>
            <a:ext cx="4023056" cy="307348"/>
            <a:chOff x="385" y="1616"/>
            <a:chExt cx="1905" cy="181"/>
          </a:xfrm>
        </p:grpSpPr>
        <p:sp>
          <p:nvSpPr>
            <p:cNvPr id="5142" name="Line 22"/>
            <p:cNvSpPr>
              <a:spLocks noChangeShapeType="1"/>
            </p:cNvSpPr>
            <p:nvPr/>
          </p:nvSpPr>
          <p:spPr bwMode="auto">
            <a:xfrm>
              <a:off x="385" y="1752"/>
              <a:ext cx="19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43" name="Oval 23"/>
            <p:cNvSpPr>
              <a:spLocks noChangeArrowheads="1"/>
            </p:cNvSpPr>
            <p:nvPr/>
          </p:nvSpPr>
          <p:spPr bwMode="auto">
            <a:xfrm>
              <a:off x="1565" y="1661"/>
              <a:ext cx="90" cy="1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144" name="Group 24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7" name="Line 2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48" name="Line 2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49" name="Group 29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50" name="Line 3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1" name="Line 3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2" name="Line 3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53" name="Line 3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9018803" y="3611710"/>
            <a:ext cx="79216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2,5</a:t>
            </a:r>
            <a:endParaRPr lang="ru-RU" sz="24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192000" cy="10157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Xatolikni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65" name="Левая круглая скобка 64"/>
          <p:cNvSpPr/>
          <p:nvPr/>
        </p:nvSpPr>
        <p:spPr>
          <a:xfrm rot="10800000">
            <a:off x="4164385" y="4794851"/>
            <a:ext cx="239828" cy="742185"/>
          </a:xfrm>
          <a:prstGeom prst="leftBracket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9262017" y="3386365"/>
            <a:ext cx="312145" cy="335629"/>
          </a:xfrm>
          <a:prstGeom prst="ellipse">
            <a:avLst/>
          </a:prstGeom>
          <a:solidFill>
            <a:schemeClr val="bg1"/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016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74825" y="981076"/>
            <a:ext cx="9622978" cy="5616575"/>
          </a:xfrm>
        </p:spPr>
        <p:txBody>
          <a:bodyPr/>
          <a:lstStyle/>
          <a:p>
            <a:pPr marL="609600" indent="-609600">
              <a:buNone/>
            </a:pPr>
            <a:endParaRPr lang="ru-RU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ru-RU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ru-RU" sz="4000" b="1" dirty="0">
                <a:cs typeface="Arial" panose="020B0604020202020204" pitchFamily="34" charset="0"/>
              </a:rPr>
              <a:t>3. </a:t>
            </a:r>
            <a:r>
              <a:rPr lang="en-US" sz="4000" b="1" dirty="0">
                <a:cs typeface="Arial" panose="020B0604020202020204" pitchFamily="34" charset="0"/>
              </a:rPr>
              <a:t>m ≥ 12			4.   -3x ≤ 3,9 </a:t>
            </a:r>
          </a:p>
          <a:p>
            <a:pPr marL="609600" indent="-609600">
              <a:buNone/>
            </a:pPr>
            <a:r>
              <a:rPr lang="en-US" sz="4000" b="1" dirty="0">
                <a:cs typeface="Arial" panose="020B0604020202020204" pitchFamily="34" charset="0"/>
              </a:rPr>
              <a:t>							x ≤  -1,3</a:t>
            </a:r>
          </a:p>
          <a:p>
            <a:pPr marL="609600" indent="-609600">
              <a:buNone/>
            </a:pPr>
            <a:endParaRPr lang="en-US" b="1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b="1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endParaRPr lang="en-US" dirty="0"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 (-∞;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12)</a:t>
            </a:r>
            <a:r>
              <a:rPr lang="ru-RU" dirty="0">
                <a:cs typeface="Arial" panose="020B0604020202020204" pitchFamily="34" charset="0"/>
              </a:rPr>
              <a:t>			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[-∞;-1,3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]</a:t>
            </a:r>
          </a:p>
        </p:txBody>
      </p:sp>
      <p:sp>
        <p:nvSpPr>
          <p:cNvPr id="5157" name="Line 37"/>
          <p:cNvSpPr>
            <a:spLocks noChangeShapeType="1"/>
          </p:cNvSpPr>
          <p:nvPr/>
        </p:nvSpPr>
        <p:spPr bwMode="auto">
          <a:xfrm>
            <a:off x="939455" y="3834795"/>
            <a:ext cx="3024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158" name="Oval 38"/>
          <p:cNvSpPr>
            <a:spLocks noChangeArrowheads="1"/>
          </p:cNvSpPr>
          <p:nvPr/>
        </p:nvSpPr>
        <p:spPr bwMode="auto">
          <a:xfrm>
            <a:off x="1738524" y="3710677"/>
            <a:ext cx="142875" cy="2159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5170" name="Group 50"/>
          <p:cNvGrpSpPr>
            <a:grpSpLocks/>
          </p:cNvGrpSpPr>
          <p:nvPr/>
        </p:nvGrpSpPr>
        <p:grpSpPr bwMode="auto">
          <a:xfrm>
            <a:off x="2062014" y="3618895"/>
            <a:ext cx="1655763" cy="215900"/>
            <a:chOff x="431" y="2523"/>
            <a:chExt cx="1043" cy="136"/>
          </a:xfrm>
        </p:grpSpPr>
        <p:grpSp>
          <p:nvGrpSpPr>
            <p:cNvPr id="5159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5160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1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2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3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64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5165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6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7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68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531267" y="3890065"/>
            <a:ext cx="83284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12</a:t>
            </a:r>
            <a:endParaRPr lang="ru-RU" sz="2800" b="1" dirty="0"/>
          </a:p>
        </p:txBody>
      </p:sp>
      <p:grpSp>
        <p:nvGrpSpPr>
          <p:cNvPr id="5172" name="Group 52"/>
          <p:cNvGrpSpPr>
            <a:grpSpLocks/>
          </p:cNvGrpSpPr>
          <p:nvPr/>
        </p:nvGrpSpPr>
        <p:grpSpPr bwMode="auto">
          <a:xfrm>
            <a:off x="7209751" y="3618895"/>
            <a:ext cx="3024188" cy="287338"/>
            <a:chOff x="385" y="1616"/>
            <a:chExt cx="1905" cy="181"/>
          </a:xfrm>
        </p:grpSpPr>
        <p:sp>
          <p:nvSpPr>
            <p:cNvPr id="5173" name="Line 53"/>
            <p:cNvSpPr>
              <a:spLocks noChangeShapeType="1"/>
            </p:cNvSpPr>
            <p:nvPr/>
          </p:nvSpPr>
          <p:spPr bwMode="auto">
            <a:xfrm>
              <a:off x="385" y="1752"/>
              <a:ext cx="190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5174" name="Oval 54"/>
            <p:cNvSpPr>
              <a:spLocks noChangeArrowheads="1"/>
            </p:cNvSpPr>
            <p:nvPr/>
          </p:nvSpPr>
          <p:spPr bwMode="auto">
            <a:xfrm>
              <a:off x="1565" y="1661"/>
              <a:ext cx="90" cy="13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5175" name="Group 55"/>
            <p:cNvGrpSpPr>
              <a:grpSpLocks/>
            </p:cNvGrpSpPr>
            <p:nvPr/>
          </p:nvGrpSpPr>
          <p:grpSpPr bwMode="auto">
            <a:xfrm>
              <a:off x="476" y="1616"/>
              <a:ext cx="499" cy="136"/>
              <a:chOff x="476" y="1616"/>
              <a:chExt cx="499" cy="136"/>
            </a:xfrm>
          </p:grpSpPr>
          <p:sp>
            <p:nvSpPr>
              <p:cNvPr id="5176" name="Line 56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7" name="Line 57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8" name="Line 58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79" name="Line 59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180" name="Group 60"/>
            <p:cNvGrpSpPr>
              <a:grpSpLocks/>
            </p:cNvGrpSpPr>
            <p:nvPr/>
          </p:nvGrpSpPr>
          <p:grpSpPr bwMode="auto">
            <a:xfrm>
              <a:off x="1020" y="1616"/>
              <a:ext cx="499" cy="136"/>
              <a:chOff x="476" y="1616"/>
              <a:chExt cx="499" cy="136"/>
            </a:xfrm>
          </p:grpSpPr>
          <p:sp>
            <p:nvSpPr>
              <p:cNvPr id="5181" name="Line 61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2" name="Line 62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3" name="Line 63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84" name="Line 64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8507412" y="3926577"/>
            <a:ext cx="9366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/>
              <a:t>-1,3</a:t>
            </a:r>
            <a:endParaRPr lang="ru-RU" sz="2400" b="1" dirty="0"/>
          </a:p>
        </p:txBody>
      </p:sp>
      <p:sp>
        <p:nvSpPr>
          <p:cNvPr id="64" name="Прямоугольник 63"/>
          <p:cNvSpPr/>
          <p:nvPr/>
        </p:nvSpPr>
        <p:spPr>
          <a:xfrm>
            <a:off x="0" y="0"/>
            <a:ext cx="12192000" cy="1393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Xatolikni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endParaRPr lang="ru-RU" sz="4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90652" y="4959709"/>
            <a:ext cx="3877985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+∞)</a:t>
            </a:r>
            <a:r>
              <a:rPr lang="ru-RU" sz="2800" dirty="0">
                <a:cs typeface="Arial" panose="020B0604020202020204" pitchFamily="34" charset="0"/>
              </a:rPr>
              <a:t>	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61277" y="2681758"/>
            <a:ext cx="622286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n-US" sz="3600" b="1" dirty="0">
                <a:solidFill>
                  <a:srgbClr val="C00000"/>
                </a:solidFill>
                <a:cs typeface="Arial" panose="020B0604020202020204" pitchFamily="34" charset="0"/>
              </a:rPr>
              <a:t>≥</a:t>
            </a:r>
            <a:r>
              <a:rPr lang="en-US" sz="36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7" name="Line 37"/>
          <p:cNvSpPr>
            <a:spLocks noChangeShapeType="1"/>
          </p:cNvSpPr>
          <p:nvPr/>
        </p:nvSpPr>
        <p:spPr bwMode="auto">
          <a:xfrm>
            <a:off x="6810080" y="3794011"/>
            <a:ext cx="3024188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8" name="Oval 38"/>
          <p:cNvSpPr>
            <a:spLocks noChangeArrowheads="1"/>
          </p:cNvSpPr>
          <p:nvPr/>
        </p:nvSpPr>
        <p:spPr bwMode="auto">
          <a:xfrm>
            <a:off x="7609149" y="3669893"/>
            <a:ext cx="142875" cy="2159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grpSp>
        <p:nvGrpSpPr>
          <p:cNvPr id="69" name="Group 50"/>
          <p:cNvGrpSpPr>
            <a:grpSpLocks/>
          </p:cNvGrpSpPr>
          <p:nvPr/>
        </p:nvGrpSpPr>
        <p:grpSpPr bwMode="auto">
          <a:xfrm>
            <a:off x="7932639" y="3578111"/>
            <a:ext cx="1655763" cy="215900"/>
            <a:chOff x="431" y="2523"/>
            <a:chExt cx="1043" cy="136"/>
          </a:xfrm>
        </p:grpSpPr>
        <p:grpSp>
          <p:nvGrpSpPr>
            <p:cNvPr id="70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76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8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9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7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7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5" name="Прямоугольник 4"/>
          <p:cNvSpPr/>
          <p:nvPr/>
        </p:nvSpPr>
        <p:spPr>
          <a:xfrm>
            <a:off x="7270972" y="3863991"/>
            <a:ext cx="7537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/>
              <a:t>-1,3</a:t>
            </a:r>
            <a:endParaRPr lang="ru-RU" sz="2800" b="1" dirty="0"/>
          </a:p>
        </p:txBody>
      </p:sp>
      <p:sp>
        <p:nvSpPr>
          <p:cNvPr id="81" name="Прямоугольник 80"/>
          <p:cNvSpPr/>
          <p:nvPr/>
        </p:nvSpPr>
        <p:spPr>
          <a:xfrm>
            <a:off x="6383181" y="4944227"/>
            <a:ext cx="3877985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 -1,3; +∞)</a:t>
            </a:r>
            <a:r>
              <a:rPr lang="ru-RU" sz="2800" dirty="0">
                <a:cs typeface="Arial" panose="020B0604020202020204" pitchFamily="34" charset="0"/>
              </a:rPr>
              <a:t>	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0742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5" grpId="0"/>
      <p:bldP spid="3" grpId="0" animBg="1"/>
      <p:bldP spid="4" grpId="0" animBg="1"/>
      <p:bldP spid="67" grpId="0" animBg="1"/>
      <p:bldP spid="68" grpId="0" animBg="1"/>
      <p:bldP spid="5" grpId="0"/>
      <p:bldP spid="8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4231" y="250137"/>
            <a:ext cx="590559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Tengsizlikni</a:t>
            </a:r>
            <a:r>
              <a:rPr lang="en-US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26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8052770"/>
              </p:ext>
            </p:extLst>
          </p:nvPr>
        </p:nvGraphicFramePr>
        <p:xfrm>
          <a:off x="1557673" y="1719517"/>
          <a:ext cx="3817602" cy="13334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" name="Уравнение" r:id="rId3" imgW="1244520" imgH="393480" progId="Equation.3">
                  <p:embed/>
                </p:oleObj>
              </mc:Choice>
              <mc:Fallback>
                <p:oleObj name="Уравнение" r:id="rId3" imgW="124452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7673" y="1719517"/>
                        <a:ext cx="3817602" cy="13334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Прямая соединительная линия 5"/>
          <p:cNvCxnSpPr>
            <a:cxnSpLocks noChangeShapeType="1"/>
          </p:cNvCxnSpPr>
          <p:nvPr/>
        </p:nvCxnSpPr>
        <p:spPr bwMode="auto">
          <a:xfrm>
            <a:off x="5645732" y="1713834"/>
            <a:ext cx="0" cy="792163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Прямоугольник 6"/>
          <p:cNvSpPr/>
          <p:nvPr/>
        </p:nvSpPr>
        <p:spPr>
          <a:xfrm>
            <a:off x="5677984" y="1875887"/>
            <a:ext cx="684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∙12</a:t>
            </a:r>
            <a:endParaRPr lang="ru-RU" sz="28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Дуга 7"/>
          <p:cNvSpPr/>
          <p:nvPr/>
        </p:nvSpPr>
        <p:spPr bwMode="auto">
          <a:xfrm flipV="1">
            <a:off x="1416051" y="1334421"/>
            <a:ext cx="431800" cy="358775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Дуга 8"/>
          <p:cNvSpPr/>
          <p:nvPr/>
        </p:nvSpPr>
        <p:spPr bwMode="auto">
          <a:xfrm flipV="1">
            <a:off x="2999581" y="1406590"/>
            <a:ext cx="431800" cy="358775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Дуга 9"/>
          <p:cNvSpPr/>
          <p:nvPr/>
        </p:nvSpPr>
        <p:spPr bwMode="auto">
          <a:xfrm flipV="1">
            <a:off x="4667248" y="1489627"/>
            <a:ext cx="431800" cy="360363"/>
          </a:xfrm>
          <a:prstGeom prst="arc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87489" y="1313784"/>
            <a:ext cx="312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200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3118643" y="1370823"/>
            <a:ext cx="3127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4630736" y="1412743"/>
            <a:ext cx="504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="1" i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ru-RU" sz="2000" dirty="0">
                <a:solidFill>
                  <a:srgbClr val="FF0000"/>
                </a:solidFill>
              </a:rPr>
              <a:t>12</a:t>
            </a:r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6570988"/>
              </p:ext>
            </p:extLst>
          </p:nvPr>
        </p:nvGraphicFramePr>
        <p:xfrm>
          <a:off x="1631951" y="3189121"/>
          <a:ext cx="4463564" cy="56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5" name="Уравнение" r:id="rId5" imgW="1409400" imgH="177480" progId="Equation.3">
                  <p:embed/>
                </p:oleObj>
              </mc:Choice>
              <mc:Fallback>
                <p:oleObj name="Уравнение" r:id="rId5" imgW="1409400" imgH="177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1951" y="3189121"/>
                        <a:ext cx="4463564" cy="56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8119162"/>
              </p:ext>
            </p:extLst>
          </p:nvPr>
        </p:nvGraphicFramePr>
        <p:xfrm>
          <a:off x="1702136" y="3840165"/>
          <a:ext cx="4034753" cy="19354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6" name="Уравнение" r:id="rId7" imgW="1231560" imgH="634680" progId="Equation.3">
                  <p:embed/>
                </p:oleObj>
              </mc:Choice>
              <mc:Fallback>
                <p:oleObj name="Уравнение" r:id="rId7" imgW="123156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2136" y="3840165"/>
                        <a:ext cx="4034753" cy="19354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4333865" y="5775573"/>
            <a:ext cx="33730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3600" b="1" dirty="0" err="1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36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(5; +∞) </a:t>
            </a:r>
            <a:endParaRPr lang="ru-RU" sz="3600" b="1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231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1" grpId="0"/>
      <p:bldP spid="12" grpId="0"/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 стрелкой 4"/>
          <p:cNvCxnSpPr/>
          <p:nvPr/>
        </p:nvCxnSpPr>
        <p:spPr>
          <a:xfrm flipH="1" flipV="1">
            <a:off x="8030784" y="1358374"/>
            <a:ext cx="55001" cy="457903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V="1">
            <a:off x="6300406" y="3477079"/>
            <a:ext cx="5196228" cy="9311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8693836" y="3391194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9335104" y="3373876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9990847" y="3367575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475089" y="3417219"/>
            <a:ext cx="11723" cy="2457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>
            <a:endCxn id="44" idx="0"/>
          </p:cNvCxnSpPr>
          <p:nvPr/>
        </p:nvCxnSpPr>
        <p:spPr>
          <a:xfrm>
            <a:off x="6785864" y="3367575"/>
            <a:ext cx="11404" cy="30193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7985751" y="5167930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7913071" y="2895601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7929625" y="4094262"/>
            <a:ext cx="2334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7983409" y="4642344"/>
            <a:ext cx="17970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7983408" y="5767762"/>
            <a:ext cx="281353" cy="1172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568625" y="358196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9235502" y="3570195"/>
            <a:ext cx="5818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7601228" y="5024336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-3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 flipH="1">
            <a:off x="7539452" y="3927392"/>
            <a:ext cx="5994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-1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7262050" y="3682524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-1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7608171" y="4486395"/>
            <a:ext cx="6184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-2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8094591" y="162069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8234154" y="268160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1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8140283" y="2132822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9788286" y="358115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3</a:t>
            </a:r>
            <a:endParaRPr lang="ru-RU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6611159" y="3669513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-2</a:t>
            </a:r>
            <a:endParaRPr lang="ru-RU" dirty="0"/>
          </a:p>
        </p:txBody>
      </p:sp>
      <p:cxnSp>
        <p:nvCxnSpPr>
          <p:cNvPr id="46" name="Прямая соединительная линия 45"/>
          <p:cNvCxnSpPr>
            <a:endCxn id="42" idx="1"/>
          </p:cNvCxnSpPr>
          <p:nvPr/>
        </p:nvCxnSpPr>
        <p:spPr>
          <a:xfrm>
            <a:off x="7942378" y="2317488"/>
            <a:ext cx="1979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7680206" y="3166663"/>
            <a:ext cx="3930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</a:t>
            </a:r>
            <a:endParaRPr lang="ru-RU" sz="2400" b="1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11408955" y="3132754"/>
            <a:ext cx="401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Прямоугольник 49"/>
          <p:cNvSpPr/>
          <p:nvPr/>
        </p:nvSpPr>
        <p:spPr>
          <a:xfrm>
            <a:off x="7663897" y="1237633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 flipH="1">
            <a:off x="9279745" y="1076506"/>
            <a:ext cx="1478030" cy="4474852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 rot="17679400">
            <a:off x="9173115" y="2195835"/>
            <a:ext cx="17173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i="1" dirty="0">
                <a:solidFill>
                  <a:srgbClr val="002060"/>
                </a:solidFill>
                <a:latin typeface="Arial" panose="020B0604020202020204" pitchFamily="34" charset="0"/>
              </a:rPr>
              <a:t>y = 3x - 9</a:t>
            </a:r>
            <a:endParaRPr lang="ru-RU" sz="2000" b="1" dirty="0">
              <a:solidFill>
                <a:srgbClr val="002060"/>
              </a:solidFill>
            </a:endParaRPr>
          </a:p>
        </p:txBody>
      </p:sp>
      <p:cxnSp>
        <p:nvCxnSpPr>
          <p:cNvPr id="47" name="Прямая соединительная линия 46"/>
          <p:cNvCxnSpPr/>
          <p:nvPr/>
        </p:nvCxnSpPr>
        <p:spPr>
          <a:xfrm>
            <a:off x="7937547" y="1742670"/>
            <a:ext cx="1979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H="1" flipV="1">
            <a:off x="10606690" y="3383750"/>
            <a:ext cx="1" cy="26063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 8"/>
          <p:cNvSpPr/>
          <p:nvPr/>
        </p:nvSpPr>
        <p:spPr>
          <a:xfrm>
            <a:off x="7555871" y="5568073"/>
            <a:ext cx="3722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-4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442199" y="361331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4</a:t>
            </a:r>
            <a:endParaRPr lang="ru-RU" dirty="0"/>
          </a:p>
        </p:txBody>
      </p:sp>
      <p:cxnSp>
        <p:nvCxnSpPr>
          <p:cNvPr id="58" name="Прямая соединительная линия 57"/>
          <p:cNvCxnSpPr/>
          <p:nvPr/>
        </p:nvCxnSpPr>
        <p:spPr>
          <a:xfrm flipH="1" flipV="1">
            <a:off x="9364379" y="3466115"/>
            <a:ext cx="57791" cy="1701815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единительная линия 59"/>
          <p:cNvCxnSpPr/>
          <p:nvPr/>
        </p:nvCxnSpPr>
        <p:spPr>
          <a:xfrm flipV="1">
            <a:off x="8098468" y="5161918"/>
            <a:ext cx="1300457" cy="12024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/>
          <p:cNvSpPr txBox="1"/>
          <p:nvPr/>
        </p:nvSpPr>
        <p:spPr>
          <a:xfrm>
            <a:off x="9412704" y="5103066"/>
            <a:ext cx="1592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(2;-3)</a:t>
            </a:r>
            <a:endParaRPr lang="ru-RU" sz="6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9284" y="92240"/>
            <a:ext cx="120437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= 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3x – 9 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grafigini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yasang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grafik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qymatlarni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qilishini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endParaRPr lang="en-US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9812075"/>
              </p:ext>
            </p:extLst>
          </p:nvPr>
        </p:nvGraphicFramePr>
        <p:xfrm>
          <a:off x="966721" y="2079208"/>
          <a:ext cx="2892425" cy="1227922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4928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4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31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9727">
                <a:tc>
                  <a:txBody>
                    <a:bodyPr/>
                    <a:lstStyle/>
                    <a:p>
                      <a:r>
                        <a:rPr lang="ru-RU" sz="3200" dirty="0" err="1"/>
                        <a:t>х</a:t>
                      </a:r>
                      <a:endParaRPr lang="ru-RU" sz="3200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  2</a:t>
                      </a:r>
                      <a:endParaRPr lang="ru-RU" sz="2800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en-US" sz="2800" baseline="0" dirty="0"/>
                        <a:t> 4</a:t>
                      </a:r>
                      <a:endParaRPr lang="ru-RU" sz="2800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8195">
                <a:tc>
                  <a:txBody>
                    <a:bodyPr/>
                    <a:lstStyle/>
                    <a:p>
                      <a:r>
                        <a:rPr lang="ru-RU" sz="2800" b="1" dirty="0">
                          <a:solidFill>
                            <a:srgbClr val="800000"/>
                          </a:solidFill>
                        </a:rPr>
                        <a:t>у = </a:t>
                      </a:r>
                      <a:r>
                        <a:rPr lang="en-US" sz="2800" b="1" dirty="0">
                          <a:solidFill>
                            <a:srgbClr val="800000"/>
                          </a:solidFill>
                        </a:rPr>
                        <a:t>3x</a:t>
                      </a:r>
                      <a:r>
                        <a:rPr lang="en-US" sz="2800" b="1" baseline="0" dirty="0">
                          <a:solidFill>
                            <a:srgbClr val="800000"/>
                          </a:solidFill>
                        </a:rPr>
                        <a:t> - 9</a:t>
                      </a:r>
                      <a:endParaRPr lang="ru-RU" sz="2800" b="1" dirty="0">
                        <a:solidFill>
                          <a:srgbClr val="800000"/>
                        </a:solidFill>
                      </a:endParaRPr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ru-RU" sz="2800" b="1" dirty="0"/>
                        <a:t>-</a:t>
                      </a:r>
                      <a:r>
                        <a:rPr lang="en-US" sz="2800" b="1" dirty="0"/>
                        <a:t> 3</a:t>
                      </a:r>
                      <a:endParaRPr lang="ru-RU" sz="2800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en-US" sz="2800" b="1" baseline="0" dirty="0"/>
                        <a:t> 3</a:t>
                      </a:r>
                      <a:endParaRPr lang="ru-RU" sz="2800" b="1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Прямоугольник 60"/>
          <p:cNvSpPr/>
          <p:nvPr/>
        </p:nvSpPr>
        <p:spPr>
          <a:xfrm>
            <a:off x="3766781" y="317575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10384792" y="1689531"/>
            <a:ext cx="230457" cy="170226"/>
          </a:xfrm>
          <a:prstGeom prst="ellipse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Овал 68"/>
          <p:cNvSpPr/>
          <p:nvPr/>
        </p:nvSpPr>
        <p:spPr>
          <a:xfrm>
            <a:off x="9294174" y="5039778"/>
            <a:ext cx="230457" cy="170226"/>
          </a:xfrm>
          <a:prstGeom prst="ellipse">
            <a:avLst/>
          </a:prstGeom>
          <a:solidFill>
            <a:srgbClr val="0070C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Овал 69"/>
          <p:cNvSpPr/>
          <p:nvPr/>
        </p:nvSpPr>
        <p:spPr>
          <a:xfrm>
            <a:off x="9855776" y="3402963"/>
            <a:ext cx="173927" cy="159614"/>
          </a:xfrm>
          <a:prstGeom prst="ellipse">
            <a:avLst/>
          </a:prstGeom>
          <a:solidFill>
            <a:srgbClr val="80000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 flipH="1" flipV="1">
            <a:off x="10550105" y="1734651"/>
            <a:ext cx="57791" cy="1701815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V="1">
            <a:off x="7927271" y="1703750"/>
            <a:ext cx="2480131" cy="29996"/>
          </a:xfrm>
          <a:prstGeom prst="line">
            <a:avLst/>
          </a:prstGeom>
          <a:ln w="38100"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10558184" y="1541293"/>
            <a:ext cx="159281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(4;3)</a:t>
            </a:r>
            <a:endParaRPr lang="ru-RU" sz="6000" b="1" dirty="0"/>
          </a:p>
        </p:txBody>
      </p:sp>
      <p:grpSp>
        <p:nvGrpSpPr>
          <p:cNvPr id="52" name="Group 50"/>
          <p:cNvGrpSpPr>
            <a:grpSpLocks/>
          </p:cNvGrpSpPr>
          <p:nvPr/>
        </p:nvGrpSpPr>
        <p:grpSpPr bwMode="auto">
          <a:xfrm rot="10800000">
            <a:off x="8582097" y="3140556"/>
            <a:ext cx="1351054" cy="357111"/>
            <a:chOff x="431" y="2523"/>
            <a:chExt cx="1043" cy="136"/>
          </a:xfrm>
        </p:grpSpPr>
        <p:grpSp>
          <p:nvGrpSpPr>
            <p:cNvPr id="53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72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6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7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54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56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7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1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4" name="Прямоугольник 3"/>
          <p:cNvSpPr/>
          <p:nvPr/>
        </p:nvSpPr>
        <p:spPr>
          <a:xfrm>
            <a:off x="302724" y="4038845"/>
            <a:ext cx="627847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 = 3x – 9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x &gt; 3 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en-US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&lt; 3 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qiymatlarni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qabil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dirty="0"/>
          </a:p>
        </p:txBody>
      </p:sp>
      <p:grpSp>
        <p:nvGrpSpPr>
          <p:cNvPr id="79" name="Group 50"/>
          <p:cNvGrpSpPr>
            <a:grpSpLocks/>
          </p:cNvGrpSpPr>
          <p:nvPr/>
        </p:nvGrpSpPr>
        <p:grpSpPr bwMode="auto">
          <a:xfrm>
            <a:off x="10082248" y="3124475"/>
            <a:ext cx="1351054" cy="357111"/>
            <a:chOff x="431" y="2523"/>
            <a:chExt cx="1043" cy="136"/>
          </a:xfrm>
        </p:grpSpPr>
        <p:grpSp>
          <p:nvGrpSpPr>
            <p:cNvPr id="80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86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7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8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81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82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90" name="Group 50"/>
          <p:cNvGrpSpPr>
            <a:grpSpLocks/>
          </p:cNvGrpSpPr>
          <p:nvPr/>
        </p:nvGrpSpPr>
        <p:grpSpPr bwMode="auto">
          <a:xfrm>
            <a:off x="7179777" y="3139885"/>
            <a:ext cx="1351054" cy="357111"/>
            <a:chOff x="431" y="2523"/>
            <a:chExt cx="1043" cy="136"/>
          </a:xfrm>
        </p:grpSpPr>
        <p:grpSp>
          <p:nvGrpSpPr>
            <p:cNvPr id="91" name="Group 39"/>
            <p:cNvGrpSpPr>
              <a:grpSpLocks/>
            </p:cNvGrpSpPr>
            <p:nvPr/>
          </p:nvGrpSpPr>
          <p:grpSpPr bwMode="auto">
            <a:xfrm>
              <a:off x="431" y="2523"/>
              <a:ext cx="499" cy="136"/>
              <a:chOff x="476" y="1616"/>
              <a:chExt cx="499" cy="136"/>
            </a:xfrm>
          </p:grpSpPr>
          <p:sp>
            <p:nvSpPr>
              <p:cNvPr id="98" name="Line 40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9" name="Line 41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0" name="Line 42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1" name="Line 43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92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93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4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5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7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02" name="Group 50"/>
          <p:cNvGrpSpPr>
            <a:grpSpLocks/>
          </p:cNvGrpSpPr>
          <p:nvPr/>
        </p:nvGrpSpPr>
        <p:grpSpPr bwMode="auto">
          <a:xfrm>
            <a:off x="6340346" y="3152822"/>
            <a:ext cx="822550" cy="357111"/>
            <a:chOff x="839" y="2523"/>
            <a:chExt cx="635" cy="136"/>
          </a:xfrm>
        </p:grpSpPr>
        <p:sp>
          <p:nvSpPr>
            <p:cNvPr id="112" name="Line 43"/>
            <p:cNvSpPr>
              <a:spLocks noChangeShapeType="1"/>
            </p:cNvSpPr>
            <p:nvPr/>
          </p:nvSpPr>
          <p:spPr bwMode="auto">
            <a:xfrm flipH="1">
              <a:off x="839" y="2523"/>
              <a:ext cx="91" cy="136"/>
            </a:xfrm>
            <a:prstGeom prst="line">
              <a:avLst/>
            </a:prstGeom>
            <a:noFill/>
            <a:ln w="57150">
              <a:solidFill>
                <a:srgbClr val="00B05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104" name="Group 44"/>
            <p:cNvGrpSpPr>
              <a:grpSpLocks/>
            </p:cNvGrpSpPr>
            <p:nvPr/>
          </p:nvGrpSpPr>
          <p:grpSpPr bwMode="auto">
            <a:xfrm>
              <a:off x="975" y="2523"/>
              <a:ext cx="499" cy="136"/>
              <a:chOff x="476" y="1616"/>
              <a:chExt cx="499" cy="136"/>
            </a:xfrm>
          </p:grpSpPr>
          <p:sp>
            <p:nvSpPr>
              <p:cNvPr id="105" name="Line 45"/>
              <p:cNvSpPr>
                <a:spLocks noChangeShapeType="1"/>
              </p:cNvSpPr>
              <p:nvPr/>
            </p:nvSpPr>
            <p:spPr bwMode="auto">
              <a:xfrm flipH="1">
                <a:off x="476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Line 46"/>
              <p:cNvSpPr>
                <a:spLocks noChangeShapeType="1"/>
              </p:cNvSpPr>
              <p:nvPr/>
            </p:nvSpPr>
            <p:spPr bwMode="auto">
              <a:xfrm flipH="1">
                <a:off x="612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" name="Line 47"/>
              <p:cNvSpPr>
                <a:spLocks noChangeShapeType="1"/>
              </p:cNvSpPr>
              <p:nvPr/>
            </p:nvSpPr>
            <p:spPr bwMode="auto">
              <a:xfrm flipH="1">
                <a:off x="748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8" name="Line 48"/>
              <p:cNvSpPr>
                <a:spLocks noChangeShapeType="1"/>
              </p:cNvSpPr>
              <p:nvPr/>
            </p:nvSpPr>
            <p:spPr bwMode="auto">
              <a:xfrm flipH="1">
                <a:off x="884" y="1616"/>
                <a:ext cx="91" cy="136"/>
              </a:xfrm>
              <a:prstGeom prst="line">
                <a:avLst/>
              </a:prstGeom>
              <a:noFill/>
              <a:ln w="5715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862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35" grpId="0"/>
      <p:bldP spid="36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48" grpId="0"/>
      <p:bldP spid="49" grpId="0"/>
      <p:bldP spid="50" grpId="0"/>
      <p:bldP spid="96" grpId="0"/>
      <p:bldP spid="9" grpId="0"/>
      <p:bldP spid="10" grpId="0"/>
      <p:bldP spid="75" grpId="0"/>
      <p:bldP spid="61" grpId="0"/>
      <p:bldP spid="17" grpId="0" animBg="1"/>
      <p:bldP spid="69" grpId="0" animBg="1"/>
      <p:bldP spid="70" grpId="0" animBg="1"/>
      <p:bldP spid="6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42741" y="40248"/>
            <a:ext cx="104946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№ 237</a:t>
            </a:r>
            <a:r>
              <a:rPr lang="en-US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qiymatlarida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 = 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2,5x – 4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funksiyaning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defRPr/>
            </a:pPr>
            <a:r>
              <a:rPr lang="en-US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musbat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2)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manfiy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3) 1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4) - 4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? 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4214989" y="1222030"/>
            <a:ext cx="2853666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AutoNum type="arabicParenR"/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2,5x – 4 &gt; 0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2,5x &gt; 4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&gt; 4 :2,5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&gt; 1,6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(1,6; +∞)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Прямоугольник 60"/>
          <p:cNvSpPr/>
          <p:nvPr/>
        </p:nvSpPr>
        <p:spPr>
          <a:xfrm>
            <a:off x="3766781" y="3175757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8490225" y="1236765"/>
            <a:ext cx="2712602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2)  2,5x – 4 &lt; 0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2,5x &lt; 4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x &lt; 4 :2,5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x &lt; 1,6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 - ∞; 1,6)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820640" y="3854182"/>
            <a:ext cx="2882520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   2,5x – 4 &gt; 1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2,5x &gt; 5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&gt; 5 :2,5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&gt; 2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(2; +∞)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809672" y="3854182"/>
            <a:ext cx="3211135" cy="2246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4)    2,5x – 4 &lt; – 4</a:t>
            </a:r>
            <a:r>
              <a:rPr lang="ru-RU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>
              <a:solidFill>
                <a:srgbClr val="8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2800" b="1" dirty="0">
                <a:solidFill>
                  <a:srgbClr val="66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2,5x &lt; 0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&lt; 0 :2,5</a:t>
            </a:r>
          </a:p>
          <a:p>
            <a:pPr>
              <a:defRPr/>
            </a:pPr>
            <a:r>
              <a:rPr lang="en-US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 x &lt; 0</a:t>
            </a:r>
          </a:p>
          <a:p>
            <a:pPr>
              <a:defRPr/>
            </a:pPr>
            <a:r>
              <a:rPr lang="en-US" sz="2800" dirty="0">
                <a:solidFill>
                  <a:srgbClr val="8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     (- ∞; 0 )</a:t>
            </a:r>
            <a:endParaRPr lang="ru-RU" sz="2800" dirty="0">
              <a:solidFill>
                <a:srgbClr val="8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rc 214"/>
          <p:cNvSpPr>
            <a:spLocks/>
          </p:cNvSpPr>
          <p:nvPr/>
        </p:nvSpPr>
        <p:spPr bwMode="auto">
          <a:xfrm flipV="1">
            <a:off x="6096001" y="3070226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73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208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262053724"/>
              </p:ext>
            </p:extLst>
          </p:nvPr>
        </p:nvGraphicFramePr>
        <p:xfrm>
          <a:off x="618185" y="1893526"/>
          <a:ext cx="7765959" cy="2951563"/>
        </p:xfrm>
        <a:graphic>
          <a:graphicData uri="http://schemas.openxmlformats.org/drawingml/2006/table">
            <a:tbl>
              <a:tblPr/>
              <a:tblGrid>
                <a:gridCol w="19409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3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0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0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8615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Analitik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ko‘rinish</a:t>
                      </a:r>
                      <a:endParaRPr kumimoji="0" lang="ru-RU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Geometrik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ko‘rinish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Oraliqlar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Nomlanishi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088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х &gt; а</a:t>
                      </a: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ru-RU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(а ; + ∞)</a:t>
                      </a:r>
                      <a:r>
                        <a:rPr kumimoji="0" lang="ru-RU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Ochiq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nur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08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х ≥ а</a:t>
                      </a: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а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[а ; + ∞)</a:t>
                      </a:r>
                      <a:r>
                        <a:rPr kumimoji="0" lang="ru-RU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nur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08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х &lt;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 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(- ∞;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kumimoji="0" lang="ru-RU" sz="3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Ochiq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nur</a:t>
                      </a:r>
                      <a:r>
                        <a:rPr kumimoji="0" lang="ru-RU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Line 196"/>
          <p:cNvSpPr>
            <a:spLocks noChangeShapeType="1"/>
          </p:cNvSpPr>
          <p:nvPr/>
        </p:nvSpPr>
        <p:spPr bwMode="auto">
          <a:xfrm flipV="1">
            <a:off x="2853809" y="3260477"/>
            <a:ext cx="1589400" cy="158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" name="Line 197"/>
          <p:cNvSpPr>
            <a:spLocks noChangeShapeType="1"/>
          </p:cNvSpPr>
          <p:nvPr/>
        </p:nvSpPr>
        <p:spPr bwMode="auto">
          <a:xfrm>
            <a:off x="2853808" y="3824663"/>
            <a:ext cx="1589401" cy="120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" name="Line 198"/>
          <p:cNvSpPr>
            <a:spLocks noChangeShapeType="1"/>
          </p:cNvSpPr>
          <p:nvPr/>
        </p:nvSpPr>
        <p:spPr bwMode="auto">
          <a:xfrm>
            <a:off x="2795509" y="4490656"/>
            <a:ext cx="1531792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2998271" y="3766888"/>
            <a:ext cx="142877" cy="16116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4400">
              <a:latin typeface="Times New Roman" panose="02020603050405020304" pitchFamily="18" charset="0"/>
            </a:endParaRPr>
          </a:p>
        </p:txBody>
      </p:sp>
      <p:sp>
        <p:nvSpPr>
          <p:cNvPr id="10" name="Arc 214"/>
          <p:cNvSpPr>
            <a:spLocks/>
          </p:cNvSpPr>
          <p:nvPr/>
        </p:nvSpPr>
        <p:spPr bwMode="auto">
          <a:xfrm flipV="1">
            <a:off x="3430073" y="3624014"/>
            <a:ext cx="144463" cy="22225"/>
          </a:xfrm>
          <a:custGeom>
            <a:avLst/>
            <a:gdLst>
              <a:gd name="T0" fmla="*/ 916932 w 21600"/>
              <a:gd name="T1" fmla="*/ 0 h 6808"/>
              <a:gd name="T2" fmla="*/ 966183 w 21600"/>
              <a:gd name="T3" fmla="*/ 72545 h 6808"/>
              <a:gd name="T4" fmla="*/ 0 w 21600"/>
              <a:gd name="T5" fmla="*/ 72554 h 6808"/>
              <a:gd name="T6" fmla="*/ 0 60000 65536"/>
              <a:gd name="T7" fmla="*/ 0 60000 65536"/>
              <a:gd name="T8" fmla="*/ 0 60000 65536"/>
              <a:gd name="T9" fmla="*/ 0 w 21600"/>
              <a:gd name="T10" fmla="*/ 0 h 6808"/>
              <a:gd name="T11" fmla="*/ 21600 w 21600"/>
              <a:gd name="T12" fmla="*/ 6808 h 68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6808" fill="none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</a:path>
              <a:path w="21600" h="6808" stroke="0" extrusionOk="0">
                <a:moveTo>
                  <a:pt x="20499" y="-1"/>
                </a:moveTo>
                <a:cubicBezTo>
                  <a:pt x="21228" y="2195"/>
                  <a:pt x="21599" y="4493"/>
                  <a:pt x="21599" y="6807"/>
                </a:cubicBezTo>
                <a:lnTo>
                  <a:pt x="0" y="6808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4" name="Freeform 234"/>
          <p:cNvSpPr>
            <a:spLocks/>
          </p:cNvSpPr>
          <p:nvPr/>
        </p:nvSpPr>
        <p:spPr bwMode="auto">
          <a:xfrm>
            <a:off x="3069709" y="3102379"/>
            <a:ext cx="1200241" cy="121274"/>
          </a:xfrm>
          <a:custGeom>
            <a:avLst/>
            <a:gdLst>
              <a:gd name="T0" fmla="*/ 0 w 445"/>
              <a:gd name="T1" fmla="*/ 119063 h 75"/>
              <a:gd name="T2" fmla="*/ 280988 w 445"/>
              <a:gd name="T3" fmla="*/ 4763 h 75"/>
              <a:gd name="T4" fmla="*/ 706438 w 445"/>
              <a:gd name="T5" fmla="*/ 4763 h 75"/>
              <a:gd name="T6" fmla="*/ 0 60000 65536"/>
              <a:gd name="T7" fmla="*/ 0 60000 65536"/>
              <a:gd name="T8" fmla="*/ 0 60000 65536"/>
              <a:gd name="T9" fmla="*/ 0 w 445"/>
              <a:gd name="T10" fmla="*/ 0 h 75"/>
              <a:gd name="T11" fmla="*/ 445 w 44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5" h="75">
                <a:moveTo>
                  <a:pt x="0" y="75"/>
                </a:moveTo>
                <a:cubicBezTo>
                  <a:pt x="28" y="0"/>
                  <a:pt x="106" y="4"/>
                  <a:pt x="177" y="3"/>
                </a:cubicBezTo>
                <a:cubicBezTo>
                  <a:pt x="266" y="1"/>
                  <a:pt x="356" y="3"/>
                  <a:pt x="445" y="3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5" name="Freeform 235"/>
          <p:cNvSpPr>
            <a:spLocks/>
          </p:cNvSpPr>
          <p:nvPr/>
        </p:nvSpPr>
        <p:spPr bwMode="auto">
          <a:xfrm>
            <a:off x="3105429" y="3671641"/>
            <a:ext cx="1093084" cy="79373"/>
          </a:xfrm>
          <a:custGeom>
            <a:avLst/>
            <a:gdLst>
              <a:gd name="T0" fmla="*/ 0 w 445"/>
              <a:gd name="T1" fmla="*/ 104775 h 75"/>
              <a:gd name="T2" fmla="*/ 280987 w 445"/>
              <a:gd name="T3" fmla="*/ 4191 h 75"/>
              <a:gd name="T4" fmla="*/ 706437 w 445"/>
              <a:gd name="T5" fmla="*/ 4191 h 75"/>
              <a:gd name="T6" fmla="*/ 0 60000 65536"/>
              <a:gd name="T7" fmla="*/ 0 60000 65536"/>
              <a:gd name="T8" fmla="*/ 0 60000 65536"/>
              <a:gd name="T9" fmla="*/ 0 w 445"/>
              <a:gd name="T10" fmla="*/ 0 h 75"/>
              <a:gd name="T11" fmla="*/ 445 w 44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5" h="75">
                <a:moveTo>
                  <a:pt x="0" y="75"/>
                </a:moveTo>
                <a:cubicBezTo>
                  <a:pt x="28" y="0"/>
                  <a:pt x="106" y="4"/>
                  <a:pt x="177" y="3"/>
                </a:cubicBezTo>
                <a:cubicBezTo>
                  <a:pt x="266" y="1"/>
                  <a:pt x="356" y="3"/>
                  <a:pt x="445" y="3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7" name="Freeform 243"/>
          <p:cNvSpPr>
            <a:spLocks/>
          </p:cNvSpPr>
          <p:nvPr/>
        </p:nvSpPr>
        <p:spPr bwMode="auto">
          <a:xfrm flipH="1">
            <a:off x="2799296" y="4368912"/>
            <a:ext cx="1138840" cy="65088"/>
          </a:xfrm>
          <a:custGeom>
            <a:avLst/>
            <a:gdLst>
              <a:gd name="T0" fmla="*/ 0 w 445"/>
              <a:gd name="T1" fmla="*/ 71438 h 75"/>
              <a:gd name="T2" fmla="*/ 257625 w 445"/>
              <a:gd name="T3" fmla="*/ 2858 h 75"/>
              <a:gd name="T4" fmla="*/ 647700 w 445"/>
              <a:gd name="T5" fmla="*/ 2858 h 75"/>
              <a:gd name="T6" fmla="*/ 0 60000 65536"/>
              <a:gd name="T7" fmla="*/ 0 60000 65536"/>
              <a:gd name="T8" fmla="*/ 0 60000 65536"/>
              <a:gd name="T9" fmla="*/ 0 w 445"/>
              <a:gd name="T10" fmla="*/ 0 h 75"/>
              <a:gd name="T11" fmla="*/ 445 w 44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5" h="75">
                <a:moveTo>
                  <a:pt x="0" y="75"/>
                </a:moveTo>
                <a:cubicBezTo>
                  <a:pt x="28" y="0"/>
                  <a:pt x="106" y="4"/>
                  <a:pt x="177" y="3"/>
                </a:cubicBezTo>
                <a:cubicBezTo>
                  <a:pt x="266" y="1"/>
                  <a:pt x="356" y="3"/>
                  <a:pt x="445" y="3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-103031" y="0"/>
            <a:ext cx="12192000" cy="13007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600" b="1" dirty="0" err="1"/>
              <a:t>Mustahkamlash</a:t>
            </a:r>
            <a:endParaRPr lang="ru-RU" sz="6600" b="1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128315"/>
              </p:ext>
            </p:extLst>
          </p:nvPr>
        </p:nvGraphicFramePr>
        <p:xfrm>
          <a:off x="618186" y="4817791"/>
          <a:ext cx="7778839" cy="670570"/>
        </p:xfrm>
        <a:graphic>
          <a:graphicData uri="http://schemas.openxmlformats.org/drawingml/2006/table">
            <a:tbl>
              <a:tblPr/>
              <a:tblGrid>
                <a:gridCol w="194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6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282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   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</a:t>
                      </a: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х ≤ </a:t>
                      </a:r>
                      <a:r>
                        <a:rPr kumimoji="0" lang="en-US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b</a:t>
                      </a: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                  </a:t>
                      </a: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b</a:t>
                      </a:r>
                      <a:endParaRPr kumimoji="0" lang="ru-RU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ru-RU" sz="2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(- ∞; в]</a:t>
                      </a:r>
                      <a:r>
                        <a:rPr kumimoji="0" lang="ru-RU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3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nur</a:t>
                      </a: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" name="Line 198"/>
          <p:cNvSpPr>
            <a:spLocks noChangeShapeType="1"/>
          </p:cNvSpPr>
          <p:nvPr/>
        </p:nvSpPr>
        <p:spPr bwMode="auto">
          <a:xfrm>
            <a:off x="2670508" y="5234679"/>
            <a:ext cx="1531792" cy="1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21" name="Freeform 243"/>
          <p:cNvSpPr>
            <a:spLocks/>
          </p:cNvSpPr>
          <p:nvPr/>
        </p:nvSpPr>
        <p:spPr bwMode="auto">
          <a:xfrm flipH="1">
            <a:off x="2681237" y="5087988"/>
            <a:ext cx="1138840" cy="65088"/>
          </a:xfrm>
          <a:custGeom>
            <a:avLst/>
            <a:gdLst>
              <a:gd name="T0" fmla="*/ 0 w 445"/>
              <a:gd name="T1" fmla="*/ 71438 h 75"/>
              <a:gd name="T2" fmla="*/ 257625 w 445"/>
              <a:gd name="T3" fmla="*/ 2858 h 75"/>
              <a:gd name="T4" fmla="*/ 647700 w 445"/>
              <a:gd name="T5" fmla="*/ 2858 h 75"/>
              <a:gd name="T6" fmla="*/ 0 60000 65536"/>
              <a:gd name="T7" fmla="*/ 0 60000 65536"/>
              <a:gd name="T8" fmla="*/ 0 60000 65536"/>
              <a:gd name="T9" fmla="*/ 0 w 445"/>
              <a:gd name="T10" fmla="*/ 0 h 75"/>
              <a:gd name="T11" fmla="*/ 445 w 445"/>
              <a:gd name="T12" fmla="*/ 75 h 7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45" h="75">
                <a:moveTo>
                  <a:pt x="0" y="75"/>
                </a:moveTo>
                <a:cubicBezTo>
                  <a:pt x="28" y="0"/>
                  <a:pt x="106" y="4"/>
                  <a:pt x="177" y="3"/>
                </a:cubicBezTo>
                <a:cubicBezTo>
                  <a:pt x="266" y="1"/>
                  <a:pt x="356" y="3"/>
                  <a:pt x="445" y="3"/>
                </a:cubicBezTo>
              </a:path>
            </a:pathLst>
          </a:custGeom>
          <a:noFill/>
          <a:ln w="2857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/>
          </a:p>
        </p:txBody>
      </p:sp>
      <p:sp>
        <p:nvSpPr>
          <p:cNvPr id="22" name="Oval 12"/>
          <p:cNvSpPr>
            <a:spLocks noChangeArrowheads="1"/>
          </p:cNvSpPr>
          <p:nvPr/>
        </p:nvSpPr>
        <p:spPr bwMode="auto">
          <a:xfrm>
            <a:off x="3834816" y="5153076"/>
            <a:ext cx="142877" cy="161168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sz="4400">
              <a:latin typeface="Times New Roman" panose="02020603050405020304" pitchFamily="18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960845" y="3162325"/>
            <a:ext cx="180303" cy="19116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Овал 23"/>
          <p:cNvSpPr/>
          <p:nvPr/>
        </p:nvSpPr>
        <p:spPr>
          <a:xfrm>
            <a:off x="3871305" y="4377878"/>
            <a:ext cx="180303" cy="191165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9750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6934</TotalTime>
  <Words>583</Words>
  <Application>Microsoft Office PowerPoint</Application>
  <PresentationFormat>Широкоэкранный</PresentationFormat>
  <Paragraphs>158</Paragraphs>
  <Slides>10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Уравнение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Darslikning 94 - betida berilgan 235 – 239 - misollarni yechish.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650</cp:revision>
  <dcterms:created xsi:type="dcterms:W3CDTF">2020-07-17T09:31:54Z</dcterms:created>
  <dcterms:modified xsi:type="dcterms:W3CDTF">2022-06-23T07:47:49Z</dcterms:modified>
</cp:coreProperties>
</file>