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425" r:id="rId3"/>
    <p:sldId id="426" r:id="rId4"/>
    <p:sldId id="427" r:id="rId5"/>
    <p:sldId id="429" r:id="rId6"/>
    <p:sldId id="428" r:id="rId7"/>
    <p:sldId id="430" r:id="rId8"/>
    <p:sldId id="431" r:id="rId9"/>
    <p:sldId id="32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25"/>
            <p14:sldId id="426"/>
            <p14:sldId id="427"/>
            <p14:sldId id="429"/>
            <p14:sldId id="428"/>
            <p14:sldId id="430"/>
            <p14:sldId id="431"/>
            <p14:sldId id="329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83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418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241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968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25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25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2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ACEA6-7249-43F8-B2AC-26A20B0625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6157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27183" y="2187218"/>
            <a:ext cx="91578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BIR NOMA’LUMLI TENGSIZLIKLAR</a:t>
            </a:r>
          </a:p>
        </p:txBody>
      </p:sp>
      <p:sp>
        <p:nvSpPr>
          <p:cNvPr id="16" name="object 11"/>
          <p:cNvSpPr/>
          <p:nvPr/>
        </p:nvSpPr>
        <p:spPr>
          <a:xfrm>
            <a:off x="8859187" y="2442932"/>
            <a:ext cx="2683668" cy="2564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656688" y="2021712"/>
            <a:ext cx="896357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9647" y="4085443"/>
            <a:ext cx="903398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1848507" y="61518"/>
            <a:ext cx="80816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i="1" dirty="0" err="1">
                <a:solidFill>
                  <a:srgbClr val="0070C0"/>
                </a:solidFill>
              </a:rPr>
              <a:t>Bir</a:t>
            </a:r>
            <a:r>
              <a:rPr lang="en-US" sz="4400" b="1" i="1" dirty="0">
                <a:solidFill>
                  <a:srgbClr val="0070C0"/>
                </a:solidFill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</a:rPr>
              <a:t>noma’lumli</a:t>
            </a:r>
            <a:r>
              <a:rPr lang="en-US" sz="4400" b="1" i="1" dirty="0">
                <a:solidFill>
                  <a:srgbClr val="0070C0"/>
                </a:solidFill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</a:rPr>
              <a:t>tengsizliklar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0586" name="Text Box 10"/>
          <p:cNvSpPr txBox="1">
            <a:spLocks noChangeArrowheads="1"/>
          </p:cNvSpPr>
          <p:nvPr/>
        </p:nvSpPr>
        <p:spPr bwMode="auto">
          <a:xfrm>
            <a:off x="4413679" y="866090"/>
            <a:ext cx="38893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3600" i="1" dirty="0" err="1">
                <a:solidFill>
                  <a:schemeClr val="tx1"/>
                </a:solidFill>
                <a:latin typeface="Arial" panose="020B0604020202020204" pitchFamily="34" charset="0"/>
              </a:rPr>
              <a:t>Masalan</a:t>
            </a:r>
            <a:r>
              <a:rPr lang="ru-RU" altLang="ru-RU" sz="3600" i="1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  <a:endParaRPr lang="ru-RU" altLang="ru-RU" sz="4000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0587" name="Rectangle 11"/>
          <p:cNvSpPr>
            <a:spLocks noChangeArrowheads="1"/>
          </p:cNvSpPr>
          <p:nvPr/>
        </p:nvSpPr>
        <p:spPr bwMode="auto">
          <a:xfrm>
            <a:off x="630866" y="1613095"/>
            <a:ext cx="243528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40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x+1&gt;7–2x </a:t>
            </a:r>
            <a:endParaRPr lang="ru-RU" altLang="ru-RU" sz="40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0588" name="Rectangle 12"/>
          <p:cNvSpPr>
            <a:spLocks noChangeArrowheads="1"/>
          </p:cNvSpPr>
          <p:nvPr/>
        </p:nvSpPr>
        <p:spPr bwMode="auto">
          <a:xfrm>
            <a:off x="253816" y="2595204"/>
            <a:ext cx="1152355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noma’lumli</a:t>
            </a: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tengsizlikning</a:t>
            </a:r>
            <a:r>
              <a:rPr lang="en-US" alt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r>
              <a:rPr lang="en-US" alt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deb,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noma’lumning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tengsizlikka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aylantiradigan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qiymatiga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259907" y="4435326"/>
            <a:ext cx="1219691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alt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yechimlari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yoqligini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demakdir</a:t>
            </a:r>
            <a:r>
              <a:rPr lang="en-US" alt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609503" y="968326"/>
            <a:ext cx="914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ax +b &gt; 0, ax + b &lt; 0, ax + b ≥ 0, ax + b ≤ 0 </a:t>
            </a:r>
            <a:r>
              <a:rPr lang="en-US" alt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ko‘rinishidagi</a:t>
            </a:r>
            <a:r>
              <a:rPr lang="en-US" altLang="ru-RU" sz="36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tengsizliklar</a:t>
            </a:r>
            <a:r>
              <a:rPr lang="en-US" altLang="ru-RU" sz="36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bir</a:t>
            </a:r>
            <a:r>
              <a:rPr lang="en-US" altLang="ru-RU" sz="36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noma’lumli</a:t>
            </a:r>
            <a:r>
              <a:rPr lang="en-US" altLang="ru-RU" sz="36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tengsizliklar</a:t>
            </a:r>
            <a:r>
              <a:rPr lang="en-US" altLang="ru-RU" sz="36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deyiladi</a:t>
            </a:r>
            <a:r>
              <a:rPr lang="en-US" altLang="ru-RU" sz="36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6690919" y="1565657"/>
            <a:ext cx="22862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40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5y-10 &lt; 0 </a:t>
            </a:r>
            <a:endParaRPr lang="ru-RU" altLang="ru-RU" sz="40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698132" y="1625708"/>
            <a:ext cx="24833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4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4n+1 ≥ 2n </a:t>
            </a:r>
            <a:endParaRPr lang="ru-RU" altLang="ru-RU" sz="4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9428649" y="1556210"/>
            <a:ext cx="234872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4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-3a ≤ -27  </a:t>
            </a:r>
            <a:endParaRPr lang="ru-RU" altLang="ru-RU" sz="4000" b="1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07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2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4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6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/>
      <p:bldP spid="280586" grpId="0"/>
      <p:bldP spid="280587" grpId="0"/>
      <p:bldP spid="280588" grpId="0"/>
      <p:bldP spid="280592" grpId="0"/>
      <p:bldP spid="16" grpId="0"/>
      <p:bldP spid="16" grpId="1"/>
      <p:bldP spid="15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28678" y="1133784"/>
            <a:ext cx="96725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Tengsizliklani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yechish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tartiblari</a:t>
            </a:r>
            <a:r>
              <a:rPr lang="en-US" sz="4000" b="1" i="1" dirty="0">
                <a:solidFill>
                  <a:srgbClr val="0070C0"/>
                </a:solidFill>
              </a:rPr>
              <a:t>:  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0587" name="Rectangle 11"/>
              <p:cNvSpPr>
                <a:spLocks noChangeArrowheads="1"/>
              </p:cNvSpPr>
              <p:nvPr/>
            </p:nvSpPr>
            <p:spPr bwMode="auto">
              <a:xfrm>
                <a:off x="1003356" y="1924125"/>
                <a:ext cx="8393644" cy="1606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sz="4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ax + b &gt; 0,   ax &gt; - b, agar a &gt; 0 </a:t>
                </a:r>
                <a:r>
                  <a:rPr lang="en-US" altLang="ru-RU" sz="4000" b="1" i="1" dirty="0" err="1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bo‘lsa</a:t>
                </a:r>
                <a:r>
                  <a:rPr lang="en-US" altLang="ru-RU" sz="4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,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sz="4000" b="1" i="1" dirty="0">
                    <a:solidFill>
                      <a:srgbClr val="800000"/>
                    </a:solidFill>
                    <a:latin typeface="Times New Roman" panose="02020603050405020304" pitchFamily="18" charset="0"/>
                  </a:rPr>
                  <a:t>x &gt;</a:t>
                </a:r>
                <a14:m>
                  <m:oMath xmlns:m="http://schemas.openxmlformats.org/officeDocument/2006/math">
                    <m:r>
                      <a:rPr lang="en-US" altLang="ru-RU" sz="40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US" alt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alt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altLang="ru-RU" sz="4000" b="1" i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en-US" altLang="ru-RU" sz="4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va </a:t>
                </a:r>
                <a:r>
                  <a:rPr lang="en-US" altLang="ru-RU" sz="40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altLang="ru-RU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altLang="ru-RU" sz="40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ru-RU" sz="4000" b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ru-RU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ru-RU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altLang="ru-RU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altLang="ru-RU" sz="40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; + ∞</a:t>
                </a:r>
                <a:r>
                  <a:rPr lang="en-US" altLang="ru-RU" sz="4000" b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)</a:t>
                </a:r>
                <a:r>
                  <a:rPr lang="en-US" altLang="ru-RU" sz="40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 </a:t>
                </a:r>
                <a:endParaRPr lang="ru-RU" altLang="ru-RU" sz="4000" b="1" i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0587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3356" y="1924125"/>
                <a:ext cx="8393644" cy="1606337"/>
              </a:xfrm>
              <a:prstGeom prst="rect">
                <a:avLst/>
              </a:prstGeom>
              <a:blipFill rotWithShape="0">
                <a:blip r:embed="rId3"/>
                <a:stretch>
                  <a:fillRect l="-2614" t="-6844" r="-1598" b="-72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003356" y="3619406"/>
            <a:ext cx="30187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4x+1 &gt; 2x – 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 – 2x &gt; -5-1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 &gt; -6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&gt; -6:2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&gt; -3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3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109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noma’lumli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35330" y="5087133"/>
            <a:ext cx="52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7420124" y="5048750"/>
            <a:ext cx="3462728" cy="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авая круглая скобка 19"/>
          <p:cNvSpPr/>
          <p:nvPr/>
        </p:nvSpPr>
        <p:spPr>
          <a:xfrm rot="10800000">
            <a:off x="8237085" y="4631969"/>
            <a:ext cx="2345472" cy="416780"/>
          </a:xfrm>
          <a:prstGeom prst="rightBracket">
            <a:avLst>
              <a:gd name="adj" fmla="val 796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995298" y="3405613"/>
                <a:ext cx="649024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ru-RU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28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5298" y="3405613"/>
                <a:ext cx="649024" cy="6769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 стрелкой 26"/>
          <p:cNvCxnSpPr/>
          <p:nvPr/>
        </p:nvCxnSpPr>
        <p:spPr>
          <a:xfrm>
            <a:off x="7333232" y="3318137"/>
            <a:ext cx="3759489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авая круглая скобка 28"/>
          <p:cNvSpPr/>
          <p:nvPr/>
        </p:nvSpPr>
        <p:spPr>
          <a:xfrm rot="10800000">
            <a:off x="8644318" y="2974793"/>
            <a:ext cx="2113913" cy="349035"/>
          </a:xfrm>
          <a:prstGeom prst="rightBracket">
            <a:avLst>
              <a:gd name="adj" fmla="val 79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544223" y="3233558"/>
            <a:ext cx="214865" cy="22519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129652" y="4924474"/>
            <a:ext cx="214865" cy="22519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659824" y="5647074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Javob</a:t>
            </a:r>
            <a:r>
              <a:rPr lang="en-US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ru-RU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(-3; </a:t>
            </a:r>
            <a:r>
              <a:rPr lang="en-US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+ ∞</a:t>
            </a:r>
            <a:r>
              <a:rPr lang="en-US" altLang="ru-RU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r>
              <a:rPr lang="en-US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8907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0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6" grpId="0"/>
      <p:bldP spid="29" grpId="0" animBg="1"/>
      <p:bldP spid="22" grpId="0" animBg="1"/>
      <p:bldP spid="32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28678" y="1133784"/>
            <a:ext cx="96725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Tengsizliklani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yechish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tartiblari</a:t>
            </a:r>
            <a:r>
              <a:rPr lang="en-US" sz="4000" b="1" i="1" dirty="0">
                <a:solidFill>
                  <a:srgbClr val="0070C0"/>
                </a:solidFill>
              </a:rPr>
              <a:t>:  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0587" name="Rectangle 11"/>
              <p:cNvSpPr>
                <a:spLocks noChangeArrowheads="1"/>
              </p:cNvSpPr>
              <p:nvPr/>
            </p:nvSpPr>
            <p:spPr bwMode="auto">
              <a:xfrm>
                <a:off x="1003356" y="1924125"/>
                <a:ext cx="7571303" cy="1454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sz="36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ax + b &gt; 0,   ax &gt; - b, agar a &lt; 0 </a:t>
                </a:r>
                <a:r>
                  <a:rPr lang="en-US" altLang="ru-RU" sz="3600" b="1" i="1" dirty="0" err="1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bo‘lsa</a:t>
                </a:r>
                <a:r>
                  <a:rPr lang="en-US" altLang="ru-RU" sz="36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,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sz="3600" b="1" i="1" dirty="0">
                    <a:solidFill>
                      <a:srgbClr val="800000"/>
                    </a:solidFill>
                    <a:latin typeface="Times New Roman" panose="02020603050405020304" pitchFamily="18" charset="0"/>
                  </a:rPr>
                  <a:t>x &lt;</a:t>
                </a:r>
                <a14:m>
                  <m:oMath xmlns:m="http://schemas.openxmlformats.org/officeDocument/2006/math">
                    <m:r>
                      <a:rPr lang="en-US" altLang="ru-RU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US" altLang="ru-RU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altLang="ru-RU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altLang="ru-RU" sz="3600" b="1" i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en-US" altLang="ru-RU" sz="36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va </a:t>
                </a:r>
                <a:r>
                  <a:rPr lang="en-US" altLang="ru-RU" sz="36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altLang="ru-RU" sz="3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altLang="ru-RU" sz="3600" b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en-US" altLang="ru-RU" sz="36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- ∞;</a:t>
                </a:r>
                <a:r>
                  <a:rPr lang="en-US" altLang="ru-RU" sz="3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3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ru-RU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altLang="ru-RU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altLang="ru-RU" sz="3600" b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)</a:t>
                </a:r>
                <a:r>
                  <a:rPr lang="en-US" altLang="ru-RU" sz="36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 </a:t>
                </a:r>
                <a:endParaRPr lang="ru-RU" altLang="ru-RU" sz="3600" b="1" i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0587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3356" y="1924125"/>
                <a:ext cx="7571303" cy="1454950"/>
              </a:xfrm>
              <a:prstGeom prst="rect">
                <a:avLst/>
              </a:prstGeom>
              <a:blipFill rotWithShape="0">
                <a:blip r:embed="rId3"/>
                <a:stretch>
                  <a:fillRect l="-2496" t="-7143" r="-1610" b="-63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059675" y="3606273"/>
            <a:ext cx="254108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-5x &gt; 2,4 + 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-5x - x &gt; 2,4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-6x &gt; 2,4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&lt; -2,4 : 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&lt; -4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3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109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noma’lumli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19485" y="4742791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673932" y="3267815"/>
                <a:ext cx="649024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ru-RU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28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3932" y="3267815"/>
                <a:ext cx="649024" cy="6769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 стрелкой 26"/>
          <p:cNvCxnSpPr/>
          <p:nvPr/>
        </p:nvCxnSpPr>
        <p:spPr>
          <a:xfrm flipH="1">
            <a:off x="7188447" y="3320149"/>
            <a:ext cx="3694405" cy="367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авая круглая скобка 28"/>
          <p:cNvSpPr/>
          <p:nvPr/>
        </p:nvSpPr>
        <p:spPr>
          <a:xfrm>
            <a:off x="7813821" y="2974793"/>
            <a:ext cx="2113913" cy="349035"/>
          </a:xfrm>
          <a:prstGeom prst="rightBracket">
            <a:avLst>
              <a:gd name="adj" fmla="val 79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9820302" y="3211229"/>
            <a:ext cx="214865" cy="22519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947903" y="5508891"/>
            <a:ext cx="3911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- ∞</a:t>
            </a:r>
            <a:r>
              <a:rPr lang="en-US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- </a:t>
            </a:r>
            <a:r>
              <a:rPr lang="en-US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r>
              <a:rPr lang="en-US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7255651" y="4630650"/>
            <a:ext cx="3694405" cy="3679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авая круглая скобка 24"/>
          <p:cNvSpPr/>
          <p:nvPr/>
        </p:nvSpPr>
        <p:spPr>
          <a:xfrm>
            <a:off x="7966221" y="4281427"/>
            <a:ext cx="2113913" cy="349035"/>
          </a:xfrm>
          <a:prstGeom prst="rightBracket">
            <a:avLst>
              <a:gd name="adj" fmla="val 79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9972702" y="4517863"/>
            <a:ext cx="214865" cy="22519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226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0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/>
      <p:bldP spid="280587" grpId="0"/>
      <p:bldP spid="17" grpId="0"/>
      <p:bldP spid="6" grpId="0"/>
      <p:bldP spid="26" grpId="0"/>
      <p:bldP spid="29" grpId="0" animBg="1"/>
      <p:bldP spid="22" grpId="0" animBg="1"/>
      <p:bldP spid="31" grpId="0"/>
      <p:bldP spid="25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28678" y="1133784"/>
            <a:ext cx="96725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Tengsizliklani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yechish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tartiblari</a:t>
            </a:r>
            <a:r>
              <a:rPr lang="en-US" sz="4000" b="1" i="1" dirty="0">
                <a:solidFill>
                  <a:srgbClr val="0070C0"/>
                </a:solidFill>
              </a:rPr>
              <a:t>:  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0587" name="Rectangle 11"/>
              <p:cNvSpPr>
                <a:spLocks noChangeArrowheads="1"/>
              </p:cNvSpPr>
              <p:nvPr/>
            </p:nvSpPr>
            <p:spPr bwMode="auto">
              <a:xfrm>
                <a:off x="1003356" y="1924125"/>
                <a:ext cx="8393644" cy="1606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sz="4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ax + b ≥ 0,   ax ≥ - b, agar a &gt; 0 </a:t>
                </a:r>
                <a:r>
                  <a:rPr lang="en-US" altLang="ru-RU" sz="4000" b="1" i="1" dirty="0" err="1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bo‘lsa</a:t>
                </a:r>
                <a:r>
                  <a:rPr lang="en-US" altLang="ru-RU" sz="4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,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sz="4000" b="1" i="1" dirty="0">
                    <a:solidFill>
                      <a:srgbClr val="800000"/>
                    </a:solidFill>
                    <a:latin typeface="Times New Roman" panose="02020603050405020304" pitchFamily="18" charset="0"/>
                  </a:rPr>
                  <a:t>x ≥</a:t>
                </a:r>
                <a14:m>
                  <m:oMath xmlns:m="http://schemas.openxmlformats.org/officeDocument/2006/math">
                    <m:r>
                      <a:rPr lang="en-US" altLang="ru-RU" sz="40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US" alt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altLang="ru-RU" sz="4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altLang="ru-RU" sz="4000" b="1" i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en-US" altLang="ru-RU" sz="4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va </a:t>
                </a:r>
                <a:r>
                  <a:rPr lang="en-US" altLang="ru-RU" sz="40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altLang="ru-RU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altLang="ru-RU" sz="40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ru-RU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altLang="ru-RU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altLang="ru-RU" sz="40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; + ∞</a:t>
                </a:r>
                <a:r>
                  <a:rPr lang="en-US" altLang="ru-RU" sz="4000" b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)</a:t>
                </a:r>
                <a:r>
                  <a:rPr lang="en-US" altLang="ru-RU" sz="40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 </a:t>
                </a:r>
                <a:endParaRPr lang="ru-RU" altLang="ru-RU" sz="4000" b="1" i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0587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3356" y="1924125"/>
                <a:ext cx="8393644" cy="1606337"/>
              </a:xfrm>
              <a:prstGeom prst="rect">
                <a:avLst/>
              </a:prstGeom>
              <a:blipFill rotWithShape="0">
                <a:blip r:embed="rId3"/>
                <a:stretch>
                  <a:fillRect l="-2614" t="-6844" r="-1380" b="-72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003356" y="3619406"/>
            <a:ext cx="225895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7t - 4 </a:t>
            </a:r>
            <a:r>
              <a:rPr lang="en-US" altLang="ru-RU" sz="36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≥</a:t>
            </a: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7t  </a:t>
            </a:r>
            <a:r>
              <a:rPr lang="en-US" altLang="ru-RU" sz="36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≥ </a:t>
            </a: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3+4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7t </a:t>
            </a:r>
            <a:r>
              <a:rPr lang="en-US" altLang="ru-RU" sz="36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≥</a:t>
            </a: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 </a:t>
            </a:r>
            <a:r>
              <a:rPr lang="en-US" altLang="ru-RU" sz="36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≥</a:t>
            </a: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7: 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 </a:t>
            </a:r>
            <a:r>
              <a:rPr lang="en-US" altLang="ru-RU" sz="36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≥</a:t>
            </a: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3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109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noma’lumli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35330" y="508713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7420124" y="5048750"/>
            <a:ext cx="3462728" cy="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авая круглая скобка 19"/>
          <p:cNvSpPr/>
          <p:nvPr/>
        </p:nvSpPr>
        <p:spPr>
          <a:xfrm rot="10800000">
            <a:off x="8237085" y="4631969"/>
            <a:ext cx="2345472" cy="416780"/>
          </a:xfrm>
          <a:prstGeom prst="rightBracket">
            <a:avLst>
              <a:gd name="adj" fmla="val 796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995298" y="3405613"/>
                <a:ext cx="649024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ru-RU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28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5298" y="3405613"/>
                <a:ext cx="649024" cy="6769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 стрелкой 26"/>
          <p:cNvCxnSpPr/>
          <p:nvPr/>
        </p:nvCxnSpPr>
        <p:spPr>
          <a:xfrm>
            <a:off x="7333232" y="3318137"/>
            <a:ext cx="3759489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авая круглая скобка 28"/>
          <p:cNvSpPr/>
          <p:nvPr/>
        </p:nvSpPr>
        <p:spPr>
          <a:xfrm rot="10800000">
            <a:off x="8644318" y="2974793"/>
            <a:ext cx="2113913" cy="349035"/>
          </a:xfrm>
          <a:prstGeom prst="rightBracket">
            <a:avLst>
              <a:gd name="adj" fmla="val 79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544223" y="3233558"/>
            <a:ext cx="214865" cy="22519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129652" y="4924474"/>
            <a:ext cx="214865" cy="22519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659824" y="5647074"/>
            <a:ext cx="29963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Javob</a:t>
            </a:r>
            <a:r>
              <a:rPr lang="en-US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ru-RU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1; </a:t>
            </a:r>
            <a:r>
              <a:rPr lang="en-US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+ ∞</a:t>
            </a:r>
            <a:r>
              <a:rPr lang="en-US" alt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Левая круглая скобка 2"/>
          <p:cNvSpPr/>
          <p:nvPr/>
        </p:nvSpPr>
        <p:spPr>
          <a:xfrm>
            <a:off x="4272197" y="2653259"/>
            <a:ext cx="194872" cy="752354"/>
          </a:xfrm>
          <a:prstGeom prst="lef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круглая скобка 15"/>
          <p:cNvSpPr/>
          <p:nvPr/>
        </p:nvSpPr>
        <p:spPr>
          <a:xfrm>
            <a:off x="6954959" y="5747951"/>
            <a:ext cx="203031" cy="668564"/>
          </a:xfrm>
          <a:prstGeom prst="leftBracke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0440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0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6" grpId="0"/>
      <p:bldP spid="29" grpId="0" animBg="1"/>
      <p:bldP spid="22" grpId="0" animBg="1"/>
      <p:bldP spid="32" grpId="0" animBg="1"/>
      <p:bldP spid="31" grpId="0"/>
      <p:bldP spid="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28678" y="1133784"/>
            <a:ext cx="96725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Tengsizliklani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yechish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tartiblari</a:t>
            </a:r>
            <a:r>
              <a:rPr lang="en-US" sz="4000" b="1" i="1" dirty="0">
                <a:solidFill>
                  <a:srgbClr val="0070C0"/>
                </a:solidFill>
              </a:rPr>
              <a:t>:  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0587" name="Rectangle 11"/>
              <p:cNvSpPr>
                <a:spLocks noChangeArrowheads="1"/>
              </p:cNvSpPr>
              <p:nvPr/>
            </p:nvSpPr>
            <p:spPr bwMode="auto">
              <a:xfrm>
                <a:off x="688563" y="1954457"/>
                <a:ext cx="7552067" cy="1454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"/>
                  <a:defRPr sz="32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"/>
                  <a:defRPr sz="28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"/>
                  <a:defRPr sz="24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"/>
                  <a:defRPr sz="2000"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0000"/>
                  <a:buFont typeface="Wingdings 2" panose="05020102010507070707" pitchFamily="18" charset="2"/>
                  <a:buChar char=""/>
                  <a:defRPr>
                    <a:solidFill>
                      <a:schemeClr val="tx2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sz="36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ax + b ≥ 0,   ax ≥ - b, agar a &lt; 0 </a:t>
                </a:r>
                <a:r>
                  <a:rPr lang="en-US" altLang="ru-RU" sz="3600" b="1" i="1" dirty="0" err="1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bo‘lsa</a:t>
                </a:r>
                <a:r>
                  <a:rPr lang="en-US" altLang="ru-RU" sz="36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,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sz="3600" b="1" i="1" dirty="0">
                    <a:solidFill>
                      <a:srgbClr val="800000"/>
                    </a:solidFill>
                    <a:latin typeface="Times New Roman" panose="02020603050405020304" pitchFamily="18" charset="0"/>
                  </a:rPr>
                  <a:t>x ≤</a:t>
                </a:r>
                <a14:m>
                  <m:oMath xmlns:m="http://schemas.openxmlformats.org/officeDocument/2006/math">
                    <m:r>
                      <a:rPr lang="en-US" altLang="ru-RU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US" altLang="ru-RU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altLang="ru-RU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altLang="ru-RU" sz="3600" b="1" i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en-US" altLang="ru-RU" sz="3600" b="1" i="1" dirty="0" err="1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va</a:t>
                </a:r>
                <a:r>
                  <a:rPr lang="en-US" altLang="ru-RU" sz="3600" b="1" i="1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 </a:t>
                </a:r>
                <a:endParaRPr lang="ru-RU" altLang="ru-RU" sz="3600" b="1" i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0587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8563" y="1954457"/>
                <a:ext cx="7552067" cy="1454950"/>
              </a:xfrm>
              <a:prstGeom prst="rect">
                <a:avLst/>
              </a:prstGeom>
              <a:blipFill rotWithShape="0">
                <a:blip r:embed="rId3"/>
                <a:stretch>
                  <a:fillRect l="-2502" t="-7143" r="-1614" b="-63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059675" y="3606273"/>
            <a:ext cx="337464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-0,6x 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≥</a:t>
            </a: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-36+ 1,4x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-0,6x – 1,4x 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≥</a:t>
            </a: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-36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-2x 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≥</a:t>
            </a: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-36    </a:t>
            </a:r>
            <a:r>
              <a:rPr lang="en-US" alt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/∙(-1)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alt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36 :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alt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n-US" alt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3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109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noma’lumli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19485" y="474279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673932" y="3267815"/>
                <a:ext cx="649024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ru-RU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28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3932" y="3267815"/>
                <a:ext cx="649024" cy="6769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 стрелкой 26"/>
          <p:cNvCxnSpPr/>
          <p:nvPr/>
        </p:nvCxnSpPr>
        <p:spPr>
          <a:xfrm flipH="1">
            <a:off x="7188447" y="3320149"/>
            <a:ext cx="3694405" cy="367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авая круглая скобка 28"/>
          <p:cNvSpPr/>
          <p:nvPr/>
        </p:nvSpPr>
        <p:spPr>
          <a:xfrm>
            <a:off x="7813821" y="2974793"/>
            <a:ext cx="2113913" cy="349035"/>
          </a:xfrm>
          <a:prstGeom prst="rightBracket">
            <a:avLst>
              <a:gd name="adj" fmla="val 79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9820302" y="3211229"/>
            <a:ext cx="214865" cy="22519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947903" y="5508891"/>
            <a:ext cx="37321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- ∞</a:t>
            </a:r>
            <a:r>
              <a:rPr lang="en-US" alt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18 </a:t>
            </a:r>
            <a:r>
              <a:rPr lang="en-US" altLang="ru-RU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7255651" y="4630650"/>
            <a:ext cx="3694405" cy="3679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авая круглая скобка 24"/>
          <p:cNvSpPr/>
          <p:nvPr/>
        </p:nvSpPr>
        <p:spPr>
          <a:xfrm>
            <a:off x="7966221" y="4281427"/>
            <a:ext cx="2113913" cy="349035"/>
          </a:xfrm>
          <a:prstGeom prst="rightBracket">
            <a:avLst>
              <a:gd name="adj" fmla="val 79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9972702" y="4517863"/>
            <a:ext cx="214865" cy="22519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Левая круглая скобка 14"/>
          <p:cNvSpPr/>
          <p:nvPr/>
        </p:nvSpPr>
        <p:spPr>
          <a:xfrm rot="10800000">
            <a:off x="5635231" y="2735921"/>
            <a:ext cx="239828" cy="742185"/>
          </a:xfrm>
          <a:prstGeom prst="lef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круглая скобка 15"/>
          <p:cNvSpPr/>
          <p:nvPr/>
        </p:nvSpPr>
        <p:spPr>
          <a:xfrm rot="10800000">
            <a:off x="8259866" y="5413037"/>
            <a:ext cx="239828" cy="742185"/>
          </a:xfrm>
          <a:prstGeom prst="lef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896012" y="2589698"/>
                <a:ext cx="2803973" cy="9009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ru-RU" sz="4000" b="1" i="1" dirty="0">
                    <a:solidFill>
                      <a:srgbClr val="80000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US" altLang="ru-RU" sz="36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4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altLang="ru-RU" sz="4000" b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en-US" altLang="ru-RU" sz="40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- ∞</a:t>
                </a:r>
                <a:r>
                  <a:rPr lang="en-US" altLang="ru-RU" sz="3600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;</a:t>
                </a:r>
                <a:r>
                  <a:rPr lang="en-US" altLang="ru-RU" sz="3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3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ru-RU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altLang="ru-RU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altLang="ru-RU" b="1" i="1" dirty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 </a:t>
                </a:r>
                <a:endParaRPr lang="ru-RU" altLang="ru-RU" b="1" i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012" y="2589698"/>
                <a:ext cx="2803973" cy="900952"/>
              </a:xfrm>
              <a:prstGeom prst="rect">
                <a:avLst/>
              </a:prstGeom>
              <a:blipFill rotWithShape="0">
                <a:blip r:embed="rId5"/>
                <a:stretch>
                  <a:fillRect l="-7609" t="-3378" b="-15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9310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2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0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/>
      <p:bldP spid="280587" grpId="0"/>
      <p:bldP spid="17" grpId="0"/>
      <p:bldP spid="6" grpId="0"/>
      <p:bldP spid="26" grpId="0"/>
      <p:bldP spid="29" grpId="0" animBg="1"/>
      <p:bldP spid="22" grpId="0" animBg="1"/>
      <p:bldP spid="31" grpId="0"/>
      <p:bldP spid="25" grpId="0" animBg="1"/>
      <p:bldP spid="28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28678" y="1133784"/>
            <a:ext cx="96725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Tengsizliklani</a:t>
            </a:r>
            <a:r>
              <a:rPr lang="en-US" sz="4000" b="1" i="1" dirty="0">
                <a:solidFill>
                  <a:srgbClr val="0070C0"/>
                </a:solidFill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</a:rPr>
              <a:t>yeching</a:t>
            </a:r>
            <a:r>
              <a:rPr lang="en-US" sz="4000" b="1" i="1" dirty="0">
                <a:solidFill>
                  <a:srgbClr val="0070C0"/>
                </a:solidFill>
              </a:rPr>
              <a:t>:  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677598" y="2081464"/>
            <a:ext cx="250581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12x &gt; – 36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&gt; -36 : 12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&gt; -3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3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109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226-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5898" y="4864991"/>
                <a:ext cx="7665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ru-RU" sz="36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98" y="4864991"/>
                <a:ext cx="766557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 стрелкой 26"/>
          <p:cNvCxnSpPr/>
          <p:nvPr/>
        </p:nvCxnSpPr>
        <p:spPr>
          <a:xfrm>
            <a:off x="245387" y="4716225"/>
            <a:ext cx="3097423" cy="1099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авая круглая скобка 28"/>
          <p:cNvSpPr/>
          <p:nvPr/>
        </p:nvSpPr>
        <p:spPr>
          <a:xfrm rot="10800000">
            <a:off x="894407" y="4383873"/>
            <a:ext cx="2113913" cy="349035"/>
          </a:xfrm>
          <a:prstGeom prst="rightBracket">
            <a:avLst>
              <a:gd name="adj" fmla="val 79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94312" y="4642638"/>
            <a:ext cx="214865" cy="22519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49902" y="5436381"/>
            <a:ext cx="3265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(-3; </a:t>
            </a:r>
            <a:r>
              <a:rPr lang="en-US" altLang="ru-RU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∞</a:t>
            </a:r>
            <a:r>
              <a:rPr lang="en-US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9902" y="2103450"/>
            <a:ext cx="527696" cy="39991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1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883612" y="2168059"/>
            <a:ext cx="527696" cy="39991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2</a:t>
            </a:r>
            <a:endParaRPr lang="ru-RU" sz="2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614206" y="2092130"/>
                <a:ext cx="3345165" cy="21230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num>
                      <m:den>
                        <m:r>
                          <a:rPr lang="en-US" altLang="ru-RU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≤ 7   </a:t>
                </a:r>
              </a:p>
              <a:p>
                <a:pPr>
                  <a:spcBef>
                    <a:spcPct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num>
                      <m:den>
                        <m:r>
                          <a:rPr lang="en-US" altLang="ru-RU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∙ 4 ≤ 7∙4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y ≤ 28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06" y="2092130"/>
                <a:ext cx="3345165" cy="2123017"/>
              </a:xfrm>
              <a:prstGeom prst="rect">
                <a:avLst/>
              </a:prstGeom>
              <a:blipFill rotWithShape="0">
                <a:blip r:embed="rId4"/>
                <a:stretch>
                  <a:fillRect l="-5647" t="-1724" b="-100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56571" y="480275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09200" y="5390793"/>
            <a:ext cx="3332964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ru-RU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3200" b="1" i="1" dirty="0">
                <a:latin typeface="Times New Roman" panose="02020603050405020304" pitchFamily="18" charset="0"/>
              </a:rPr>
              <a:t>- ∞</a:t>
            </a:r>
            <a:r>
              <a:rPr lang="en-US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4512043" y="4680575"/>
            <a:ext cx="2930121" cy="21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авая круглая скобка 23"/>
          <p:cNvSpPr/>
          <p:nvPr/>
        </p:nvSpPr>
        <p:spPr>
          <a:xfrm>
            <a:off x="4803307" y="4341387"/>
            <a:ext cx="2113913" cy="349035"/>
          </a:xfrm>
          <a:prstGeom prst="rightBracket">
            <a:avLst>
              <a:gd name="adj" fmla="val 79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809788" y="4577823"/>
            <a:ext cx="214865" cy="225198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Левая круглая скобка 27"/>
          <p:cNvSpPr/>
          <p:nvPr/>
        </p:nvSpPr>
        <p:spPr>
          <a:xfrm rot="10800000">
            <a:off x="7109443" y="5345205"/>
            <a:ext cx="176954" cy="67595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678582" y="2185549"/>
            <a:ext cx="527696" cy="39991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3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409176" y="2109620"/>
            <a:ext cx="33451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-4,5x ≥ 9   </a:t>
            </a:r>
          </a:p>
          <a:p>
            <a:pPr>
              <a:spcBef>
                <a:spcPct val="0"/>
              </a:spcBef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4,5x ≤ -9 </a:t>
            </a:r>
          </a:p>
          <a:p>
            <a:pPr>
              <a:spcBef>
                <a:spcPct val="0"/>
              </a:spcBef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x ≤ -9 : 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4,5</a:t>
            </a:r>
          </a:p>
          <a:p>
            <a:pPr>
              <a:spcBef>
                <a:spcPct val="0"/>
              </a:spcBef>
            </a:pP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x </a:t>
            </a:r>
            <a:r>
              <a:rPr lang="en-US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≤ -2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451541" y="4820241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206940" y="5453871"/>
            <a:ext cx="3241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- ∞</a:t>
            </a:r>
            <a:r>
              <a:rPr lang="en-US" alt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-</a:t>
            </a:r>
            <a:r>
              <a:rPr lang="en-US" alt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8307013" y="4698065"/>
            <a:ext cx="2930121" cy="2119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авая круглая скобка 37"/>
          <p:cNvSpPr/>
          <p:nvPr/>
        </p:nvSpPr>
        <p:spPr>
          <a:xfrm>
            <a:off x="8598277" y="4358877"/>
            <a:ext cx="2113913" cy="349035"/>
          </a:xfrm>
          <a:prstGeom prst="rightBracket">
            <a:avLst>
              <a:gd name="adj" fmla="val 79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0604758" y="4595313"/>
            <a:ext cx="214865" cy="22519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Левая круглая скобка 39"/>
          <p:cNvSpPr/>
          <p:nvPr/>
        </p:nvSpPr>
        <p:spPr>
          <a:xfrm rot="10800000">
            <a:off x="11020309" y="5380179"/>
            <a:ext cx="176954" cy="675950"/>
          </a:xfrm>
          <a:prstGeom prst="leftBracke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7598" y="3263782"/>
            <a:ext cx="1436015" cy="48376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646685" y="3688030"/>
            <a:ext cx="1436015" cy="48376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8402212" y="3826423"/>
            <a:ext cx="1436015" cy="48376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1052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 animBg="1"/>
      <p:bldP spid="22" grpId="0" animBg="1"/>
      <p:bldP spid="31" grpId="0"/>
      <p:bldP spid="16" grpId="0" animBg="1"/>
      <p:bldP spid="19" grpId="0"/>
      <p:bldP spid="21" grpId="0"/>
      <p:bldP spid="24" grpId="0" animBg="1"/>
      <p:bldP spid="25" grpId="0" animBg="1"/>
      <p:bldP spid="28" grpId="0" animBg="1"/>
      <p:bldP spid="30" grpId="0" animBg="1"/>
      <p:bldP spid="35" grpId="0"/>
      <p:bldP spid="36" grpId="0"/>
      <p:bldP spid="38" grpId="0" animBg="1"/>
      <p:bldP spid="39" grpId="0" animBg="1"/>
      <p:bldP spid="40" grpId="0" animBg="1"/>
      <p:bldP spid="15" grpId="0" animBg="1"/>
      <p:bldP spid="43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2920" y="1028243"/>
            <a:ext cx="1216332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Tengsizlikni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yechimi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bo‘ladigan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eng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kichik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butun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sonni</a:t>
            </a:r>
            <a:r>
              <a:rPr lang="en-US" sz="3600" b="1" i="1" dirty="0">
                <a:solidFill>
                  <a:srgbClr val="0070C0"/>
                </a:solidFill>
              </a:rPr>
              <a:t> toping:  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109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231-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2038775" y="2202873"/>
                <a:ext cx="4497356" cy="4026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6x +1 ≥ 2(x-1) -3x   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6x +1 ≥ 2x - 2 -3x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6x + x ≥ - 2 - 1</a:t>
                </a:r>
                <a:endParaRPr lang="en-US" altLang="ru-RU" sz="36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US" altLang="ru-RU" sz="36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 7x </a:t>
                </a:r>
                <a:r>
                  <a:rPr lang="en-US" alt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≥ -3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x ≥ </a:t>
                </a:r>
                <a14:m>
                  <m:oMath xmlns:m="http://schemas.openxmlformats.org/officeDocument/2006/math">
                    <m:r>
                      <a:rPr lang="en-US" altLang="ru-RU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alt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alt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endParaRPr lang="en-US" alt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775" y="2202873"/>
                <a:ext cx="4497356" cy="4026102"/>
              </a:xfrm>
              <a:prstGeom prst="rect">
                <a:avLst/>
              </a:prstGeom>
              <a:blipFill rotWithShape="0">
                <a:blip r:embed="rId3"/>
                <a:stretch>
                  <a:fillRect l="-4065" b="-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Прямоугольник 33"/>
          <p:cNvSpPr/>
          <p:nvPr/>
        </p:nvSpPr>
        <p:spPr>
          <a:xfrm>
            <a:off x="5431994" y="5699476"/>
            <a:ext cx="2541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= 0</a:t>
            </a:r>
            <a:endParaRPr lang="ru-RU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59884" y="4582690"/>
                <a:ext cx="826380" cy="899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28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altLang="ru-RU" sz="2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ru-RU" sz="2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ru-RU" sz="2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884" y="4582690"/>
                <a:ext cx="826380" cy="8995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 стрелкой 40"/>
          <p:cNvCxnSpPr/>
          <p:nvPr/>
        </p:nvCxnSpPr>
        <p:spPr>
          <a:xfrm flipV="1">
            <a:off x="7390143" y="4527412"/>
            <a:ext cx="3462728" cy="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авая круглая скобка 41"/>
          <p:cNvSpPr/>
          <p:nvPr/>
        </p:nvSpPr>
        <p:spPr>
          <a:xfrm rot="10800000">
            <a:off x="8237085" y="4122308"/>
            <a:ext cx="2345472" cy="416780"/>
          </a:xfrm>
          <a:prstGeom prst="rightBracket">
            <a:avLst>
              <a:gd name="adj" fmla="val 796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8129652" y="4414813"/>
            <a:ext cx="214865" cy="22519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23331" y="453908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0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379428" y="456299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1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889140" y="455369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2</a:t>
            </a:r>
            <a:endParaRPr lang="ru-RU" sz="2800" dirty="0"/>
          </a:p>
        </p:txBody>
      </p:sp>
      <p:sp>
        <p:nvSpPr>
          <p:cNvPr id="14" name="Овал 13"/>
          <p:cNvSpPr/>
          <p:nvPr/>
        </p:nvSpPr>
        <p:spPr>
          <a:xfrm>
            <a:off x="10049985" y="4430567"/>
            <a:ext cx="45719" cy="1936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9517413" y="4430568"/>
            <a:ext cx="45719" cy="1936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957026" y="4400595"/>
            <a:ext cx="45719" cy="19368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893962" y="4215924"/>
            <a:ext cx="739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+</a:t>
            </a:r>
            <a:r>
              <a:rPr lang="ru-RU" sz="3200" b="1" dirty="0"/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1135631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 animBg="1"/>
      <p:bldP spid="45" grpId="0" animBg="1"/>
      <p:bldP spid="6" grpId="0"/>
      <p:bldP spid="11" grpId="0"/>
      <p:bldP spid="12" grpId="0"/>
      <p:bldP spid="14" grpId="0" animBg="1"/>
      <p:bldP spid="15" grpId="0" animBg="1"/>
      <p:bldP spid="16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090" y="979175"/>
            <a:ext cx="11283437" cy="37477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92 - 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227 – 232 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0" y="0"/>
            <a:ext cx="12199619" cy="14023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56" y="3254181"/>
            <a:ext cx="5590678" cy="316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7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6531</TotalTime>
  <Words>572</Words>
  <Application>Microsoft Office PowerPoint</Application>
  <PresentationFormat>Широкоэкранный</PresentationFormat>
  <Paragraphs>103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Franklin Gothic Book</vt:lpstr>
      <vt:lpstr>Times New Roman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Darslikning 92 - betida berilgan 227 – 232 - misollarni yechish.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609</cp:revision>
  <dcterms:created xsi:type="dcterms:W3CDTF">2020-07-17T09:31:54Z</dcterms:created>
  <dcterms:modified xsi:type="dcterms:W3CDTF">2022-06-23T07:47:05Z</dcterms:modified>
</cp:coreProperties>
</file>