
<file path=[Content_Types].xml><?xml version="1.0" encoding="utf-8"?>
<Types xmlns="http://schemas.openxmlformats.org/package/2006/content-types">
  <Default Extension="gif" ContentType="image/gi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309" r:id="rId2"/>
    <p:sldId id="425" r:id="rId3"/>
    <p:sldId id="426" r:id="rId4"/>
    <p:sldId id="427" r:id="rId5"/>
    <p:sldId id="429" r:id="rId6"/>
    <p:sldId id="428" r:id="rId7"/>
    <p:sldId id="430" r:id="rId8"/>
    <p:sldId id="431" r:id="rId9"/>
    <p:sldId id="329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3CB168FF-EA8E-46C4-BF1D-7A38BA291A06}">
          <p14:sldIdLst>
            <p14:sldId id="309"/>
            <p14:sldId id="425"/>
            <p14:sldId id="426"/>
            <p14:sldId id="427"/>
            <p14:sldId id="429"/>
            <p14:sldId id="428"/>
            <p14:sldId id="430"/>
            <p14:sldId id="431"/>
            <p14:sldId id="329"/>
          </p14:sldIdLst>
        </p14:section>
        <p14:section name="Раздел без заголовка" id="{6AA1F43C-892A-4787-89B6-4EA8D4F8EDF5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  <a:srgbClr val="26D4B7"/>
    <a:srgbClr val="4472C4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86535" autoAdjust="0"/>
  </p:normalViewPr>
  <p:slideViewPr>
    <p:cSldViewPr snapToGrid="0">
      <p:cViewPr varScale="1">
        <p:scale>
          <a:sx n="78" d="100"/>
          <a:sy n="78" d="100"/>
        </p:scale>
        <p:origin x="642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4ED63D-30DB-4329-9A19-895E38761556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2C42D7-21A8-431F-948F-46907C74D8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27291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38337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74180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52414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69685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28255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16254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61266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85078E-5E03-43A9-A913-2E50E25B3A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E2C0963-293F-4B4C-ACAE-EF1BD8020B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3BC1EBC-C805-452D-830C-FC1CCCF1CD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E1E989F-802D-46A7-9889-C211904CF1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4D5EDA9-EE54-448C-9EC0-3B3B24416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8597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73FDFC-79C5-4934-B4B6-C43CFD68E5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031C2A4-3FB4-4F23-95A7-510F8A7E6C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C7CF8D0-7B33-402B-BEC2-4055D7190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A16C0AD-5CF3-4DA2-9B1C-7328BFEB1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91261CF-1C9F-4B36-AF23-3D6AB896A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9397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A6F4B344-2333-40A5-8DAA-28984454CF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60ED765-D5E0-4EE9-A23A-2908125171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0F0D3A8-9933-465D-B7D4-BA375B27D5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E03B2B9-9476-4F12-9DA9-F602B6436D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660BFBD-1D17-40F1-A05F-FE9577B0D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27481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3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BACEA6-7249-43F8-B2AC-26A20B062567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6615732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BF8BDD-EF9A-460D-A21C-71FFEF14C0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AA37ABF-1E1A-4F2F-8928-C09F5EEE1E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C1856B8-F5A2-4CA5-A037-5148C38606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D3E6E00-9D73-4F12-B2D9-EA74483BD5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183A197-9531-4597-B39C-958CBCD12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1119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0A5A2D-B964-44B8-B3AE-94CF011250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8D871DA-D984-4BE6-8F70-BF18F7D6FA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61A2AE9-0ADF-4064-AE46-B2948D9769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2F10E79-417A-4AB8-8DE8-6EAA63F538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C3AE07B-D605-41D2-A5C1-FF83D828D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0513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017D95-8FBE-4711-BB4D-7ED1632BD8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1E0B66F-5C50-462A-9127-22583E7F99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88F5D27-35C8-4728-B5B6-C0152B25D1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DCDD001-B2BE-4A88-B09B-4C7920FACB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2EB915C-907F-4ECC-AFFB-4459DB19C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0C6EAB8-A812-4515-B9D4-92202E58D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2164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AA1CFB-0DDA-4BDA-82F5-B61D9E4452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E16B520-62AA-4588-BAA1-2DD1514121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0CBEDA1-EA9C-4F4A-86EE-BF884FF706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F0584845-7CE0-4869-9DAD-050C02C002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A0E99EEB-2224-492A-854A-7306E1DE05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C0EFA6C-F292-4DD3-8623-AE4420874D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9104F1A4-623E-405F-A2C4-D229E62064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A249506-8CB7-483C-A05E-D4D68010D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3586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B7222E-F800-4A16-A712-9E49411451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D825C79-B6CA-4640-A2F3-0DCB476410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06F48DB6-2CD7-4B4C-9EC8-1D7F2AFF7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08E0431-DC75-42C4-B86F-9995DE521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3850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790E3057-3A10-4D36-8BB7-09813E9C7D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015F38C4-3193-44D7-B878-48402FD6AB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7E429A3-D470-4637-AB39-D27985EEA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2486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E7F3EA-7853-4CC9-81C6-4F88286F3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8A2521B-3C72-423F-B66A-5FB5A75036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8AC5139-83DC-41D4-81A8-4A8CB71B06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D5918C5-D373-4122-9D15-9359057A6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07DB7FB-7555-4523-930D-B88B4E9696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41803AA-FF71-43CE-A0E9-9F46A0347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4344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3C03DB-6581-4A7B-943E-0ABE714032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FC001FF3-3EE4-4950-B669-5C0244F738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00A41C7-1474-4DDF-9719-CA10CFABA9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E92A022-2F88-4EA0-BAA3-C763B9B2D4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D5AB0B8-A7C0-499D-B520-A7D4006FCA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5E95A54-060B-48FA-A2B9-B1C2C36D9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497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8B0DDB-6DF4-4B3C-B98A-0048813317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6831BFA-2FB5-4A63-A2DE-3E6F948EC6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FA3A78E-9226-48DF-ABAE-C9E7374A0C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BC08912-00EE-47FA-A5FC-1DC746C8E8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1330C35-AE55-4D92-90AC-D5F2793FA9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0684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8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9346"/>
            <a:ext cx="12222204" cy="164596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240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217541" y="189330"/>
            <a:ext cx="5129519" cy="1250768"/>
          </a:xfrm>
          <a:prstGeom prst="rect">
            <a:avLst/>
          </a:prstGeom>
        </p:spPr>
        <p:txBody>
          <a:bodyPr vert="horz" wrap="square" lIns="0" tIns="19472" rIns="0" bIns="0" rtlCol="0" anchor="ctr">
            <a:spAutoFit/>
          </a:bodyPr>
          <a:lstStyle/>
          <a:p>
            <a:pPr marL="16933" algn="ctr">
              <a:lnSpc>
                <a:spcPct val="100000"/>
              </a:lnSpc>
              <a:spcBef>
                <a:spcPts val="152"/>
              </a:spcBef>
            </a:pPr>
            <a:r>
              <a:rPr lang="en-US" sz="8000" b="1" dirty="0">
                <a:solidFill>
                  <a:schemeClr val="bg1"/>
                </a:solidFill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ALGEBRA</a:t>
            </a:r>
          </a:p>
        </p:txBody>
      </p:sp>
      <p:grpSp>
        <p:nvGrpSpPr>
          <p:cNvPr id="7" name="object 7"/>
          <p:cNvGrpSpPr/>
          <p:nvPr/>
        </p:nvGrpSpPr>
        <p:grpSpPr>
          <a:xfrm>
            <a:off x="9953898" y="205114"/>
            <a:ext cx="1828800" cy="1219200"/>
            <a:chOff x="4698979" y="198156"/>
            <a:chExt cx="622592" cy="613387"/>
          </a:xfrm>
        </p:grpSpPr>
        <p:sp>
          <p:nvSpPr>
            <p:cNvPr id="9" name="object 9"/>
            <p:cNvSpPr/>
            <p:nvPr/>
          </p:nvSpPr>
          <p:spPr>
            <a:xfrm>
              <a:off x="4698979" y="207658"/>
              <a:ext cx="622592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2400"/>
            </a:p>
          </p:txBody>
        </p:sp>
        <p:sp>
          <p:nvSpPr>
            <p:cNvPr id="10" name="object 10"/>
            <p:cNvSpPr/>
            <p:nvPr/>
          </p:nvSpPr>
          <p:spPr>
            <a:xfrm>
              <a:off x="4698979" y="198156"/>
              <a:ext cx="622592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2400"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9953897" y="459480"/>
            <a:ext cx="2238101" cy="636927"/>
          </a:xfrm>
          <a:prstGeom prst="rect">
            <a:avLst/>
          </a:prstGeom>
        </p:spPr>
        <p:txBody>
          <a:bodyPr vert="horz" wrap="square" lIns="0" tIns="21167" rIns="0" bIns="0" rtlCol="0">
            <a:spAutoFit/>
          </a:bodyPr>
          <a:lstStyle/>
          <a:p>
            <a:pPr>
              <a:spcBef>
                <a:spcPts val="167"/>
              </a:spcBef>
            </a:pPr>
            <a:r>
              <a:rPr lang="en-US" sz="3733" b="1" spc="13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spc="13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8-sinf</a:t>
            </a:r>
            <a:endParaRPr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462981" y="231549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627183" y="2187218"/>
            <a:ext cx="9157866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MAVZU: BIR NOMA’LUMLI TENGSIZLIKLAR</a:t>
            </a:r>
          </a:p>
        </p:txBody>
      </p:sp>
      <p:sp>
        <p:nvSpPr>
          <p:cNvPr id="16" name="object 11"/>
          <p:cNvSpPr/>
          <p:nvPr/>
        </p:nvSpPr>
        <p:spPr>
          <a:xfrm>
            <a:off x="8859187" y="2442932"/>
            <a:ext cx="2683668" cy="256434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Прямоугольник 3"/>
          <p:cNvSpPr/>
          <p:nvPr/>
        </p:nvSpPr>
        <p:spPr>
          <a:xfrm>
            <a:off x="656688" y="2021712"/>
            <a:ext cx="896357" cy="167149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649647" y="4085443"/>
            <a:ext cx="903398" cy="167149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object 11">
            <a:extLst>
              <a:ext uri="{FF2B5EF4-FFF2-40B4-BE49-F238E27FC236}">
                <a16:creationId xmlns:a16="http://schemas.microsoft.com/office/drawing/2014/main" id="{D2168EAD-EAD9-4C91-B3BA-D0FB4D707556}"/>
              </a:ext>
            </a:extLst>
          </p:cNvPr>
          <p:cNvSpPr/>
          <p:nvPr/>
        </p:nvSpPr>
        <p:spPr>
          <a:xfrm>
            <a:off x="757444" y="1416429"/>
            <a:ext cx="33601" cy="65858"/>
          </a:xfrm>
          <a:custGeom>
            <a:avLst/>
            <a:gdLst/>
            <a:ahLst/>
            <a:cxnLst/>
            <a:rect l="l" t="t" r="r" b="b"/>
            <a:pathLst>
              <a:path w="15875" h="31115">
                <a:moveTo>
                  <a:pt x="15652" y="0"/>
                </a:moveTo>
                <a:lnTo>
                  <a:pt x="0" y="0"/>
                </a:lnTo>
                <a:lnTo>
                  <a:pt x="0" y="30786"/>
                </a:lnTo>
                <a:lnTo>
                  <a:pt x="15652" y="30786"/>
                </a:lnTo>
                <a:lnTo>
                  <a:pt x="15652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object 12">
            <a:extLst>
              <a:ext uri="{FF2B5EF4-FFF2-40B4-BE49-F238E27FC236}">
                <a16:creationId xmlns:a16="http://schemas.microsoft.com/office/drawing/2014/main" id="{5AAAE1A5-5083-45BC-BB77-451BC6095476}"/>
              </a:ext>
            </a:extLst>
          </p:cNvPr>
          <p:cNvSpPr/>
          <p:nvPr/>
        </p:nvSpPr>
        <p:spPr>
          <a:xfrm>
            <a:off x="692279" y="1399861"/>
            <a:ext cx="819869" cy="0"/>
          </a:xfrm>
          <a:custGeom>
            <a:avLst/>
            <a:gdLst/>
            <a:ahLst/>
            <a:cxnLst/>
            <a:rect l="l" t="t" r="r" b="b"/>
            <a:pathLst>
              <a:path w="387350">
                <a:moveTo>
                  <a:pt x="0" y="0"/>
                </a:moveTo>
                <a:lnTo>
                  <a:pt x="387158" y="0"/>
                </a:lnTo>
              </a:path>
            </a:pathLst>
          </a:custGeom>
          <a:ln w="15654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9" name="object 13">
            <a:extLst>
              <a:ext uri="{FF2B5EF4-FFF2-40B4-BE49-F238E27FC236}">
                <a16:creationId xmlns:a16="http://schemas.microsoft.com/office/drawing/2014/main" id="{42562BD1-38C5-4FEF-BE28-9E2028CE083A}"/>
              </a:ext>
            </a:extLst>
          </p:cNvPr>
          <p:cNvSpPr/>
          <p:nvPr/>
        </p:nvSpPr>
        <p:spPr>
          <a:xfrm>
            <a:off x="774010" y="662129"/>
            <a:ext cx="0" cy="721753"/>
          </a:xfrm>
          <a:custGeom>
            <a:avLst/>
            <a:gdLst/>
            <a:ahLst/>
            <a:cxnLst/>
            <a:rect l="l" t="t" r="r" b="b"/>
            <a:pathLst>
              <a:path h="340995">
                <a:moveTo>
                  <a:pt x="0" y="0"/>
                </a:moveTo>
                <a:lnTo>
                  <a:pt x="0" y="340718"/>
                </a:lnTo>
              </a:path>
            </a:pathLst>
          </a:custGeom>
          <a:ln w="15652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0" name="object 14">
            <a:extLst>
              <a:ext uri="{FF2B5EF4-FFF2-40B4-BE49-F238E27FC236}">
                <a16:creationId xmlns:a16="http://schemas.microsoft.com/office/drawing/2014/main" id="{199D57BF-AFEE-4760-B709-A1E005ECDEF4}"/>
              </a:ext>
            </a:extLst>
          </p:cNvPr>
          <p:cNvSpPr/>
          <p:nvPr/>
        </p:nvSpPr>
        <p:spPr>
          <a:xfrm>
            <a:off x="854362" y="719947"/>
            <a:ext cx="598101" cy="623638"/>
          </a:xfrm>
          <a:custGeom>
            <a:avLst/>
            <a:gdLst/>
            <a:ahLst/>
            <a:cxnLst/>
            <a:rect l="l" t="t" r="r" b="b"/>
            <a:pathLst>
              <a:path w="282575" h="294640">
                <a:moveTo>
                  <a:pt x="15652" y="0"/>
                </a:moveTo>
                <a:lnTo>
                  <a:pt x="0" y="0"/>
                </a:lnTo>
                <a:lnTo>
                  <a:pt x="2607" y="57118"/>
                </a:lnTo>
                <a:lnTo>
                  <a:pt x="10266" y="111280"/>
                </a:lnTo>
                <a:lnTo>
                  <a:pt x="22734" y="161224"/>
                </a:lnTo>
                <a:lnTo>
                  <a:pt x="39766" y="205689"/>
                </a:lnTo>
                <a:lnTo>
                  <a:pt x="61329" y="243530"/>
                </a:lnTo>
                <a:lnTo>
                  <a:pt x="112612" y="288250"/>
                </a:lnTo>
                <a:lnTo>
                  <a:pt x="141088" y="294044"/>
                </a:lnTo>
                <a:lnTo>
                  <a:pt x="169563" y="288250"/>
                </a:lnTo>
                <a:lnTo>
                  <a:pt x="185084" y="278391"/>
                </a:lnTo>
                <a:lnTo>
                  <a:pt x="141088" y="278391"/>
                </a:lnTo>
                <a:lnTo>
                  <a:pt x="117162" y="273190"/>
                </a:lnTo>
                <a:lnTo>
                  <a:pt x="73063" y="233046"/>
                </a:lnTo>
                <a:lnTo>
                  <a:pt x="53957" y="199078"/>
                </a:lnTo>
                <a:lnTo>
                  <a:pt x="37551" y="156187"/>
                </a:lnTo>
                <a:lnTo>
                  <a:pt x="25542" y="107896"/>
                </a:lnTo>
                <a:lnTo>
                  <a:pt x="18164" y="55426"/>
                </a:lnTo>
                <a:lnTo>
                  <a:pt x="15652" y="0"/>
                </a:lnTo>
                <a:close/>
              </a:path>
              <a:path w="282575" h="294640">
                <a:moveTo>
                  <a:pt x="282174" y="0"/>
                </a:moveTo>
                <a:lnTo>
                  <a:pt x="266522" y="0"/>
                </a:lnTo>
                <a:lnTo>
                  <a:pt x="264011" y="55426"/>
                </a:lnTo>
                <a:lnTo>
                  <a:pt x="256634" y="107896"/>
                </a:lnTo>
                <a:lnTo>
                  <a:pt x="244628" y="156187"/>
                </a:lnTo>
                <a:lnTo>
                  <a:pt x="228225" y="199078"/>
                </a:lnTo>
                <a:lnTo>
                  <a:pt x="209114" y="233046"/>
                </a:lnTo>
                <a:lnTo>
                  <a:pt x="165012" y="273190"/>
                </a:lnTo>
                <a:lnTo>
                  <a:pt x="141088" y="278391"/>
                </a:lnTo>
                <a:lnTo>
                  <a:pt x="185084" y="278391"/>
                </a:lnTo>
                <a:lnTo>
                  <a:pt x="220845" y="243530"/>
                </a:lnTo>
                <a:lnTo>
                  <a:pt x="242409" y="205689"/>
                </a:lnTo>
                <a:lnTo>
                  <a:pt x="259442" y="161224"/>
                </a:lnTo>
                <a:lnTo>
                  <a:pt x="271909" y="111280"/>
                </a:lnTo>
                <a:lnTo>
                  <a:pt x="279568" y="57118"/>
                </a:lnTo>
                <a:lnTo>
                  <a:pt x="282174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1" name="object 15">
            <a:extLst>
              <a:ext uri="{FF2B5EF4-FFF2-40B4-BE49-F238E27FC236}">
                <a16:creationId xmlns:a16="http://schemas.microsoft.com/office/drawing/2014/main" id="{DFF3D60F-1869-4734-8178-4BFE8F5C0368}"/>
              </a:ext>
            </a:extLst>
          </p:cNvPr>
          <p:cNvSpPr/>
          <p:nvPr/>
        </p:nvSpPr>
        <p:spPr>
          <a:xfrm>
            <a:off x="1424940" y="1445581"/>
            <a:ext cx="90051" cy="90051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66"/>
                </a:lnTo>
                <a:lnTo>
                  <a:pt x="10119" y="21186"/>
                </a:lnTo>
                <a:lnTo>
                  <a:pt x="0" y="31305"/>
                </a:lnTo>
                <a:lnTo>
                  <a:pt x="11066" y="42372"/>
                </a:lnTo>
                <a:lnTo>
                  <a:pt x="21186" y="32251"/>
                </a:lnTo>
                <a:lnTo>
                  <a:pt x="41426" y="32251"/>
                </a:lnTo>
                <a:lnTo>
                  <a:pt x="42372" y="31305"/>
                </a:lnTo>
                <a:lnTo>
                  <a:pt x="32252" y="21186"/>
                </a:lnTo>
                <a:lnTo>
                  <a:pt x="42372" y="11066"/>
                </a:lnTo>
                <a:lnTo>
                  <a:pt x="41424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41426" y="32251"/>
                </a:moveTo>
                <a:lnTo>
                  <a:pt x="21186" y="32251"/>
                </a:lnTo>
                <a:lnTo>
                  <a:pt x="31305" y="42372"/>
                </a:lnTo>
                <a:lnTo>
                  <a:pt x="41426" y="32251"/>
                </a:lnTo>
                <a:close/>
              </a:path>
              <a:path w="42545" h="42545">
                <a:moveTo>
                  <a:pt x="31305" y="0"/>
                </a:moveTo>
                <a:lnTo>
                  <a:pt x="21186" y="10119"/>
                </a:lnTo>
                <a:lnTo>
                  <a:pt x="41424" y="10119"/>
                </a:lnTo>
                <a:lnTo>
                  <a:pt x="31305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2" name="object 16">
            <a:extLst>
              <a:ext uri="{FF2B5EF4-FFF2-40B4-BE49-F238E27FC236}">
                <a16:creationId xmlns:a16="http://schemas.microsoft.com/office/drawing/2014/main" id="{C22A3C16-3643-4C83-83DD-E1EA8CC4BADD}"/>
              </a:ext>
            </a:extLst>
          </p:cNvPr>
          <p:cNvSpPr/>
          <p:nvPr/>
        </p:nvSpPr>
        <p:spPr>
          <a:xfrm>
            <a:off x="649647" y="687960"/>
            <a:ext cx="90051" cy="90051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73"/>
                </a:lnTo>
                <a:lnTo>
                  <a:pt x="10120" y="21188"/>
                </a:lnTo>
                <a:lnTo>
                  <a:pt x="0" y="31305"/>
                </a:lnTo>
                <a:lnTo>
                  <a:pt x="11066" y="42378"/>
                </a:lnTo>
                <a:lnTo>
                  <a:pt x="42372" y="11073"/>
                </a:lnTo>
                <a:lnTo>
                  <a:pt x="41419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31306" y="0"/>
                </a:moveTo>
                <a:lnTo>
                  <a:pt x="21186" y="10119"/>
                </a:lnTo>
                <a:lnTo>
                  <a:pt x="41419" y="10119"/>
                </a:lnTo>
                <a:lnTo>
                  <a:pt x="31306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839152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580" name="Text Box 4"/>
          <p:cNvSpPr txBox="1">
            <a:spLocks noChangeArrowheads="1"/>
          </p:cNvSpPr>
          <p:nvPr/>
        </p:nvSpPr>
        <p:spPr bwMode="auto">
          <a:xfrm>
            <a:off x="1848507" y="61518"/>
            <a:ext cx="8081652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4400" b="1" i="1" dirty="0" err="1">
                <a:solidFill>
                  <a:srgbClr val="0070C0"/>
                </a:solidFill>
              </a:rPr>
              <a:t>Bir</a:t>
            </a:r>
            <a:r>
              <a:rPr lang="en-US" sz="4400" b="1" i="1" dirty="0">
                <a:solidFill>
                  <a:srgbClr val="0070C0"/>
                </a:solidFill>
              </a:rPr>
              <a:t> </a:t>
            </a:r>
            <a:r>
              <a:rPr lang="en-US" sz="4400" b="1" i="1" dirty="0" err="1">
                <a:solidFill>
                  <a:srgbClr val="0070C0"/>
                </a:solidFill>
              </a:rPr>
              <a:t>noma’lumli</a:t>
            </a:r>
            <a:r>
              <a:rPr lang="en-US" sz="4400" b="1" i="1" dirty="0">
                <a:solidFill>
                  <a:srgbClr val="0070C0"/>
                </a:solidFill>
              </a:rPr>
              <a:t> </a:t>
            </a:r>
            <a:r>
              <a:rPr lang="en-US" sz="4400" b="1" i="1" dirty="0" err="1">
                <a:solidFill>
                  <a:srgbClr val="0070C0"/>
                </a:solidFill>
              </a:rPr>
              <a:t>tengsizliklar</a:t>
            </a:r>
            <a:endParaRPr lang="ru-RU" sz="4800" b="1" i="1" dirty="0">
              <a:solidFill>
                <a:srgbClr val="0070C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80586" name="Text Box 10"/>
          <p:cNvSpPr txBox="1">
            <a:spLocks noChangeArrowheads="1"/>
          </p:cNvSpPr>
          <p:nvPr/>
        </p:nvSpPr>
        <p:spPr bwMode="auto">
          <a:xfrm>
            <a:off x="4413679" y="866090"/>
            <a:ext cx="388937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ru-RU" sz="3600" i="1" dirty="0" err="1">
                <a:solidFill>
                  <a:schemeClr val="tx1"/>
                </a:solidFill>
                <a:latin typeface="Arial" panose="020B0604020202020204" pitchFamily="34" charset="0"/>
              </a:rPr>
              <a:t>Masalan</a:t>
            </a:r>
            <a:r>
              <a:rPr lang="ru-RU" altLang="ru-RU" sz="3600" i="1" dirty="0">
                <a:solidFill>
                  <a:schemeClr val="tx1"/>
                </a:solidFill>
                <a:latin typeface="Arial" panose="020B0604020202020204" pitchFamily="34" charset="0"/>
              </a:rPr>
              <a:t>:</a:t>
            </a:r>
            <a:endParaRPr lang="ru-RU" altLang="ru-RU" sz="4000" i="1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280587" name="Rectangle 11"/>
          <p:cNvSpPr>
            <a:spLocks noChangeArrowheads="1"/>
          </p:cNvSpPr>
          <p:nvPr/>
        </p:nvSpPr>
        <p:spPr bwMode="auto">
          <a:xfrm>
            <a:off x="630866" y="1613095"/>
            <a:ext cx="2435282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ru-RU" sz="4000" b="1" i="1" dirty="0">
                <a:solidFill>
                  <a:srgbClr val="002060"/>
                </a:solidFill>
                <a:latin typeface="Times New Roman" panose="02020603050405020304" pitchFamily="18" charset="0"/>
              </a:rPr>
              <a:t>x+1&gt;7–2x </a:t>
            </a:r>
            <a:endParaRPr lang="ru-RU" altLang="ru-RU" sz="4000" b="1" i="1" dirty="0">
              <a:solidFill>
                <a:srgbClr val="00206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80588" name="Rectangle 12"/>
          <p:cNvSpPr>
            <a:spLocks noChangeArrowheads="1"/>
          </p:cNvSpPr>
          <p:nvPr/>
        </p:nvSpPr>
        <p:spPr bwMode="auto">
          <a:xfrm>
            <a:off x="253816" y="2595204"/>
            <a:ext cx="11523553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ru-RU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altLang="ru-RU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noma’lumli</a:t>
            </a:r>
            <a:r>
              <a:rPr lang="en-US" altLang="ru-RU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1" i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tengsizlikning</a:t>
            </a:r>
            <a:r>
              <a:rPr lang="en-US" altLang="ru-RU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1" i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yechimi</a:t>
            </a:r>
            <a:r>
              <a:rPr lang="en-US" altLang="ru-RU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deb, </a:t>
            </a:r>
            <a:r>
              <a:rPr lang="en-US" altLang="ru-RU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noma’lumning</a:t>
            </a:r>
            <a:r>
              <a:rPr lang="en-US" altLang="ru-RU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altLang="ru-RU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tengsizlikni</a:t>
            </a:r>
            <a:r>
              <a:rPr lang="en-US" altLang="ru-RU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altLang="ru-RU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sonli</a:t>
            </a:r>
            <a:r>
              <a:rPr lang="en-US" altLang="ru-RU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tengsizlikka</a:t>
            </a:r>
            <a:r>
              <a:rPr lang="en-US" altLang="ru-RU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aylantiradigan</a:t>
            </a:r>
            <a:r>
              <a:rPr lang="en-US" altLang="ru-RU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qiymatiga</a:t>
            </a:r>
            <a:r>
              <a:rPr lang="en-US" altLang="ru-RU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aytiladi</a:t>
            </a:r>
            <a:r>
              <a:rPr lang="en-US" altLang="ru-RU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altLang="ru-RU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0592" name="Rectangle 16"/>
          <p:cNvSpPr>
            <a:spLocks noChangeArrowheads="1"/>
          </p:cNvSpPr>
          <p:nvPr/>
        </p:nvSpPr>
        <p:spPr bwMode="auto">
          <a:xfrm>
            <a:off x="259907" y="4435326"/>
            <a:ext cx="12196918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ru-RU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b="1" i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Tengsizlikni</a:t>
            </a:r>
            <a:r>
              <a:rPr lang="en-US" altLang="ru-RU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1" i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altLang="ru-RU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altLang="ru-RU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hamma</a:t>
            </a:r>
            <a:r>
              <a:rPr lang="en-US" altLang="ru-RU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yechimlari</a:t>
            </a:r>
            <a:r>
              <a:rPr lang="en-US" altLang="ru-RU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</a:t>
            </a:r>
            <a:r>
              <a:rPr lang="en-US" altLang="ru-RU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altLang="ru-RU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ularning</a:t>
            </a:r>
            <a:r>
              <a:rPr lang="en-US" altLang="ru-RU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yoqligini</a:t>
            </a:r>
            <a:r>
              <a:rPr lang="en-US" altLang="ru-RU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aniqlash</a:t>
            </a:r>
            <a:r>
              <a:rPr lang="en-US" altLang="ru-RU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demakdir</a:t>
            </a:r>
            <a:r>
              <a:rPr lang="en-US" altLang="ru-RU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altLang="ru-RU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 Box 16"/>
          <p:cNvSpPr txBox="1">
            <a:spLocks noChangeArrowheads="1"/>
          </p:cNvSpPr>
          <p:nvPr/>
        </p:nvSpPr>
        <p:spPr bwMode="auto">
          <a:xfrm>
            <a:off x="1609503" y="968326"/>
            <a:ext cx="9144000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ru-RU" sz="3600" b="1" i="1" dirty="0">
                <a:solidFill>
                  <a:srgbClr val="C00000"/>
                </a:solidFill>
                <a:latin typeface="Times New Roman" panose="02020603050405020304" pitchFamily="18" charset="0"/>
              </a:rPr>
              <a:t>ax +b &gt; 0, ax + b &lt; 0, ax + b ≥ 0, ax + b ≤ 0 </a:t>
            </a:r>
            <a:r>
              <a:rPr lang="en-US" altLang="ru-RU" sz="3600" b="1" i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ko‘rinishidagi</a:t>
            </a:r>
            <a:r>
              <a:rPr lang="en-US" altLang="ru-RU" sz="3600" b="1" i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ru-RU" sz="3600" b="1" i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tengsizliklar</a:t>
            </a:r>
            <a:r>
              <a:rPr lang="en-US" altLang="ru-RU" sz="3600" b="1" i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ru-RU" sz="3600" b="1" i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bir</a:t>
            </a:r>
            <a:r>
              <a:rPr lang="en-US" altLang="ru-RU" sz="3600" b="1" i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ru-RU" sz="3600" b="1" i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noma’lumli</a:t>
            </a:r>
            <a:r>
              <a:rPr lang="en-US" altLang="ru-RU" sz="3600" b="1" i="1" dirty="0">
                <a:solidFill>
                  <a:srgbClr val="002060"/>
                </a:solidFill>
                <a:latin typeface="Times New Roman" panose="02020603050405020304" pitchFamily="18" charset="0"/>
              </a:rPr>
              <a:t>  </a:t>
            </a:r>
            <a:r>
              <a:rPr lang="en-US" altLang="ru-RU" sz="3600" b="1" i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tengsizliklar</a:t>
            </a:r>
            <a:r>
              <a:rPr lang="en-US" altLang="ru-RU" sz="3600" b="1" i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ru-RU" sz="3600" b="1" i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deyiladi</a:t>
            </a:r>
            <a:r>
              <a:rPr lang="en-US" altLang="ru-RU" sz="3600" b="1" i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ru-RU" altLang="ru-RU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15" name="Rectangle 11"/>
          <p:cNvSpPr>
            <a:spLocks noChangeArrowheads="1"/>
          </p:cNvSpPr>
          <p:nvPr/>
        </p:nvSpPr>
        <p:spPr bwMode="auto">
          <a:xfrm>
            <a:off x="6690919" y="1565657"/>
            <a:ext cx="2286203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ru-RU" sz="4000" b="1" i="1" dirty="0">
                <a:solidFill>
                  <a:srgbClr val="002060"/>
                </a:solidFill>
                <a:latin typeface="Times New Roman" panose="02020603050405020304" pitchFamily="18" charset="0"/>
              </a:rPr>
              <a:t>5y-10 &lt; 0 </a:t>
            </a:r>
            <a:endParaRPr lang="ru-RU" altLang="ru-RU" sz="4000" b="1" i="1" dirty="0">
              <a:solidFill>
                <a:srgbClr val="00206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7" name="Rectangle 11"/>
          <p:cNvSpPr>
            <a:spLocks noChangeArrowheads="1"/>
          </p:cNvSpPr>
          <p:nvPr/>
        </p:nvSpPr>
        <p:spPr bwMode="auto">
          <a:xfrm>
            <a:off x="3698132" y="1625708"/>
            <a:ext cx="2483372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ru-RU" sz="4000" b="1" i="1" dirty="0">
                <a:solidFill>
                  <a:schemeClr val="tx1"/>
                </a:solidFill>
                <a:latin typeface="Times New Roman" panose="02020603050405020304" pitchFamily="18" charset="0"/>
              </a:rPr>
              <a:t>4n+1 ≥ 2n </a:t>
            </a:r>
            <a:endParaRPr lang="ru-RU" altLang="ru-RU" sz="4000" b="1" i="1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8" name="Rectangle 11"/>
          <p:cNvSpPr>
            <a:spLocks noChangeArrowheads="1"/>
          </p:cNvSpPr>
          <p:nvPr/>
        </p:nvSpPr>
        <p:spPr bwMode="auto">
          <a:xfrm>
            <a:off x="9428649" y="1556210"/>
            <a:ext cx="234872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ru-RU" sz="4000" b="1" i="1" dirty="0">
                <a:solidFill>
                  <a:schemeClr val="tx1"/>
                </a:solidFill>
                <a:latin typeface="Times New Roman" panose="02020603050405020304" pitchFamily="18" charset="0"/>
              </a:rPr>
              <a:t>-3a ≤ -27  </a:t>
            </a:r>
            <a:endParaRPr lang="ru-RU" altLang="ru-RU" sz="4000" b="1" i="1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81073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80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7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28058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2805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2805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360"/>
                            </p:stCondLst>
                            <p:childTnLst>
                              <p:par>
                                <p:cTn id="2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0" dur="80"/>
                                        <p:tgtEl>
                                          <p:spTgt spid="28058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1" dur="80"/>
                                        <p:tgtEl>
                                          <p:spTgt spid="2805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80"/>
                                        <p:tgtEl>
                                          <p:spTgt spid="2805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720"/>
                            </p:stCondLst>
                            <p:childTnLst>
                              <p:par>
                                <p:cTn id="3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040"/>
                            </p:stCondLst>
                            <p:childTnLst>
                              <p:par>
                                <p:cTn id="4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360"/>
                            </p:stCondLst>
                            <p:childTnLst>
                              <p:par>
                                <p:cTn id="4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8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9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5" dur="80"/>
                                        <p:tgtEl>
                                          <p:spTgt spid="2805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6" dur="80"/>
                                        <p:tgtEl>
                                          <p:spTgt spid="2805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80"/>
                                        <p:tgtEl>
                                          <p:spTgt spid="2805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2" dur="80"/>
                                        <p:tgtEl>
                                          <p:spTgt spid="28059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3" dur="80"/>
                                        <p:tgtEl>
                                          <p:spTgt spid="2805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80"/>
                                        <p:tgtEl>
                                          <p:spTgt spid="2805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0580" grpId="0"/>
      <p:bldP spid="280586" grpId="0"/>
      <p:bldP spid="280587" grpId="0"/>
      <p:bldP spid="280588" grpId="0"/>
      <p:bldP spid="280592" grpId="0"/>
      <p:bldP spid="16" grpId="0"/>
      <p:bldP spid="16" grpId="1"/>
      <p:bldP spid="15" grpId="0"/>
      <p:bldP spid="17" grpId="0"/>
      <p:bldP spid="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580" name="Text Box 4"/>
          <p:cNvSpPr txBox="1">
            <a:spLocks noChangeArrowheads="1"/>
          </p:cNvSpPr>
          <p:nvPr/>
        </p:nvSpPr>
        <p:spPr bwMode="auto">
          <a:xfrm>
            <a:off x="28678" y="1133784"/>
            <a:ext cx="9672596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4400" b="1" i="1" dirty="0">
                <a:solidFill>
                  <a:srgbClr val="0070C0"/>
                </a:solidFill>
              </a:rPr>
              <a:t> </a:t>
            </a:r>
            <a:r>
              <a:rPr lang="en-US" sz="4000" b="1" i="1" dirty="0" err="1">
                <a:solidFill>
                  <a:srgbClr val="0070C0"/>
                </a:solidFill>
              </a:rPr>
              <a:t>Tengsizliklani</a:t>
            </a:r>
            <a:r>
              <a:rPr lang="en-US" sz="4000" b="1" i="1" dirty="0">
                <a:solidFill>
                  <a:srgbClr val="0070C0"/>
                </a:solidFill>
              </a:rPr>
              <a:t> </a:t>
            </a:r>
            <a:r>
              <a:rPr lang="en-US" sz="4000" b="1" i="1" dirty="0" err="1">
                <a:solidFill>
                  <a:srgbClr val="0070C0"/>
                </a:solidFill>
              </a:rPr>
              <a:t>yechish</a:t>
            </a:r>
            <a:r>
              <a:rPr lang="en-US" sz="4000" b="1" i="1" dirty="0">
                <a:solidFill>
                  <a:srgbClr val="0070C0"/>
                </a:solidFill>
              </a:rPr>
              <a:t> </a:t>
            </a:r>
            <a:r>
              <a:rPr lang="en-US" sz="4000" b="1" i="1" dirty="0" err="1">
                <a:solidFill>
                  <a:srgbClr val="0070C0"/>
                </a:solidFill>
              </a:rPr>
              <a:t>tartiblari</a:t>
            </a:r>
            <a:r>
              <a:rPr lang="en-US" sz="4000" b="1" i="1" dirty="0">
                <a:solidFill>
                  <a:srgbClr val="0070C0"/>
                </a:solidFill>
              </a:rPr>
              <a:t>:  </a:t>
            </a:r>
            <a:endParaRPr lang="ru-RU" sz="4800" b="1" i="1" dirty="0">
              <a:solidFill>
                <a:srgbClr val="0070C0"/>
              </a:solidFill>
              <a:latin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0587" name="Rectangle 11"/>
              <p:cNvSpPr>
                <a:spLocks noChangeArrowheads="1"/>
              </p:cNvSpPr>
              <p:nvPr/>
            </p:nvSpPr>
            <p:spPr bwMode="auto">
              <a:xfrm>
                <a:off x="1003356" y="1924125"/>
                <a:ext cx="8393644" cy="160633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 2" panose="05020102010507070707" pitchFamily="18" charset="2"/>
                  <a:buChar char=""/>
                  <a:defRPr sz="3200">
                    <a:solidFill>
                      <a:schemeClr val="tx2"/>
                    </a:solidFill>
                    <a:latin typeface="Franklin Gothic Book" panose="020B05030201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 2" panose="05020102010507070707" pitchFamily="18" charset="2"/>
                  <a:buChar char=""/>
                  <a:defRPr sz="2800">
                    <a:solidFill>
                      <a:schemeClr val="tx2"/>
                    </a:solidFill>
                    <a:latin typeface="Franklin Gothic Book" panose="020B05030201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 2" panose="05020102010507070707" pitchFamily="18" charset="2"/>
                  <a:buChar char=""/>
                  <a:defRPr sz="2400">
                    <a:solidFill>
                      <a:schemeClr val="tx2"/>
                    </a:solidFill>
                    <a:latin typeface="Franklin Gothic Book" panose="020B05030201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 2" panose="05020102010507070707" pitchFamily="18" charset="2"/>
                  <a:buChar char=""/>
                  <a:defRPr sz="2000">
                    <a:solidFill>
                      <a:schemeClr val="tx2"/>
                    </a:solidFill>
                    <a:latin typeface="Franklin Gothic Book" panose="020B05030201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SzPct val="60000"/>
                  <a:buFont typeface="Wingdings 2" panose="05020102010507070707" pitchFamily="18" charset="2"/>
                  <a:buChar char=""/>
                  <a:defRPr>
                    <a:solidFill>
                      <a:schemeClr val="tx2"/>
                    </a:solidFill>
                    <a:latin typeface="Franklin Gothic Book" panose="020B05030201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60000"/>
                  <a:buFont typeface="Wingdings 2" panose="05020102010507070707" pitchFamily="18" charset="2"/>
                  <a:buChar char=""/>
                  <a:defRPr>
                    <a:solidFill>
                      <a:schemeClr val="tx2"/>
                    </a:solidFill>
                    <a:latin typeface="Franklin Gothic Book" panose="020B05030201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60000"/>
                  <a:buFont typeface="Wingdings 2" panose="05020102010507070707" pitchFamily="18" charset="2"/>
                  <a:buChar char=""/>
                  <a:defRPr>
                    <a:solidFill>
                      <a:schemeClr val="tx2"/>
                    </a:solidFill>
                    <a:latin typeface="Franklin Gothic Book" panose="020B05030201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60000"/>
                  <a:buFont typeface="Wingdings 2" panose="05020102010507070707" pitchFamily="18" charset="2"/>
                  <a:buChar char=""/>
                  <a:defRPr>
                    <a:solidFill>
                      <a:schemeClr val="tx2"/>
                    </a:solidFill>
                    <a:latin typeface="Franklin Gothic Book" panose="020B05030201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60000"/>
                  <a:buFont typeface="Wingdings 2" panose="05020102010507070707" pitchFamily="18" charset="2"/>
                  <a:buChar char=""/>
                  <a:defRPr>
                    <a:solidFill>
                      <a:schemeClr val="tx2"/>
                    </a:solidFill>
                    <a:latin typeface="Franklin Gothic Book" panose="020B05030201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ru-RU" sz="4000" b="1" i="1" dirty="0">
                    <a:solidFill>
                      <a:srgbClr val="002060"/>
                    </a:solidFill>
                    <a:latin typeface="Times New Roman" panose="02020603050405020304" pitchFamily="18" charset="0"/>
                  </a:rPr>
                  <a:t>ax + b &gt; 0,   ax &gt; - b, agar a &gt; 0 </a:t>
                </a:r>
                <a:r>
                  <a:rPr lang="en-US" altLang="ru-RU" sz="4000" b="1" i="1" dirty="0" err="1">
                    <a:solidFill>
                      <a:srgbClr val="002060"/>
                    </a:solidFill>
                    <a:latin typeface="Times New Roman" panose="02020603050405020304" pitchFamily="18" charset="0"/>
                  </a:rPr>
                  <a:t>bo‘lsa</a:t>
                </a:r>
                <a:r>
                  <a:rPr lang="en-US" altLang="ru-RU" sz="4000" b="1" i="1" dirty="0">
                    <a:solidFill>
                      <a:srgbClr val="002060"/>
                    </a:solidFill>
                    <a:latin typeface="Times New Roman" panose="02020603050405020304" pitchFamily="18" charset="0"/>
                  </a:rPr>
                  <a:t>,</a:t>
                </a:r>
              </a:p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ru-RU" sz="4000" b="1" i="1" dirty="0">
                    <a:solidFill>
                      <a:srgbClr val="800000"/>
                    </a:solidFill>
                    <a:latin typeface="Times New Roman" panose="02020603050405020304" pitchFamily="18" charset="0"/>
                  </a:rPr>
                  <a:t>x &gt;</a:t>
                </a:r>
                <a14:m>
                  <m:oMath xmlns:m="http://schemas.openxmlformats.org/officeDocument/2006/math">
                    <m:r>
                      <a:rPr lang="en-US" altLang="ru-RU" sz="4000" b="1" i="1" smtClean="0">
                        <a:solidFill>
                          <a:srgbClr val="800000"/>
                        </a:solidFill>
                        <a:latin typeface="Cambria Math" panose="02040503050406030204" pitchFamily="18" charset="0"/>
                      </a:rPr>
                      <m:t> −</m:t>
                    </m:r>
                    <m:f>
                      <m:fPr>
                        <m:ctrlPr>
                          <a:rPr lang="en-US" altLang="ru-RU" sz="4000" b="1" i="1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ru-RU" sz="4000" b="1" i="1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num>
                      <m:den>
                        <m:r>
                          <a:rPr lang="en-US" altLang="ru-RU" sz="4000" b="1" i="1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den>
                    </m:f>
                  </m:oMath>
                </a14:m>
                <a:r>
                  <a:rPr lang="en-US" altLang="ru-RU" sz="4000" b="1" i="1" dirty="0">
                    <a:solidFill>
                      <a:srgbClr val="0070C0"/>
                    </a:solidFill>
                    <a:latin typeface="Times New Roman" panose="02020603050405020304" pitchFamily="18" charset="0"/>
                  </a:rPr>
                  <a:t>  </a:t>
                </a:r>
                <a:r>
                  <a:rPr lang="en-US" altLang="ru-RU" sz="4000" b="1" i="1" dirty="0">
                    <a:solidFill>
                      <a:srgbClr val="002060"/>
                    </a:solidFill>
                    <a:latin typeface="Times New Roman" panose="02020603050405020304" pitchFamily="18" charset="0"/>
                  </a:rPr>
                  <a:t>va </a:t>
                </a:r>
                <a:r>
                  <a:rPr lang="en-US" altLang="ru-RU" sz="4000" b="1" i="1" dirty="0">
                    <a:solidFill>
                      <a:srgbClr val="C00000"/>
                    </a:solidFill>
                    <a:latin typeface="Times New Roman" panose="02020603050405020304" pitchFamily="18" charset="0"/>
                  </a:rPr>
                  <a:t>x </a:t>
                </a:r>
                <a14:m>
                  <m:oMath xmlns:m="http://schemas.openxmlformats.org/officeDocument/2006/math">
                    <m:r>
                      <a:rPr lang="en-US" altLang="ru-RU" sz="40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 </m:t>
                    </m:r>
                  </m:oMath>
                </a14:m>
                <a:r>
                  <a:rPr lang="en-US" altLang="ru-RU" sz="4000" b="1" i="1" dirty="0">
                    <a:solidFill>
                      <a:srgbClr val="C00000"/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en-US" altLang="ru-RU" sz="4000" b="1" dirty="0">
                    <a:solidFill>
                      <a:srgbClr val="C00000"/>
                    </a:solidFill>
                    <a:latin typeface="Times New Roman" panose="02020603050405020304" pitchFamily="18" charset="0"/>
                  </a:rPr>
                  <a:t>(</a:t>
                </a:r>
                <a14:m>
                  <m:oMath xmlns:m="http://schemas.openxmlformats.org/officeDocument/2006/math">
                    <m:r>
                      <a:rPr lang="en-US" altLang="ru-RU" sz="40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altLang="ru-RU" sz="40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ru-RU" sz="40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num>
                      <m:den>
                        <m:r>
                          <a:rPr lang="en-US" altLang="ru-RU" sz="40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den>
                    </m:f>
                  </m:oMath>
                </a14:m>
                <a:r>
                  <a:rPr lang="en-US" altLang="ru-RU" sz="4000" b="1" i="1" dirty="0">
                    <a:solidFill>
                      <a:srgbClr val="C00000"/>
                    </a:solidFill>
                    <a:latin typeface="Times New Roman" panose="02020603050405020304" pitchFamily="18" charset="0"/>
                  </a:rPr>
                  <a:t>; + ∞</a:t>
                </a:r>
                <a:r>
                  <a:rPr lang="en-US" altLang="ru-RU" sz="4000" b="1" dirty="0">
                    <a:solidFill>
                      <a:srgbClr val="C00000"/>
                    </a:solidFill>
                    <a:latin typeface="Times New Roman" panose="02020603050405020304" pitchFamily="18" charset="0"/>
                  </a:rPr>
                  <a:t>)</a:t>
                </a:r>
                <a:r>
                  <a:rPr lang="en-US" altLang="ru-RU" sz="4000" b="1" i="1" dirty="0">
                    <a:solidFill>
                      <a:srgbClr val="C00000"/>
                    </a:solidFill>
                    <a:latin typeface="Times New Roman" panose="02020603050405020304" pitchFamily="18" charset="0"/>
                  </a:rPr>
                  <a:t>  </a:t>
                </a:r>
                <a:endParaRPr lang="ru-RU" altLang="ru-RU" sz="4000" b="1" i="1" dirty="0">
                  <a:solidFill>
                    <a:schemeClr val="tx1"/>
                  </a:solidFill>
                  <a:latin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80587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003356" y="1924125"/>
                <a:ext cx="8393644" cy="1606337"/>
              </a:xfrm>
              <a:prstGeom prst="rect">
                <a:avLst/>
              </a:prstGeom>
              <a:blipFill rotWithShape="0">
                <a:blip r:embed="rId3"/>
                <a:stretch>
                  <a:fillRect l="-2614" t="-6844" r="-1598" b="-7224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Rectangle 11"/>
          <p:cNvSpPr>
            <a:spLocks noChangeArrowheads="1"/>
          </p:cNvSpPr>
          <p:nvPr/>
        </p:nvSpPr>
        <p:spPr bwMode="auto">
          <a:xfrm>
            <a:off x="1003356" y="3619406"/>
            <a:ext cx="3018775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ru-RU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4x+1 &gt; 2x – 5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ru-RU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4x – 2x &gt; -5-1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ru-RU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2x &gt; -6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ru-RU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 &gt; -6:2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ru-RU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 &gt; -3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ru-RU" sz="36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altLang="ru-RU" sz="3600" b="1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0" y="0"/>
            <a:ext cx="12192000" cy="11092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noma’lumli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tengsizliklar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935330" y="5087133"/>
            <a:ext cx="52129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Прямая со стрелкой 11"/>
          <p:cNvCxnSpPr/>
          <p:nvPr/>
        </p:nvCxnSpPr>
        <p:spPr>
          <a:xfrm flipV="1">
            <a:off x="7420124" y="5048750"/>
            <a:ext cx="3462728" cy="2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Правая круглая скобка 19"/>
          <p:cNvSpPr/>
          <p:nvPr/>
        </p:nvSpPr>
        <p:spPr>
          <a:xfrm rot="10800000">
            <a:off x="8237085" y="4631969"/>
            <a:ext cx="2345472" cy="416780"/>
          </a:xfrm>
          <a:prstGeom prst="rightBracket">
            <a:avLst>
              <a:gd name="adj" fmla="val 796"/>
            </a:avLst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7995298" y="3405613"/>
                <a:ext cx="649024" cy="67691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80000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f>
                        <m:fPr>
                          <m:ctrlPr>
                            <a:rPr lang="ru-RU" sz="2000" b="1" i="1" smtClean="0">
                              <a:solidFill>
                                <a:srgbClr val="80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80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𝒃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80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𝒂</m:t>
                          </m:r>
                        </m:den>
                      </m:f>
                    </m:oMath>
                  </m:oMathPara>
                </a14:m>
                <a:endParaRPr lang="ru-RU" sz="2800" b="1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95298" y="3405613"/>
                <a:ext cx="649024" cy="676917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7" name="Прямая со стрелкой 26"/>
          <p:cNvCxnSpPr/>
          <p:nvPr/>
        </p:nvCxnSpPr>
        <p:spPr>
          <a:xfrm>
            <a:off x="7333232" y="3318137"/>
            <a:ext cx="3759489" cy="1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Правая круглая скобка 28"/>
          <p:cNvSpPr/>
          <p:nvPr/>
        </p:nvSpPr>
        <p:spPr>
          <a:xfrm rot="10800000">
            <a:off x="8644318" y="2974793"/>
            <a:ext cx="2113913" cy="349035"/>
          </a:xfrm>
          <a:prstGeom prst="rightBracket">
            <a:avLst>
              <a:gd name="adj" fmla="val 796"/>
            </a:avLst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Овал 21"/>
          <p:cNvSpPr/>
          <p:nvPr/>
        </p:nvSpPr>
        <p:spPr>
          <a:xfrm>
            <a:off x="8544223" y="3233558"/>
            <a:ext cx="214865" cy="22519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Овал 31"/>
          <p:cNvSpPr/>
          <p:nvPr/>
        </p:nvSpPr>
        <p:spPr>
          <a:xfrm>
            <a:off x="8129652" y="4924474"/>
            <a:ext cx="214865" cy="22519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5659824" y="5647074"/>
            <a:ext cx="305724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3200" b="1" i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Javob</a:t>
            </a:r>
            <a:r>
              <a:rPr lang="en-US" altLang="ru-RU" sz="3200" b="1" i="1" dirty="0">
                <a:solidFill>
                  <a:srgbClr val="002060"/>
                </a:solidFill>
                <a:latin typeface="Times New Roman" panose="02020603050405020304" pitchFamily="18" charset="0"/>
              </a:rPr>
              <a:t>: </a:t>
            </a:r>
            <a:r>
              <a:rPr lang="en-US" altLang="ru-RU" sz="32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(-3; </a:t>
            </a:r>
            <a:r>
              <a:rPr lang="en-US" altLang="ru-RU" sz="3200" b="1" i="1" dirty="0">
                <a:solidFill>
                  <a:srgbClr val="002060"/>
                </a:solidFill>
                <a:latin typeface="Times New Roman" panose="02020603050405020304" pitchFamily="18" charset="0"/>
              </a:rPr>
              <a:t>+ ∞</a:t>
            </a:r>
            <a:r>
              <a:rPr lang="en-US" altLang="ru-RU" sz="32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)</a:t>
            </a:r>
            <a:r>
              <a:rPr lang="en-US" altLang="ru-RU" sz="3200" b="1" i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endParaRPr lang="ru-RU" sz="3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589077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80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80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6" grpId="0"/>
      <p:bldP spid="29" grpId="0" animBg="1"/>
      <p:bldP spid="22" grpId="0" animBg="1"/>
      <p:bldP spid="32" grpId="0" animBg="1"/>
      <p:bldP spid="3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580" name="Text Box 4"/>
          <p:cNvSpPr txBox="1">
            <a:spLocks noChangeArrowheads="1"/>
          </p:cNvSpPr>
          <p:nvPr/>
        </p:nvSpPr>
        <p:spPr bwMode="auto">
          <a:xfrm>
            <a:off x="28678" y="1133784"/>
            <a:ext cx="9672596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4000" b="1" i="1" dirty="0">
                <a:solidFill>
                  <a:srgbClr val="0070C0"/>
                </a:solidFill>
              </a:rPr>
              <a:t> </a:t>
            </a:r>
            <a:r>
              <a:rPr lang="en-US" sz="4000" b="1" i="1" dirty="0" err="1">
                <a:solidFill>
                  <a:srgbClr val="0070C0"/>
                </a:solidFill>
              </a:rPr>
              <a:t>Tengsizliklani</a:t>
            </a:r>
            <a:r>
              <a:rPr lang="en-US" sz="4000" b="1" i="1" dirty="0">
                <a:solidFill>
                  <a:srgbClr val="0070C0"/>
                </a:solidFill>
              </a:rPr>
              <a:t> </a:t>
            </a:r>
            <a:r>
              <a:rPr lang="en-US" sz="4000" b="1" i="1" dirty="0" err="1">
                <a:solidFill>
                  <a:srgbClr val="0070C0"/>
                </a:solidFill>
              </a:rPr>
              <a:t>yechish</a:t>
            </a:r>
            <a:r>
              <a:rPr lang="en-US" sz="4000" b="1" i="1" dirty="0">
                <a:solidFill>
                  <a:srgbClr val="0070C0"/>
                </a:solidFill>
              </a:rPr>
              <a:t> </a:t>
            </a:r>
            <a:r>
              <a:rPr lang="en-US" sz="4000" b="1" i="1" dirty="0" err="1">
                <a:solidFill>
                  <a:srgbClr val="0070C0"/>
                </a:solidFill>
              </a:rPr>
              <a:t>tartiblari</a:t>
            </a:r>
            <a:r>
              <a:rPr lang="en-US" sz="4000" b="1" i="1" dirty="0">
                <a:solidFill>
                  <a:srgbClr val="0070C0"/>
                </a:solidFill>
              </a:rPr>
              <a:t>:  </a:t>
            </a:r>
            <a:endParaRPr lang="ru-RU" sz="4800" b="1" i="1" dirty="0">
              <a:solidFill>
                <a:srgbClr val="0070C0"/>
              </a:solidFill>
              <a:latin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0587" name="Rectangle 11"/>
              <p:cNvSpPr>
                <a:spLocks noChangeArrowheads="1"/>
              </p:cNvSpPr>
              <p:nvPr/>
            </p:nvSpPr>
            <p:spPr bwMode="auto">
              <a:xfrm>
                <a:off x="1003356" y="1924125"/>
                <a:ext cx="7571303" cy="14549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 2" panose="05020102010507070707" pitchFamily="18" charset="2"/>
                  <a:buChar char=""/>
                  <a:defRPr sz="3200">
                    <a:solidFill>
                      <a:schemeClr val="tx2"/>
                    </a:solidFill>
                    <a:latin typeface="Franklin Gothic Book" panose="020B05030201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 2" panose="05020102010507070707" pitchFamily="18" charset="2"/>
                  <a:buChar char=""/>
                  <a:defRPr sz="2800">
                    <a:solidFill>
                      <a:schemeClr val="tx2"/>
                    </a:solidFill>
                    <a:latin typeface="Franklin Gothic Book" panose="020B05030201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 2" panose="05020102010507070707" pitchFamily="18" charset="2"/>
                  <a:buChar char=""/>
                  <a:defRPr sz="2400">
                    <a:solidFill>
                      <a:schemeClr val="tx2"/>
                    </a:solidFill>
                    <a:latin typeface="Franklin Gothic Book" panose="020B05030201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 2" panose="05020102010507070707" pitchFamily="18" charset="2"/>
                  <a:buChar char=""/>
                  <a:defRPr sz="2000">
                    <a:solidFill>
                      <a:schemeClr val="tx2"/>
                    </a:solidFill>
                    <a:latin typeface="Franklin Gothic Book" panose="020B05030201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SzPct val="60000"/>
                  <a:buFont typeface="Wingdings 2" panose="05020102010507070707" pitchFamily="18" charset="2"/>
                  <a:buChar char=""/>
                  <a:defRPr>
                    <a:solidFill>
                      <a:schemeClr val="tx2"/>
                    </a:solidFill>
                    <a:latin typeface="Franklin Gothic Book" panose="020B05030201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60000"/>
                  <a:buFont typeface="Wingdings 2" panose="05020102010507070707" pitchFamily="18" charset="2"/>
                  <a:buChar char=""/>
                  <a:defRPr>
                    <a:solidFill>
                      <a:schemeClr val="tx2"/>
                    </a:solidFill>
                    <a:latin typeface="Franklin Gothic Book" panose="020B05030201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60000"/>
                  <a:buFont typeface="Wingdings 2" panose="05020102010507070707" pitchFamily="18" charset="2"/>
                  <a:buChar char=""/>
                  <a:defRPr>
                    <a:solidFill>
                      <a:schemeClr val="tx2"/>
                    </a:solidFill>
                    <a:latin typeface="Franklin Gothic Book" panose="020B05030201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60000"/>
                  <a:buFont typeface="Wingdings 2" panose="05020102010507070707" pitchFamily="18" charset="2"/>
                  <a:buChar char=""/>
                  <a:defRPr>
                    <a:solidFill>
                      <a:schemeClr val="tx2"/>
                    </a:solidFill>
                    <a:latin typeface="Franklin Gothic Book" panose="020B05030201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60000"/>
                  <a:buFont typeface="Wingdings 2" panose="05020102010507070707" pitchFamily="18" charset="2"/>
                  <a:buChar char=""/>
                  <a:defRPr>
                    <a:solidFill>
                      <a:schemeClr val="tx2"/>
                    </a:solidFill>
                    <a:latin typeface="Franklin Gothic Book" panose="020B05030201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ru-RU" sz="3600" b="1" i="1" dirty="0">
                    <a:solidFill>
                      <a:srgbClr val="002060"/>
                    </a:solidFill>
                    <a:latin typeface="Times New Roman" panose="02020603050405020304" pitchFamily="18" charset="0"/>
                  </a:rPr>
                  <a:t>ax + b &gt; 0,   ax &gt; - b, agar a &lt; 0 </a:t>
                </a:r>
                <a:r>
                  <a:rPr lang="en-US" altLang="ru-RU" sz="3600" b="1" i="1" dirty="0" err="1">
                    <a:solidFill>
                      <a:srgbClr val="002060"/>
                    </a:solidFill>
                    <a:latin typeface="Times New Roman" panose="02020603050405020304" pitchFamily="18" charset="0"/>
                  </a:rPr>
                  <a:t>bo‘lsa</a:t>
                </a:r>
                <a:r>
                  <a:rPr lang="en-US" altLang="ru-RU" sz="3600" b="1" i="1" dirty="0">
                    <a:solidFill>
                      <a:srgbClr val="002060"/>
                    </a:solidFill>
                    <a:latin typeface="Times New Roman" panose="02020603050405020304" pitchFamily="18" charset="0"/>
                  </a:rPr>
                  <a:t>,</a:t>
                </a:r>
              </a:p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ru-RU" sz="3600" b="1" i="1" dirty="0">
                    <a:solidFill>
                      <a:srgbClr val="800000"/>
                    </a:solidFill>
                    <a:latin typeface="Times New Roman" panose="02020603050405020304" pitchFamily="18" charset="0"/>
                  </a:rPr>
                  <a:t>x &lt;</a:t>
                </a:r>
                <a14:m>
                  <m:oMath xmlns:m="http://schemas.openxmlformats.org/officeDocument/2006/math">
                    <m:r>
                      <a:rPr lang="en-US" altLang="ru-RU" sz="3600" b="1" i="1" smtClean="0">
                        <a:solidFill>
                          <a:srgbClr val="800000"/>
                        </a:solidFill>
                        <a:latin typeface="Cambria Math" panose="02040503050406030204" pitchFamily="18" charset="0"/>
                      </a:rPr>
                      <m:t> −</m:t>
                    </m:r>
                    <m:f>
                      <m:fPr>
                        <m:ctrlPr>
                          <a:rPr lang="en-US" altLang="ru-RU" sz="3600" b="1" i="1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ru-RU" sz="3600" b="1" i="1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num>
                      <m:den>
                        <m:r>
                          <a:rPr lang="en-US" altLang="ru-RU" sz="3600" b="1" i="1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den>
                    </m:f>
                  </m:oMath>
                </a14:m>
                <a:r>
                  <a:rPr lang="en-US" altLang="ru-RU" sz="3600" b="1" i="1" dirty="0">
                    <a:solidFill>
                      <a:srgbClr val="0070C0"/>
                    </a:solidFill>
                    <a:latin typeface="Times New Roman" panose="02020603050405020304" pitchFamily="18" charset="0"/>
                  </a:rPr>
                  <a:t>  </a:t>
                </a:r>
                <a:r>
                  <a:rPr lang="en-US" altLang="ru-RU" sz="3600" b="1" i="1" dirty="0">
                    <a:solidFill>
                      <a:srgbClr val="002060"/>
                    </a:solidFill>
                    <a:latin typeface="Times New Roman" panose="02020603050405020304" pitchFamily="18" charset="0"/>
                  </a:rPr>
                  <a:t>va </a:t>
                </a:r>
                <a:r>
                  <a:rPr lang="en-US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</a:rPr>
                  <a:t>x </a:t>
                </a:r>
                <a14:m>
                  <m:oMath xmlns:m="http://schemas.openxmlformats.org/officeDocument/2006/math">
                    <m:r>
                      <a:rPr lang="en-US" altLang="ru-RU" sz="36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 </m:t>
                    </m:r>
                  </m:oMath>
                </a14:m>
                <a:r>
                  <a:rPr lang="en-US" altLang="ru-RU" sz="3600" b="1" dirty="0">
                    <a:solidFill>
                      <a:srgbClr val="C00000"/>
                    </a:solidFill>
                    <a:latin typeface="Times New Roman" panose="02020603050405020304" pitchFamily="18" charset="0"/>
                  </a:rPr>
                  <a:t>(</a:t>
                </a:r>
                <a:r>
                  <a:rPr lang="en-US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</a:rPr>
                  <a:t>- ∞;</a:t>
                </a:r>
                <a:r>
                  <a:rPr lang="en-US" altLang="ru-RU" sz="3600" b="1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ru-RU" sz="36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altLang="ru-RU" sz="36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ru-RU" sz="36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num>
                      <m:den>
                        <m:r>
                          <a:rPr lang="en-US" altLang="ru-RU" sz="36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den>
                    </m:f>
                  </m:oMath>
                </a14:m>
                <a:r>
                  <a:rPr lang="en-US" altLang="ru-RU" sz="3600" b="1" dirty="0">
                    <a:solidFill>
                      <a:srgbClr val="C00000"/>
                    </a:solidFill>
                    <a:latin typeface="Times New Roman" panose="02020603050405020304" pitchFamily="18" charset="0"/>
                  </a:rPr>
                  <a:t>)</a:t>
                </a:r>
                <a:r>
                  <a:rPr lang="en-US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</a:rPr>
                  <a:t>  </a:t>
                </a:r>
                <a:endParaRPr lang="ru-RU" altLang="ru-RU" sz="3600" b="1" i="1" dirty="0">
                  <a:solidFill>
                    <a:schemeClr val="tx1"/>
                  </a:solidFill>
                  <a:latin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80587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003356" y="1924125"/>
                <a:ext cx="7571303" cy="1454950"/>
              </a:xfrm>
              <a:prstGeom prst="rect">
                <a:avLst/>
              </a:prstGeom>
              <a:blipFill rotWithShape="0">
                <a:blip r:embed="rId3"/>
                <a:stretch>
                  <a:fillRect l="-2496" t="-7143" r="-1610" b="-6303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Rectangle 11"/>
          <p:cNvSpPr>
            <a:spLocks noChangeArrowheads="1"/>
          </p:cNvSpPr>
          <p:nvPr/>
        </p:nvSpPr>
        <p:spPr bwMode="auto">
          <a:xfrm>
            <a:off x="1059675" y="3606273"/>
            <a:ext cx="2541080" cy="31085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ru-RU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-5x &gt; 2,4 + x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ru-RU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-5x - x &gt; 2,4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ru-RU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-6x &gt; 2,4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ru-RU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 &lt; -2,4 : 6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ru-RU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 &lt; -4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ru-RU" sz="36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altLang="ru-RU" sz="3600" b="1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0" y="0"/>
            <a:ext cx="12192000" cy="11092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noma’lumli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tengsizliklar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819485" y="4742791"/>
            <a:ext cx="5052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-4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9673932" y="3267815"/>
                <a:ext cx="649024" cy="67691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80000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f>
                        <m:fPr>
                          <m:ctrlPr>
                            <a:rPr lang="ru-RU" sz="2000" b="1" i="1" smtClean="0">
                              <a:solidFill>
                                <a:srgbClr val="80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80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𝒃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80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𝒂</m:t>
                          </m:r>
                        </m:den>
                      </m:f>
                    </m:oMath>
                  </m:oMathPara>
                </a14:m>
                <a:endParaRPr lang="ru-RU" sz="2800" b="1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73932" y="3267815"/>
                <a:ext cx="649024" cy="676917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7" name="Прямая со стрелкой 26"/>
          <p:cNvCxnSpPr/>
          <p:nvPr/>
        </p:nvCxnSpPr>
        <p:spPr>
          <a:xfrm flipH="1">
            <a:off x="7188447" y="3320149"/>
            <a:ext cx="3694405" cy="3679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Правая круглая скобка 28"/>
          <p:cNvSpPr/>
          <p:nvPr/>
        </p:nvSpPr>
        <p:spPr>
          <a:xfrm>
            <a:off x="7813821" y="2974793"/>
            <a:ext cx="2113913" cy="349035"/>
          </a:xfrm>
          <a:prstGeom prst="rightBracket">
            <a:avLst>
              <a:gd name="adj" fmla="val 796"/>
            </a:avLst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Овал 21"/>
          <p:cNvSpPr/>
          <p:nvPr/>
        </p:nvSpPr>
        <p:spPr>
          <a:xfrm>
            <a:off x="9820302" y="3211229"/>
            <a:ext cx="214865" cy="22519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4947903" y="5508891"/>
            <a:ext cx="391164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3600" b="1" i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altLang="ru-RU" sz="36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altLang="ru-RU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altLang="ru-RU" sz="3600" b="1" i="1" dirty="0">
                <a:solidFill>
                  <a:srgbClr val="C00000"/>
                </a:solidFill>
                <a:latin typeface="Times New Roman" panose="02020603050405020304" pitchFamily="18" charset="0"/>
              </a:rPr>
              <a:t>- ∞</a:t>
            </a:r>
            <a:r>
              <a:rPr lang="en-US" altLang="ru-RU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; - </a:t>
            </a:r>
            <a:r>
              <a:rPr lang="en-US" altLang="ru-RU" sz="36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altLang="ru-RU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)</a:t>
            </a:r>
            <a:r>
              <a:rPr lang="en-US" altLang="ru-RU" sz="36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4" name="Прямая со стрелкой 23"/>
          <p:cNvCxnSpPr/>
          <p:nvPr/>
        </p:nvCxnSpPr>
        <p:spPr>
          <a:xfrm flipH="1">
            <a:off x="7255651" y="4630650"/>
            <a:ext cx="3694405" cy="3679"/>
          </a:xfrm>
          <a:prstGeom prst="straightConnector1">
            <a:avLst/>
          </a:prstGeom>
          <a:ln w="381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Правая круглая скобка 24"/>
          <p:cNvSpPr/>
          <p:nvPr/>
        </p:nvSpPr>
        <p:spPr>
          <a:xfrm>
            <a:off x="7966221" y="4281427"/>
            <a:ext cx="2113913" cy="349035"/>
          </a:xfrm>
          <a:prstGeom prst="rightBracket">
            <a:avLst>
              <a:gd name="adj" fmla="val 796"/>
            </a:avLst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Овал 27"/>
          <p:cNvSpPr/>
          <p:nvPr/>
        </p:nvSpPr>
        <p:spPr>
          <a:xfrm>
            <a:off x="9972702" y="4517863"/>
            <a:ext cx="214865" cy="22519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102269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80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" dur="80"/>
                                        <p:tgtEl>
                                          <p:spTgt spid="28058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" dur="80"/>
                                        <p:tgtEl>
                                          <p:spTgt spid="2805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80"/>
                                        <p:tgtEl>
                                          <p:spTgt spid="2805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40"/>
                            </p:stCondLst>
                            <p:childTnLst>
                              <p:par>
                                <p:cTn id="1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80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0580" grpId="0"/>
      <p:bldP spid="280587" grpId="0"/>
      <p:bldP spid="17" grpId="0"/>
      <p:bldP spid="6" grpId="0"/>
      <p:bldP spid="26" grpId="0"/>
      <p:bldP spid="29" grpId="0" animBg="1"/>
      <p:bldP spid="22" grpId="0" animBg="1"/>
      <p:bldP spid="31" grpId="0"/>
      <p:bldP spid="25" grpId="0" animBg="1"/>
      <p:bldP spid="2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580" name="Text Box 4"/>
          <p:cNvSpPr txBox="1">
            <a:spLocks noChangeArrowheads="1"/>
          </p:cNvSpPr>
          <p:nvPr/>
        </p:nvSpPr>
        <p:spPr bwMode="auto">
          <a:xfrm>
            <a:off x="28678" y="1133784"/>
            <a:ext cx="9672596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4400" b="1" i="1" dirty="0">
                <a:solidFill>
                  <a:srgbClr val="0070C0"/>
                </a:solidFill>
              </a:rPr>
              <a:t> </a:t>
            </a:r>
            <a:r>
              <a:rPr lang="en-US" sz="4000" b="1" i="1" dirty="0" err="1">
                <a:solidFill>
                  <a:srgbClr val="0070C0"/>
                </a:solidFill>
              </a:rPr>
              <a:t>Tengsizliklani</a:t>
            </a:r>
            <a:r>
              <a:rPr lang="en-US" sz="4000" b="1" i="1" dirty="0">
                <a:solidFill>
                  <a:srgbClr val="0070C0"/>
                </a:solidFill>
              </a:rPr>
              <a:t> </a:t>
            </a:r>
            <a:r>
              <a:rPr lang="en-US" sz="4000" b="1" i="1" dirty="0" err="1">
                <a:solidFill>
                  <a:srgbClr val="0070C0"/>
                </a:solidFill>
              </a:rPr>
              <a:t>yechish</a:t>
            </a:r>
            <a:r>
              <a:rPr lang="en-US" sz="4000" b="1" i="1" dirty="0">
                <a:solidFill>
                  <a:srgbClr val="0070C0"/>
                </a:solidFill>
              </a:rPr>
              <a:t> </a:t>
            </a:r>
            <a:r>
              <a:rPr lang="en-US" sz="4000" b="1" i="1" dirty="0" err="1">
                <a:solidFill>
                  <a:srgbClr val="0070C0"/>
                </a:solidFill>
              </a:rPr>
              <a:t>tartiblari</a:t>
            </a:r>
            <a:r>
              <a:rPr lang="en-US" sz="4000" b="1" i="1" dirty="0">
                <a:solidFill>
                  <a:srgbClr val="0070C0"/>
                </a:solidFill>
              </a:rPr>
              <a:t>:  </a:t>
            </a:r>
            <a:endParaRPr lang="ru-RU" sz="4800" b="1" i="1" dirty="0">
              <a:solidFill>
                <a:srgbClr val="0070C0"/>
              </a:solidFill>
              <a:latin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0587" name="Rectangle 11"/>
              <p:cNvSpPr>
                <a:spLocks noChangeArrowheads="1"/>
              </p:cNvSpPr>
              <p:nvPr/>
            </p:nvSpPr>
            <p:spPr bwMode="auto">
              <a:xfrm>
                <a:off x="1003356" y="1924125"/>
                <a:ext cx="8393644" cy="160633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 2" panose="05020102010507070707" pitchFamily="18" charset="2"/>
                  <a:buChar char=""/>
                  <a:defRPr sz="3200">
                    <a:solidFill>
                      <a:schemeClr val="tx2"/>
                    </a:solidFill>
                    <a:latin typeface="Franklin Gothic Book" panose="020B05030201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 2" panose="05020102010507070707" pitchFamily="18" charset="2"/>
                  <a:buChar char=""/>
                  <a:defRPr sz="2800">
                    <a:solidFill>
                      <a:schemeClr val="tx2"/>
                    </a:solidFill>
                    <a:latin typeface="Franklin Gothic Book" panose="020B05030201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 2" panose="05020102010507070707" pitchFamily="18" charset="2"/>
                  <a:buChar char=""/>
                  <a:defRPr sz="2400">
                    <a:solidFill>
                      <a:schemeClr val="tx2"/>
                    </a:solidFill>
                    <a:latin typeface="Franklin Gothic Book" panose="020B05030201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 2" panose="05020102010507070707" pitchFamily="18" charset="2"/>
                  <a:buChar char=""/>
                  <a:defRPr sz="2000">
                    <a:solidFill>
                      <a:schemeClr val="tx2"/>
                    </a:solidFill>
                    <a:latin typeface="Franklin Gothic Book" panose="020B05030201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SzPct val="60000"/>
                  <a:buFont typeface="Wingdings 2" panose="05020102010507070707" pitchFamily="18" charset="2"/>
                  <a:buChar char=""/>
                  <a:defRPr>
                    <a:solidFill>
                      <a:schemeClr val="tx2"/>
                    </a:solidFill>
                    <a:latin typeface="Franklin Gothic Book" panose="020B05030201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60000"/>
                  <a:buFont typeface="Wingdings 2" panose="05020102010507070707" pitchFamily="18" charset="2"/>
                  <a:buChar char=""/>
                  <a:defRPr>
                    <a:solidFill>
                      <a:schemeClr val="tx2"/>
                    </a:solidFill>
                    <a:latin typeface="Franklin Gothic Book" panose="020B05030201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60000"/>
                  <a:buFont typeface="Wingdings 2" panose="05020102010507070707" pitchFamily="18" charset="2"/>
                  <a:buChar char=""/>
                  <a:defRPr>
                    <a:solidFill>
                      <a:schemeClr val="tx2"/>
                    </a:solidFill>
                    <a:latin typeface="Franklin Gothic Book" panose="020B05030201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60000"/>
                  <a:buFont typeface="Wingdings 2" panose="05020102010507070707" pitchFamily="18" charset="2"/>
                  <a:buChar char=""/>
                  <a:defRPr>
                    <a:solidFill>
                      <a:schemeClr val="tx2"/>
                    </a:solidFill>
                    <a:latin typeface="Franklin Gothic Book" panose="020B05030201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60000"/>
                  <a:buFont typeface="Wingdings 2" panose="05020102010507070707" pitchFamily="18" charset="2"/>
                  <a:buChar char=""/>
                  <a:defRPr>
                    <a:solidFill>
                      <a:schemeClr val="tx2"/>
                    </a:solidFill>
                    <a:latin typeface="Franklin Gothic Book" panose="020B05030201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ru-RU" sz="4000" b="1" i="1" dirty="0">
                    <a:solidFill>
                      <a:srgbClr val="002060"/>
                    </a:solidFill>
                    <a:latin typeface="Times New Roman" panose="02020603050405020304" pitchFamily="18" charset="0"/>
                  </a:rPr>
                  <a:t>ax + b ≥ 0,   ax ≥ - b, agar a &gt; 0 </a:t>
                </a:r>
                <a:r>
                  <a:rPr lang="en-US" altLang="ru-RU" sz="4000" b="1" i="1" dirty="0" err="1">
                    <a:solidFill>
                      <a:srgbClr val="002060"/>
                    </a:solidFill>
                    <a:latin typeface="Times New Roman" panose="02020603050405020304" pitchFamily="18" charset="0"/>
                  </a:rPr>
                  <a:t>bo‘lsa</a:t>
                </a:r>
                <a:r>
                  <a:rPr lang="en-US" altLang="ru-RU" sz="4000" b="1" i="1" dirty="0">
                    <a:solidFill>
                      <a:srgbClr val="002060"/>
                    </a:solidFill>
                    <a:latin typeface="Times New Roman" panose="02020603050405020304" pitchFamily="18" charset="0"/>
                  </a:rPr>
                  <a:t>,</a:t>
                </a:r>
              </a:p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ru-RU" sz="4000" b="1" i="1" dirty="0">
                    <a:solidFill>
                      <a:srgbClr val="800000"/>
                    </a:solidFill>
                    <a:latin typeface="Times New Roman" panose="02020603050405020304" pitchFamily="18" charset="0"/>
                  </a:rPr>
                  <a:t>x ≥</a:t>
                </a:r>
                <a14:m>
                  <m:oMath xmlns:m="http://schemas.openxmlformats.org/officeDocument/2006/math">
                    <m:r>
                      <a:rPr lang="en-US" altLang="ru-RU" sz="4000" b="1" i="1" smtClean="0">
                        <a:solidFill>
                          <a:srgbClr val="800000"/>
                        </a:solidFill>
                        <a:latin typeface="Cambria Math" panose="02040503050406030204" pitchFamily="18" charset="0"/>
                      </a:rPr>
                      <m:t> −</m:t>
                    </m:r>
                    <m:f>
                      <m:fPr>
                        <m:ctrlPr>
                          <a:rPr lang="en-US" altLang="ru-RU" sz="4000" b="1" i="1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ru-RU" sz="4000" b="1" i="1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num>
                      <m:den>
                        <m:r>
                          <a:rPr lang="en-US" altLang="ru-RU" sz="4000" b="1" i="1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den>
                    </m:f>
                  </m:oMath>
                </a14:m>
                <a:r>
                  <a:rPr lang="en-US" altLang="ru-RU" sz="4000" b="1" i="1" dirty="0">
                    <a:solidFill>
                      <a:srgbClr val="0070C0"/>
                    </a:solidFill>
                    <a:latin typeface="Times New Roman" panose="02020603050405020304" pitchFamily="18" charset="0"/>
                  </a:rPr>
                  <a:t>  </a:t>
                </a:r>
                <a:r>
                  <a:rPr lang="en-US" altLang="ru-RU" sz="4000" b="1" i="1" dirty="0">
                    <a:solidFill>
                      <a:srgbClr val="002060"/>
                    </a:solidFill>
                    <a:latin typeface="Times New Roman" panose="02020603050405020304" pitchFamily="18" charset="0"/>
                  </a:rPr>
                  <a:t>va </a:t>
                </a:r>
                <a:r>
                  <a:rPr lang="en-US" altLang="ru-RU" sz="4000" b="1" i="1" dirty="0">
                    <a:solidFill>
                      <a:srgbClr val="C00000"/>
                    </a:solidFill>
                    <a:latin typeface="Times New Roman" panose="02020603050405020304" pitchFamily="18" charset="0"/>
                  </a:rPr>
                  <a:t>x </a:t>
                </a:r>
                <a14:m>
                  <m:oMath xmlns:m="http://schemas.openxmlformats.org/officeDocument/2006/math">
                    <m:r>
                      <a:rPr lang="en-US" altLang="ru-RU" sz="40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 </m:t>
                    </m:r>
                  </m:oMath>
                </a14:m>
                <a:r>
                  <a:rPr lang="en-US" altLang="ru-RU" sz="4000" b="1" i="1" dirty="0">
                    <a:solidFill>
                      <a:srgbClr val="C00000"/>
                    </a:solidFill>
                    <a:latin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ru-RU" sz="40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altLang="ru-RU" sz="40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ru-RU" sz="40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num>
                      <m:den>
                        <m:r>
                          <a:rPr lang="en-US" altLang="ru-RU" sz="40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den>
                    </m:f>
                  </m:oMath>
                </a14:m>
                <a:r>
                  <a:rPr lang="en-US" altLang="ru-RU" sz="4000" b="1" i="1" dirty="0">
                    <a:solidFill>
                      <a:srgbClr val="C00000"/>
                    </a:solidFill>
                    <a:latin typeface="Times New Roman" panose="02020603050405020304" pitchFamily="18" charset="0"/>
                  </a:rPr>
                  <a:t>; + ∞</a:t>
                </a:r>
                <a:r>
                  <a:rPr lang="en-US" altLang="ru-RU" sz="4000" b="1" dirty="0">
                    <a:solidFill>
                      <a:srgbClr val="C00000"/>
                    </a:solidFill>
                    <a:latin typeface="Times New Roman" panose="02020603050405020304" pitchFamily="18" charset="0"/>
                  </a:rPr>
                  <a:t>)</a:t>
                </a:r>
                <a:r>
                  <a:rPr lang="en-US" altLang="ru-RU" sz="4000" b="1" i="1" dirty="0">
                    <a:solidFill>
                      <a:srgbClr val="C00000"/>
                    </a:solidFill>
                    <a:latin typeface="Times New Roman" panose="02020603050405020304" pitchFamily="18" charset="0"/>
                  </a:rPr>
                  <a:t>  </a:t>
                </a:r>
                <a:endParaRPr lang="ru-RU" altLang="ru-RU" sz="4000" b="1" i="1" dirty="0">
                  <a:solidFill>
                    <a:schemeClr val="tx1"/>
                  </a:solidFill>
                  <a:latin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80587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003356" y="1924125"/>
                <a:ext cx="8393644" cy="1606337"/>
              </a:xfrm>
              <a:prstGeom prst="rect">
                <a:avLst/>
              </a:prstGeom>
              <a:blipFill rotWithShape="0">
                <a:blip r:embed="rId3"/>
                <a:stretch>
                  <a:fillRect l="-2614" t="-6844" r="-1380" b="-7224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Rectangle 11"/>
          <p:cNvSpPr>
            <a:spLocks noChangeArrowheads="1"/>
          </p:cNvSpPr>
          <p:nvPr/>
        </p:nvSpPr>
        <p:spPr bwMode="auto">
          <a:xfrm>
            <a:off x="1003356" y="3619406"/>
            <a:ext cx="2258952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ru-RU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7t - 4 </a:t>
            </a:r>
            <a:r>
              <a:rPr lang="en-US" altLang="ru-RU" sz="3600" b="1" i="1" dirty="0">
                <a:solidFill>
                  <a:srgbClr val="800000"/>
                </a:solidFill>
                <a:latin typeface="Times New Roman" panose="02020603050405020304" pitchFamily="18" charset="0"/>
              </a:rPr>
              <a:t>≥</a:t>
            </a:r>
            <a:r>
              <a:rPr lang="en-US" altLang="ru-RU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ru-RU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7t  </a:t>
            </a:r>
            <a:r>
              <a:rPr lang="en-US" altLang="ru-RU" sz="3600" b="1" i="1" dirty="0">
                <a:solidFill>
                  <a:srgbClr val="800000"/>
                </a:solidFill>
                <a:latin typeface="Times New Roman" panose="02020603050405020304" pitchFamily="18" charset="0"/>
              </a:rPr>
              <a:t>≥ </a:t>
            </a:r>
            <a:r>
              <a:rPr lang="en-US" altLang="ru-RU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3+4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ru-RU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7t </a:t>
            </a:r>
            <a:r>
              <a:rPr lang="en-US" altLang="ru-RU" sz="3600" b="1" i="1" dirty="0">
                <a:solidFill>
                  <a:srgbClr val="800000"/>
                </a:solidFill>
                <a:latin typeface="Times New Roman" panose="02020603050405020304" pitchFamily="18" charset="0"/>
              </a:rPr>
              <a:t>≥</a:t>
            </a:r>
            <a:r>
              <a:rPr lang="en-US" altLang="ru-RU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7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ru-RU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 </a:t>
            </a:r>
            <a:r>
              <a:rPr lang="en-US" altLang="ru-RU" sz="3600" b="1" i="1" dirty="0">
                <a:solidFill>
                  <a:srgbClr val="800000"/>
                </a:solidFill>
                <a:latin typeface="Times New Roman" panose="02020603050405020304" pitchFamily="18" charset="0"/>
              </a:rPr>
              <a:t>≥</a:t>
            </a:r>
            <a:r>
              <a:rPr lang="en-US" altLang="ru-RU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7: 7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ru-RU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 </a:t>
            </a:r>
            <a:r>
              <a:rPr lang="en-US" altLang="ru-RU" sz="3600" b="1" i="1" dirty="0">
                <a:solidFill>
                  <a:srgbClr val="800000"/>
                </a:solidFill>
                <a:latin typeface="Times New Roman" panose="02020603050405020304" pitchFamily="18" charset="0"/>
              </a:rPr>
              <a:t>≥</a:t>
            </a:r>
            <a:r>
              <a:rPr lang="en-US" altLang="ru-RU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ru-RU" sz="36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altLang="ru-RU" sz="3600" b="1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0" y="0"/>
            <a:ext cx="12192000" cy="11092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noma’lumli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tengsizliklar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935330" y="5087133"/>
            <a:ext cx="4122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Прямая со стрелкой 11"/>
          <p:cNvCxnSpPr/>
          <p:nvPr/>
        </p:nvCxnSpPr>
        <p:spPr>
          <a:xfrm flipV="1">
            <a:off x="7420124" y="5048750"/>
            <a:ext cx="3462728" cy="2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Правая круглая скобка 19"/>
          <p:cNvSpPr/>
          <p:nvPr/>
        </p:nvSpPr>
        <p:spPr>
          <a:xfrm rot="10800000">
            <a:off x="8237085" y="4631969"/>
            <a:ext cx="2345472" cy="416780"/>
          </a:xfrm>
          <a:prstGeom prst="rightBracket">
            <a:avLst>
              <a:gd name="adj" fmla="val 796"/>
            </a:avLst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7995298" y="3405613"/>
                <a:ext cx="649024" cy="67691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80000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f>
                        <m:fPr>
                          <m:ctrlPr>
                            <a:rPr lang="ru-RU" sz="2000" b="1" i="1" smtClean="0">
                              <a:solidFill>
                                <a:srgbClr val="80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80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𝒃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80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𝒂</m:t>
                          </m:r>
                        </m:den>
                      </m:f>
                    </m:oMath>
                  </m:oMathPara>
                </a14:m>
                <a:endParaRPr lang="ru-RU" sz="2800" b="1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95298" y="3405613"/>
                <a:ext cx="649024" cy="676917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7" name="Прямая со стрелкой 26"/>
          <p:cNvCxnSpPr/>
          <p:nvPr/>
        </p:nvCxnSpPr>
        <p:spPr>
          <a:xfrm>
            <a:off x="7333232" y="3318137"/>
            <a:ext cx="3759489" cy="1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Правая круглая скобка 28"/>
          <p:cNvSpPr/>
          <p:nvPr/>
        </p:nvSpPr>
        <p:spPr>
          <a:xfrm rot="10800000">
            <a:off x="8644318" y="2974793"/>
            <a:ext cx="2113913" cy="349035"/>
          </a:xfrm>
          <a:prstGeom prst="rightBracket">
            <a:avLst>
              <a:gd name="adj" fmla="val 796"/>
            </a:avLst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Овал 21"/>
          <p:cNvSpPr/>
          <p:nvPr/>
        </p:nvSpPr>
        <p:spPr>
          <a:xfrm>
            <a:off x="8544223" y="3233558"/>
            <a:ext cx="214865" cy="225198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Овал 31"/>
          <p:cNvSpPr/>
          <p:nvPr/>
        </p:nvSpPr>
        <p:spPr>
          <a:xfrm>
            <a:off x="8129652" y="4924474"/>
            <a:ext cx="214865" cy="225198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5659824" y="5647074"/>
            <a:ext cx="299633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3200" b="1" i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Javob</a:t>
            </a:r>
            <a:r>
              <a:rPr lang="en-US" altLang="ru-RU" sz="3200" b="1" i="1" dirty="0">
                <a:solidFill>
                  <a:srgbClr val="002060"/>
                </a:solidFill>
                <a:latin typeface="Times New Roman" panose="02020603050405020304" pitchFamily="18" charset="0"/>
              </a:rPr>
              <a:t>: </a:t>
            </a:r>
            <a:r>
              <a:rPr lang="en-US" altLang="ru-RU" sz="32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 1; </a:t>
            </a:r>
            <a:r>
              <a:rPr lang="en-US" altLang="ru-RU" sz="3200" b="1" i="1" dirty="0">
                <a:solidFill>
                  <a:srgbClr val="002060"/>
                </a:solidFill>
                <a:latin typeface="Times New Roman" panose="02020603050405020304" pitchFamily="18" charset="0"/>
              </a:rPr>
              <a:t>+ ∞</a:t>
            </a:r>
            <a:r>
              <a:rPr lang="en-US" altLang="ru-RU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altLang="ru-RU" sz="3200" b="1" i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3" name="Левая круглая скобка 2"/>
          <p:cNvSpPr/>
          <p:nvPr/>
        </p:nvSpPr>
        <p:spPr>
          <a:xfrm>
            <a:off x="4272197" y="2653259"/>
            <a:ext cx="194872" cy="752354"/>
          </a:xfrm>
          <a:prstGeom prst="leftBracket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Левая круглая скобка 15"/>
          <p:cNvSpPr/>
          <p:nvPr/>
        </p:nvSpPr>
        <p:spPr>
          <a:xfrm>
            <a:off x="6954959" y="5747951"/>
            <a:ext cx="203031" cy="668564"/>
          </a:xfrm>
          <a:prstGeom prst="leftBracket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904409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80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80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6" grpId="0"/>
      <p:bldP spid="29" grpId="0" animBg="1"/>
      <p:bldP spid="22" grpId="0" animBg="1"/>
      <p:bldP spid="32" grpId="0" animBg="1"/>
      <p:bldP spid="31" grpId="0"/>
      <p:bldP spid="3" grpId="0" animBg="1"/>
      <p:bldP spid="1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580" name="Text Box 4"/>
          <p:cNvSpPr txBox="1">
            <a:spLocks noChangeArrowheads="1"/>
          </p:cNvSpPr>
          <p:nvPr/>
        </p:nvSpPr>
        <p:spPr bwMode="auto">
          <a:xfrm>
            <a:off x="28678" y="1133784"/>
            <a:ext cx="9672596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4000" b="1" i="1" dirty="0">
                <a:solidFill>
                  <a:srgbClr val="0070C0"/>
                </a:solidFill>
              </a:rPr>
              <a:t> </a:t>
            </a:r>
            <a:r>
              <a:rPr lang="en-US" sz="4000" b="1" i="1" dirty="0" err="1">
                <a:solidFill>
                  <a:srgbClr val="0070C0"/>
                </a:solidFill>
              </a:rPr>
              <a:t>Tengsizliklani</a:t>
            </a:r>
            <a:r>
              <a:rPr lang="en-US" sz="4000" b="1" i="1" dirty="0">
                <a:solidFill>
                  <a:srgbClr val="0070C0"/>
                </a:solidFill>
              </a:rPr>
              <a:t> </a:t>
            </a:r>
            <a:r>
              <a:rPr lang="en-US" sz="4000" b="1" i="1" dirty="0" err="1">
                <a:solidFill>
                  <a:srgbClr val="0070C0"/>
                </a:solidFill>
              </a:rPr>
              <a:t>yechish</a:t>
            </a:r>
            <a:r>
              <a:rPr lang="en-US" sz="4000" b="1" i="1" dirty="0">
                <a:solidFill>
                  <a:srgbClr val="0070C0"/>
                </a:solidFill>
              </a:rPr>
              <a:t> </a:t>
            </a:r>
            <a:r>
              <a:rPr lang="en-US" sz="4000" b="1" i="1" dirty="0" err="1">
                <a:solidFill>
                  <a:srgbClr val="0070C0"/>
                </a:solidFill>
              </a:rPr>
              <a:t>tartiblari</a:t>
            </a:r>
            <a:r>
              <a:rPr lang="en-US" sz="4000" b="1" i="1" dirty="0">
                <a:solidFill>
                  <a:srgbClr val="0070C0"/>
                </a:solidFill>
              </a:rPr>
              <a:t>:  </a:t>
            </a:r>
            <a:endParaRPr lang="ru-RU" sz="4800" b="1" i="1" dirty="0">
              <a:solidFill>
                <a:srgbClr val="0070C0"/>
              </a:solidFill>
              <a:latin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0587" name="Rectangle 11"/>
              <p:cNvSpPr>
                <a:spLocks noChangeArrowheads="1"/>
              </p:cNvSpPr>
              <p:nvPr/>
            </p:nvSpPr>
            <p:spPr bwMode="auto">
              <a:xfrm>
                <a:off x="688563" y="1954457"/>
                <a:ext cx="7552067" cy="14549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 2" panose="05020102010507070707" pitchFamily="18" charset="2"/>
                  <a:buChar char=""/>
                  <a:defRPr sz="3200">
                    <a:solidFill>
                      <a:schemeClr val="tx2"/>
                    </a:solidFill>
                    <a:latin typeface="Franklin Gothic Book" panose="020B05030201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 2" panose="05020102010507070707" pitchFamily="18" charset="2"/>
                  <a:buChar char=""/>
                  <a:defRPr sz="2800">
                    <a:solidFill>
                      <a:schemeClr val="tx2"/>
                    </a:solidFill>
                    <a:latin typeface="Franklin Gothic Book" panose="020B05030201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 2" panose="05020102010507070707" pitchFamily="18" charset="2"/>
                  <a:buChar char=""/>
                  <a:defRPr sz="2400">
                    <a:solidFill>
                      <a:schemeClr val="tx2"/>
                    </a:solidFill>
                    <a:latin typeface="Franklin Gothic Book" panose="020B05030201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 2" panose="05020102010507070707" pitchFamily="18" charset="2"/>
                  <a:buChar char=""/>
                  <a:defRPr sz="2000">
                    <a:solidFill>
                      <a:schemeClr val="tx2"/>
                    </a:solidFill>
                    <a:latin typeface="Franklin Gothic Book" panose="020B05030201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SzPct val="60000"/>
                  <a:buFont typeface="Wingdings 2" panose="05020102010507070707" pitchFamily="18" charset="2"/>
                  <a:buChar char=""/>
                  <a:defRPr>
                    <a:solidFill>
                      <a:schemeClr val="tx2"/>
                    </a:solidFill>
                    <a:latin typeface="Franklin Gothic Book" panose="020B05030201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60000"/>
                  <a:buFont typeface="Wingdings 2" panose="05020102010507070707" pitchFamily="18" charset="2"/>
                  <a:buChar char=""/>
                  <a:defRPr>
                    <a:solidFill>
                      <a:schemeClr val="tx2"/>
                    </a:solidFill>
                    <a:latin typeface="Franklin Gothic Book" panose="020B05030201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60000"/>
                  <a:buFont typeface="Wingdings 2" panose="05020102010507070707" pitchFamily="18" charset="2"/>
                  <a:buChar char=""/>
                  <a:defRPr>
                    <a:solidFill>
                      <a:schemeClr val="tx2"/>
                    </a:solidFill>
                    <a:latin typeface="Franklin Gothic Book" panose="020B05030201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60000"/>
                  <a:buFont typeface="Wingdings 2" panose="05020102010507070707" pitchFamily="18" charset="2"/>
                  <a:buChar char=""/>
                  <a:defRPr>
                    <a:solidFill>
                      <a:schemeClr val="tx2"/>
                    </a:solidFill>
                    <a:latin typeface="Franklin Gothic Book" panose="020B05030201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60000"/>
                  <a:buFont typeface="Wingdings 2" panose="05020102010507070707" pitchFamily="18" charset="2"/>
                  <a:buChar char=""/>
                  <a:defRPr>
                    <a:solidFill>
                      <a:schemeClr val="tx2"/>
                    </a:solidFill>
                    <a:latin typeface="Franklin Gothic Book" panose="020B05030201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ru-RU" sz="3600" b="1" i="1" dirty="0">
                    <a:solidFill>
                      <a:srgbClr val="002060"/>
                    </a:solidFill>
                    <a:latin typeface="Times New Roman" panose="02020603050405020304" pitchFamily="18" charset="0"/>
                  </a:rPr>
                  <a:t>ax + b ≥ 0,   ax ≥ - b, agar a &lt; 0 </a:t>
                </a:r>
                <a:r>
                  <a:rPr lang="en-US" altLang="ru-RU" sz="3600" b="1" i="1" dirty="0" err="1">
                    <a:solidFill>
                      <a:srgbClr val="002060"/>
                    </a:solidFill>
                    <a:latin typeface="Times New Roman" panose="02020603050405020304" pitchFamily="18" charset="0"/>
                  </a:rPr>
                  <a:t>bo‘lsa</a:t>
                </a:r>
                <a:r>
                  <a:rPr lang="en-US" altLang="ru-RU" sz="3600" b="1" i="1" dirty="0">
                    <a:solidFill>
                      <a:srgbClr val="002060"/>
                    </a:solidFill>
                    <a:latin typeface="Times New Roman" panose="02020603050405020304" pitchFamily="18" charset="0"/>
                  </a:rPr>
                  <a:t>,</a:t>
                </a:r>
              </a:p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ru-RU" sz="3600" b="1" i="1" dirty="0">
                    <a:solidFill>
                      <a:srgbClr val="800000"/>
                    </a:solidFill>
                    <a:latin typeface="Times New Roman" panose="02020603050405020304" pitchFamily="18" charset="0"/>
                  </a:rPr>
                  <a:t>x ≤</a:t>
                </a:r>
                <a14:m>
                  <m:oMath xmlns:m="http://schemas.openxmlformats.org/officeDocument/2006/math">
                    <m:r>
                      <a:rPr lang="en-US" altLang="ru-RU" sz="3600" b="1" i="1" smtClean="0">
                        <a:solidFill>
                          <a:srgbClr val="800000"/>
                        </a:solidFill>
                        <a:latin typeface="Cambria Math" panose="02040503050406030204" pitchFamily="18" charset="0"/>
                      </a:rPr>
                      <m:t> −</m:t>
                    </m:r>
                    <m:f>
                      <m:fPr>
                        <m:ctrlPr>
                          <a:rPr lang="en-US" altLang="ru-RU" sz="3600" b="1" i="1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ru-RU" sz="3600" b="1" i="1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num>
                      <m:den>
                        <m:r>
                          <a:rPr lang="en-US" altLang="ru-RU" sz="3600" b="1" i="1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den>
                    </m:f>
                  </m:oMath>
                </a14:m>
                <a:r>
                  <a:rPr lang="en-US" altLang="ru-RU" sz="3600" b="1" i="1" dirty="0">
                    <a:solidFill>
                      <a:srgbClr val="0070C0"/>
                    </a:solidFill>
                    <a:latin typeface="Times New Roman" panose="02020603050405020304" pitchFamily="18" charset="0"/>
                  </a:rPr>
                  <a:t>  </a:t>
                </a:r>
                <a:r>
                  <a:rPr lang="en-US" altLang="ru-RU" sz="3600" b="1" i="1" dirty="0" err="1">
                    <a:solidFill>
                      <a:srgbClr val="002060"/>
                    </a:solidFill>
                    <a:latin typeface="Times New Roman" panose="02020603050405020304" pitchFamily="18" charset="0"/>
                  </a:rPr>
                  <a:t>va</a:t>
                </a:r>
                <a:r>
                  <a:rPr lang="en-US" altLang="ru-RU" sz="3600" b="1" i="1" dirty="0">
                    <a:solidFill>
                      <a:srgbClr val="002060"/>
                    </a:solidFill>
                    <a:latin typeface="Times New Roman" panose="02020603050405020304" pitchFamily="18" charset="0"/>
                  </a:rPr>
                  <a:t> </a:t>
                </a:r>
                <a:endParaRPr lang="ru-RU" altLang="ru-RU" sz="3600" b="1" i="1" dirty="0">
                  <a:solidFill>
                    <a:schemeClr val="tx1"/>
                  </a:solidFill>
                  <a:latin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80587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88563" y="1954457"/>
                <a:ext cx="7552067" cy="1454950"/>
              </a:xfrm>
              <a:prstGeom prst="rect">
                <a:avLst/>
              </a:prstGeom>
              <a:blipFill rotWithShape="0">
                <a:blip r:embed="rId3"/>
                <a:stretch>
                  <a:fillRect l="-2502" t="-7143" r="-1614" b="-6303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Rectangle 11"/>
          <p:cNvSpPr>
            <a:spLocks noChangeArrowheads="1"/>
          </p:cNvSpPr>
          <p:nvPr/>
        </p:nvSpPr>
        <p:spPr bwMode="auto">
          <a:xfrm>
            <a:off x="1059675" y="3606273"/>
            <a:ext cx="3374642" cy="31700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ru-RU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-0,6x </a:t>
            </a:r>
            <a:r>
              <a:rPr lang="en-US" altLang="ru-RU" b="1" i="1" dirty="0">
                <a:solidFill>
                  <a:srgbClr val="002060"/>
                </a:solidFill>
                <a:latin typeface="Times New Roman" panose="02020603050405020304" pitchFamily="18" charset="0"/>
              </a:rPr>
              <a:t>≥</a:t>
            </a:r>
            <a:r>
              <a:rPr lang="en-US" altLang="ru-RU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-36+ 1,4x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ru-RU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-0,6x – 1,4x </a:t>
            </a:r>
            <a:r>
              <a:rPr lang="en-US" altLang="ru-RU" b="1" i="1" dirty="0">
                <a:solidFill>
                  <a:srgbClr val="002060"/>
                </a:solidFill>
                <a:latin typeface="Times New Roman" panose="02020603050405020304" pitchFamily="18" charset="0"/>
              </a:rPr>
              <a:t>≥</a:t>
            </a:r>
            <a:r>
              <a:rPr lang="en-US" altLang="ru-RU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-36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ru-RU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-2x </a:t>
            </a:r>
            <a:r>
              <a:rPr lang="en-US" altLang="ru-RU" b="1" i="1" dirty="0">
                <a:solidFill>
                  <a:srgbClr val="002060"/>
                </a:solidFill>
                <a:latin typeface="Times New Roman" panose="02020603050405020304" pitchFamily="18" charset="0"/>
              </a:rPr>
              <a:t>≥</a:t>
            </a:r>
            <a:r>
              <a:rPr lang="en-US" altLang="ru-RU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-36    </a:t>
            </a:r>
            <a:r>
              <a:rPr lang="en-US" altLang="ru-RU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/∙(-1)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ru-RU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 </a:t>
            </a:r>
            <a:r>
              <a:rPr lang="en-US" altLang="ru-RU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≤</a:t>
            </a:r>
            <a:r>
              <a:rPr lang="en-US" altLang="ru-RU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36 : 2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ru-RU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 </a:t>
            </a:r>
            <a:r>
              <a:rPr lang="en-US" altLang="ru-RU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≤</a:t>
            </a:r>
            <a:r>
              <a:rPr lang="en-US" altLang="ru-RU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18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ru-RU" sz="36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altLang="ru-RU" sz="3600" b="1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0" y="0"/>
            <a:ext cx="12192000" cy="11092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noma’lumli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tengsizliklar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819485" y="4742791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18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9673932" y="3267815"/>
                <a:ext cx="649024" cy="67691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80000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f>
                        <m:fPr>
                          <m:ctrlPr>
                            <a:rPr lang="ru-RU" sz="2000" b="1" i="1" smtClean="0">
                              <a:solidFill>
                                <a:srgbClr val="80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80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𝒃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80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𝒂</m:t>
                          </m:r>
                        </m:den>
                      </m:f>
                    </m:oMath>
                  </m:oMathPara>
                </a14:m>
                <a:endParaRPr lang="ru-RU" sz="2800" b="1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73932" y="3267815"/>
                <a:ext cx="649024" cy="676917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7" name="Прямая со стрелкой 26"/>
          <p:cNvCxnSpPr/>
          <p:nvPr/>
        </p:nvCxnSpPr>
        <p:spPr>
          <a:xfrm flipH="1">
            <a:off x="7188447" y="3320149"/>
            <a:ext cx="3694405" cy="3679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Правая круглая скобка 28"/>
          <p:cNvSpPr/>
          <p:nvPr/>
        </p:nvSpPr>
        <p:spPr>
          <a:xfrm>
            <a:off x="7813821" y="2974793"/>
            <a:ext cx="2113913" cy="349035"/>
          </a:xfrm>
          <a:prstGeom prst="rightBracket">
            <a:avLst>
              <a:gd name="adj" fmla="val 796"/>
            </a:avLst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Овал 21"/>
          <p:cNvSpPr/>
          <p:nvPr/>
        </p:nvSpPr>
        <p:spPr>
          <a:xfrm>
            <a:off x="9820302" y="3211229"/>
            <a:ext cx="214865" cy="225198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4947903" y="5508891"/>
            <a:ext cx="373211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3600" b="1" i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altLang="ru-RU" sz="36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altLang="ru-RU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altLang="ru-RU" sz="3600" b="1" i="1" dirty="0">
                <a:solidFill>
                  <a:srgbClr val="C00000"/>
                </a:solidFill>
                <a:latin typeface="Times New Roman" panose="02020603050405020304" pitchFamily="18" charset="0"/>
              </a:rPr>
              <a:t>- ∞</a:t>
            </a:r>
            <a:r>
              <a:rPr lang="en-US" altLang="ru-RU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; 18 </a:t>
            </a:r>
            <a:r>
              <a:rPr lang="en-US" altLang="ru-RU" sz="36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4" name="Прямая со стрелкой 23"/>
          <p:cNvCxnSpPr/>
          <p:nvPr/>
        </p:nvCxnSpPr>
        <p:spPr>
          <a:xfrm flipH="1">
            <a:off x="7255651" y="4630650"/>
            <a:ext cx="3694405" cy="3679"/>
          </a:xfrm>
          <a:prstGeom prst="straightConnector1">
            <a:avLst/>
          </a:prstGeom>
          <a:ln w="381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Правая круглая скобка 24"/>
          <p:cNvSpPr/>
          <p:nvPr/>
        </p:nvSpPr>
        <p:spPr>
          <a:xfrm>
            <a:off x="7966221" y="4281427"/>
            <a:ext cx="2113913" cy="349035"/>
          </a:xfrm>
          <a:prstGeom prst="rightBracket">
            <a:avLst>
              <a:gd name="adj" fmla="val 796"/>
            </a:avLst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Овал 27"/>
          <p:cNvSpPr/>
          <p:nvPr/>
        </p:nvSpPr>
        <p:spPr>
          <a:xfrm>
            <a:off x="9972702" y="4517863"/>
            <a:ext cx="214865" cy="225198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Левая круглая скобка 14"/>
          <p:cNvSpPr/>
          <p:nvPr/>
        </p:nvSpPr>
        <p:spPr>
          <a:xfrm rot="10800000">
            <a:off x="5635231" y="2735921"/>
            <a:ext cx="239828" cy="742185"/>
          </a:xfrm>
          <a:prstGeom prst="leftBracket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Левая круглая скобка 15"/>
          <p:cNvSpPr/>
          <p:nvPr/>
        </p:nvSpPr>
        <p:spPr>
          <a:xfrm rot="10800000">
            <a:off x="8259866" y="5413037"/>
            <a:ext cx="239828" cy="742185"/>
          </a:xfrm>
          <a:prstGeom prst="leftBracket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2896012" y="2589698"/>
                <a:ext cx="2803973" cy="9009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altLang="ru-RU" sz="4000" b="1" i="1" dirty="0">
                    <a:solidFill>
                      <a:srgbClr val="800000"/>
                    </a:solidFill>
                    <a:latin typeface="Times New Roman" panose="02020603050405020304" pitchFamily="18" charset="0"/>
                  </a:rPr>
                  <a:t>x</a:t>
                </a:r>
                <a:r>
                  <a:rPr lang="en-US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ru-RU" sz="40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 </m:t>
                    </m:r>
                  </m:oMath>
                </a14:m>
                <a:r>
                  <a:rPr lang="en-US" altLang="ru-RU" sz="4000" b="1" dirty="0">
                    <a:solidFill>
                      <a:srgbClr val="C00000"/>
                    </a:solidFill>
                    <a:latin typeface="Times New Roman" panose="02020603050405020304" pitchFamily="18" charset="0"/>
                  </a:rPr>
                  <a:t>(</a:t>
                </a:r>
                <a:r>
                  <a:rPr lang="en-US" altLang="ru-RU" sz="4000" b="1" i="1" dirty="0">
                    <a:solidFill>
                      <a:srgbClr val="C00000"/>
                    </a:solidFill>
                    <a:latin typeface="Times New Roman" panose="02020603050405020304" pitchFamily="18" charset="0"/>
                  </a:rPr>
                  <a:t>- ∞</a:t>
                </a:r>
                <a:r>
                  <a:rPr lang="en-US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</a:rPr>
                  <a:t>;</a:t>
                </a:r>
                <a:r>
                  <a:rPr lang="en-US" altLang="ru-RU" sz="3600" b="1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ru-RU" sz="36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altLang="ru-RU" sz="36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ru-RU" sz="36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num>
                      <m:den>
                        <m:r>
                          <a:rPr lang="en-US" altLang="ru-RU" sz="36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den>
                    </m:f>
                  </m:oMath>
                </a14:m>
                <a:r>
                  <a:rPr lang="en-US" altLang="ru-RU" b="1" i="1" dirty="0">
                    <a:solidFill>
                      <a:srgbClr val="C00000"/>
                    </a:solidFill>
                    <a:latin typeface="Times New Roman" panose="02020603050405020304" pitchFamily="18" charset="0"/>
                  </a:rPr>
                  <a:t>  </a:t>
                </a:r>
                <a:endParaRPr lang="ru-RU" altLang="ru-RU" b="1" i="1" dirty="0">
                  <a:latin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6012" y="2589698"/>
                <a:ext cx="2803973" cy="900952"/>
              </a:xfrm>
              <a:prstGeom prst="rect">
                <a:avLst/>
              </a:prstGeom>
              <a:blipFill rotWithShape="0">
                <a:blip r:embed="rId5"/>
                <a:stretch>
                  <a:fillRect l="-7609" t="-3378" b="-1554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9893102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80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" dur="80"/>
                                        <p:tgtEl>
                                          <p:spTgt spid="28058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" dur="80"/>
                                        <p:tgtEl>
                                          <p:spTgt spid="2805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80"/>
                                        <p:tgtEl>
                                          <p:spTgt spid="2805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520"/>
                            </p:stCondLst>
                            <p:childTnLst>
                              <p:par>
                                <p:cTn id="1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80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0580" grpId="0"/>
      <p:bldP spid="280587" grpId="0"/>
      <p:bldP spid="17" grpId="0"/>
      <p:bldP spid="6" grpId="0"/>
      <p:bldP spid="26" grpId="0"/>
      <p:bldP spid="29" grpId="0" animBg="1"/>
      <p:bldP spid="22" grpId="0" animBg="1"/>
      <p:bldP spid="31" grpId="0"/>
      <p:bldP spid="25" grpId="0" animBg="1"/>
      <p:bldP spid="28" grpId="0" animBg="1"/>
      <p:bldP spid="15" grpId="0" animBg="1"/>
      <p:bldP spid="1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580" name="Text Box 4"/>
          <p:cNvSpPr txBox="1">
            <a:spLocks noChangeArrowheads="1"/>
          </p:cNvSpPr>
          <p:nvPr/>
        </p:nvSpPr>
        <p:spPr bwMode="auto">
          <a:xfrm>
            <a:off x="28678" y="1133784"/>
            <a:ext cx="9672596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4400" b="1" i="1" dirty="0">
                <a:solidFill>
                  <a:srgbClr val="0070C0"/>
                </a:solidFill>
              </a:rPr>
              <a:t> </a:t>
            </a:r>
            <a:r>
              <a:rPr lang="en-US" sz="4000" b="1" i="1" dirty="0" err="1">
                <a:solidFill>
                  <a:srgbClr val="0070C0"/>
                </a:solidFill>
              </a:rPr>
              <a:t>Tengsizliklani</a:t>
            </a:r>
            <a:r>
              <a:rPr lang="en-US" sz="4000" b="1" i="1" dirty="0">
                <a:solidFill>
                  <a:srgbClr val="0070C0"/>
                </a:solidFill>
              </a:rPr>
              <a:t> </a:t>
            </a:r>
            <a:r>
              <a:rPr lang="en-US" sz="4000" b="1" i="1" dirty="0" err="1">
                <a:solidFill>
                  <a:srgbClr val="0070C0"/>
                </a:solidFill>
              </a:rPr>
              <a:t>yeching</a:t>
            </a:r>
            <a:r>
              <a:rPr lang="en-US" sz="4000" b="1" i="1" dirty="0">
                <a:solidFill>
                  <a:srgbClr val="0070C0"/>
                </a:solidFill>
              </a:rPr>
              <a:t>:  </a:t>
            </a:r>
            <a:endParaRPr lang="ru-RU" sz="4800" b="1" i="1" dirty="0">
              <a:solidFill>
                <a:srgbClr val="0070C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7" name="Rectangle 11"/>
          <p:cNvSpPr>
            <a:spLocks noChangeArrowheads="1"/>
          </p:cNvSpPr>
          <p:nvPr/>
        </p:nvSpPr>
        <p:spPr bwMode="auto">
          <a:xfrm>
            <a:off x="677598" y="2081464"/>
            <a:ext cx="2505814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ru-RU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12x &gt; – 36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ru-RU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 &gt; -36 : 12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ru-RU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 &gt; -3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ru-RU" sz="36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altLang="ru-RU" sz="3600" b="1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0" y="0"/>
            <a:ext cx="12192000" cy="11092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226-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misol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625898" y="4864991"/>
                <a:ext cx="76655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rgbClr val="80000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r>
                        <a:rPr lang="en-US" sz="2800" b="1" i="1" smtClean="0">
                          <a:solidFill>
                            <a:srgbClr val="80000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𝟑</m:t>
                      </m:r>
                    </m:oMath>
                  </m:oMathPara>
                </a14:m>
                <a:endParaRPr lang="ru-RU" sz="3600" b="1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5898" y="4864991"/>
                <a:ext cx="766557" cy="523220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7" name="Прямая со стрелкой 26"/>
          <p:cNvCxnSpPr/>
          <p:nvPr/>
        </p:nvCxnSpPr>
        <p:spPr>
          <a:xfrm>
            <a:off x="245387" y="4716225"/>
            <a:ext cx="3097423" cy="10993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Правая круглая скобка 28"/>
          <p:cNvSpPr/>
          <p:nvPr/>
        </p:nvSpPr>
        <p:spPr>
          <a:xfrm rot="10800000">
            <a:off x="894407" y="4383873"/>
            <a:ext cx="2113913" cy="349035"/>
          </a:xfrm>
          <a:prstGeom prst="rightBracket">
            <a:avLst>
              <a:gd name="adj" fmla="val 796"/>
            </a:avLst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Овал 21"/>
          <p:cNvSpPr/>
          <p:nvPr/>
        </p:nvSpPr>
        <p:spPr>
          <a:xfrm>
            <a:off x="794312" y="4642638"/>
            <a:ext cx="214865" cy="22519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149902" y="5436381"/>
            <a:ext cx="326563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3200" b="1" i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altLang="ru-RU" sz="32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altLang="ru-RU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(-3; </a:t>
            </a:r>
            <a:r>
              <a:rPr lang="en-US" altLang="ru-RU" sz="32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∞</a:t>
            </a:r>
            <a:r>
              <a:rPr lang="en-US" altLang="ru-RU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altLang="ru-RU" sz="32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2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149902" y="2103450"/>
            <a:ext cx="527696" cy="399911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002060"/>
                </a:solidFill>
              </a:rPr>
              <a:t>1</a:t>
            </a:r>
            <a:endParaRPr lang="ru-RU" sz="2800" b="1" dirty="0">
              <a:solidFill>
                <a:srgbClr val="002060"/>
              </a:solidFill>
            </a:endParaRPr>
          </a:p>
        </p:txBody>
      </p:sp>
      <p:sp>
        <p:nvSpPr>
          <p:cNvPr id="16" name="Овал 15"/>
          <p:cNvSpPr/>
          <p:nvPr/>
        </p:nvSpPr>
        <p:spPr>
          <a:xfrm>
            <a:off x="3883612" y="2168059"/>
            <a:ext cx="527696" cy="399911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002060"/>
                </a:solidFill>
              </a:rPr>
              <a:t>2</a:t>
            </a:r>
            <a:endParaRPr lang="ru-RU" sz="2800" b="1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4614206" y="2092130"/>
                <a:ext cx="3345165" cy="212301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spcBef>
                    <a:spcPct val="0"/>
                  </a:spcBef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altLang="ru-RU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ru-RU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𝑦</m:t>
                        </m:r>
                      </m:num>
                      <m:den>
                        <m:r>
                          <a:rPr lang="en-US" altLang="ru-RU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altLang="ru-RU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≤ 7   </a:t>
                </a:r>
              </a:p>
              <a:p>
                <a:pPr>
                  <a:spcBef>
                    <a:spcPct val="0"/>
                  </a:spcBef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altLang="ru-RU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ru-RU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𝑦</m:t>
                        </m:r>
                      </m:num>
                      <m:den>
                        <m:r>
                          <a:rPr lang="en-US" altLang="ru-RU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altLang="ru-RU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∙ 4 ≤ 7∙4 </a:t>
                </a:r>
              </a:p>
              <a:p>
                <a:pPr>
                  <a:spcBef>
                    <a:spcPct val="0"/>
                  </a:spcBef>
                </a:pPr>
                <a:r>
                  <a:rPr lang="en-US" altLang="ru-RU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y ≤ 28</a:t>
                </a:r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14206" y="2092130"/>
                <a:ext cx="3345165" cy="2123017"/>
              </a:xfrm>
              <a:prstGeom prst="rect">
                <a:avLst/>
              </a:prstGeom>
              <a:blipFill rotWithShape="0">
                <a:blip r:embed="rId4"/>
                <a:stretch>
                  <a:fillRect l="-5647" t="-1724" b="-100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TextBox 18"/>
          <p:cNvSpPr txBox="1"/>
          <p:nvPr/>
        </p:nvSpPr>
        <p:spPr>
          <a:xfrm>
            <a:off x="6656571" y="4802751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28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4109200" y="5390793"/>
            <a:ext cx="3332964" cy="584775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r>
              <a:rPr lang="en-US" altLang="ru-RU" sz="3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altLang="ru-RU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alt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altLang="ru-RU" sz="3200" b="1" i="1" dirty="0">
                <a:latin typeface="Times New Roman" panose="02020603050405020304" pitchFamily="18" charset="0"/>
              </a:rPr>
              <a:t>- ∞</a:t>
            </a:r>
            <a:r>
              <a:rPr lang="en-US" alt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 ; </a:t>
            </a:r>
            <a:r>
              <a:rPr lang="en-US" altLang="ru-RU" sz="3200" dirty="0">
                <a:latin typeface="Arial" panose="020B0604020202020204" pitchFamily="34" charset="0"/>
                <a:cs typeface="Arial" panose="020B0604020202020204" pitchFamily="34" charset="0"/>
              </a:rPr>
              <a:t>28</a:t>
            </a:r>
            <a:r>
              <a:rPr lang="en-US" alt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3" name="Прямая со стрелкой 22"/>
          <p:cNvCxnSpPr/>
          <p:nvPr/>
        </p:nvCxnSpPr>
        <p:spPr>
          <a:xfrm flipH="1">
            <a:off x="4512043" y="4680575"/>
            <a:ext cx="2930121" cy="2119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Правая круглая скобка 23"/>
          <p:cNvSpPr/>
          <p:nvPr/>
        </p:nvSpPr>
        <p:spPr>
          <a:xfrm>
            <a:off x="4803307" y="4341387"/>
            <a:ext cx="2113913" cy="349035"/>
          </a:xfrm>
          <a:prstGeom prst="rightBracket">
            <a:avLst>
              <a:gd name="adj" fmla="val 796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Овал 24"/>
          <p:cNvSpPr/>
          <p:nvPr/>
        </p:nvSpPr>
        <p:spPr>
          <a:xfrm>
            <a:off x="6809788" y="4577823"/>
            <a:ext cx="214865" cy="225198"/>
          </a:xfrm>
          <a:prstGeom prst="ellipse">
            <a:avLst/>
          </a:prstGeom>
          <a:solidFill>
            <a:schemeClr val="tx1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Левая круглая скобка 27"/>
          <p:cNvSpPr/>
          <p:nvPr/>
        </p:nvSpPr>
        <p:spPr>
          <a:xfrm rot="10800000">
            <a:off x="7109443" y="5345205"/>
            <a:ext cx="176954" cy="675950"/>
          </a:xfrm>
          <a:prstGeom prst="leftBracket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Овал 29"/>
          <p:cNvSpPr/>
          <p:nvPr/>
        </p:nvSpPr>
        <p:spPr>
          <a:xfrm>
            <a:off x="7678582" y="2185549"/>
            <a:ext cx="527696" cy="399911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002060"/>
                </a:solidFill>
              </a:rPr>
              <a:t>3</a:t>
            </a:r>
            <a:endParaRPr lang="ru-RU" sz="2800" b="1" dirty="0">
              <a:solidFill>
                <a:srgbClr val="002060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8409176" y="2109620"/>
            <a:ext cx="334516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-4,5x ≥ 9   </a:t>
            </a:r>
          </a:p>
          <a:p>
            <a:pPr>
              <a:spcBef>
                <a:spcPct val="0"/>
              </a:spcBef>
            </a:pPr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4,5x ≤ -9 </a:t>
            </a:r>
          </a:p>
          <a:p>
            <a:pPr>
              <a:spcBef>
                <a:spcPct val="0"/>
              </a:spcBef>
            </a:pPr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x ≤ -9 : </a:t>
            </a:r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4,5</a:t>
            </a:r>
          </a:p>
          <a:p>
            <a:pPr>
              <a:spcBef>
                <a:spcPct val="0"/>
              </a:spcBef>
            </a:pPr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x </a:t>
            </a:r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≤ -2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10451541" y="4820241"/>
            <a:ext cx="5052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-2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8206940" y="5453871"/>
            <a:ext cx="324159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32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altLang="ru-RU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alt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altLang="ru-RU" sz="3200" b="1" i="1" dirty="0">
                <a:solidFill>
                  <a:srgbClr val="002060"/>
                </a:solidFill>
                <a:latin typeface="Times New Roman" panose="02020603050405020304" pitchFamily="18" charset="0"/>
              </a:rPr>
              <a:t>- ∞</a:t>
            </a:r>
            <a:r>
              <a:rPr lang="en-US" alt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; -</a:t>
            </a:r>
            <a:r>
              <a:rPr lang="en-US" altLang="ru-RU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7" name="Прямая со стрелкой 36"/>
          <p:cNvCxnSpPr/>
          <p:nvPr/>
        </p:nvCxnSpPr>
        <p:spPr>
          <a:xfrm flipH="1">
            <a:off x="8307013" y="4698065"/>
            <a:ext cx="2930121" cy="2119"/>
          </a:xfrm>
          <a:prstGeom prst="straightConnector1">
            <a:avLst/>
          </a:prstGeom>
          <a:ln w="381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Правая круглая скобка 37"/>
          <p:cNvSpPr/>
          <p:nvPr/>
        </p:nvSpPr>
        <p:spPr>
          <a:xfrm>
            <a:off x="8598277" y="4358877"/>
            <a:ext cx="2113913" cy="349035"/>
          </a:xfrm>
          <a:prstGeom prst="rightBracket">
            <a:avLst>
              <a:gd name="adj" fmla="val 796"/>
            </a:avLst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Овал 38"/>
          <p:cNvSpPr/>
          <p:nvPr/>
        </p:nvSpPr>
        <p:spPr>
          <a:xfrm>
            <a:off x="10604758" y="4595313"/>
            <a:ext cx="214865" cy="225198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Левая круглая скобка 39"/>
          <p:cNvSpPr/>
          <p:nvPr/>
        </p:nvSpPr>
        <p:spPr>
          <a:xfrm rot="10800000">
            <a:off x="11020309" y="5380179"/>
            <a:ext cx="176954" cy="675950"/>
          </a:xfrm>
          <a:prstGeom prst="leftBracket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677598" y="3263782"/>
            <a:ext cx="1436015" cy="483763"/>
          </a:xfrm>
          <a:prstGeom prst="rect">
            <a:avLst/>
          </a:prstGeom>
          <a:noFill/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Прямоугольник 42"/>
          <p:cNvSpPr/>
          <p:nvPr/>
        </p:nvSpPr>
        <p:spPr>
          <a:xfrm>
            <a:off x="4646685" y="3688030"/>
            <a:ext cx="1436015" cy="483763"/>
          </a:xfrm>
          <a:prstGeom prst="rect">
            <a:avLst/>
          </a:prstGeom>
          <a:noFill/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Прямоугольник 43"/>
          <p:cNvSpPr/>
          <p:nvPr/>
        </p:nvSpPr>
        <p:spPr>
          <a:xfrm>
            <a:off x="8402212" y="3826423"/>
            <a:ext cx="1436015" cy="483763"/>
          </a:xfrm>
          <a:prstGeom prst="rect">
            <a:avLst/>
          </a:prstGeom>
          <a:noFill/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010522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500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9" grpId="0" animBg="1"/>
      <p:bldP spid="22" grpId="0" animBg="1"/>
      <p:bldP spid="31" grpId="0"/>
      <p:bldP spid="16" grpId="0" animBg="1"/>
      <p:bldP spid="19" grpId="0"/>
      <p:bldP spid="21" grpId="0"/>
      <p:bldP spid="24" grpId="0" animBg="1"/>
      <p:bldP spid="25" grpId="0" animBg="1"/>
      <p:bldP spid="28" grpId="0" animBg="1"/>
      <p:bldP spid="30" grpId="0" animBg="1"/>
      <p:bldP spid="35" grpId="0"/>
      <p:bldP spid="36" grpId="0"/>
      <p:bldP spid="38" grpId="0" animBg="1"/>
      <p:bldP spid="39" grpId="0" animBg="1"/>
      <p:bldP spid="40" grpId="0" animBg="1"/>
      <p:bldP spid="15" grpId="0" animBg="1"/>
      <p:bldP spid="43" grpId="0" animBg="1"/>
      <p:bldP spid="4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580" name="Text Box 4"/>
          <p:cNvSpPr txBox="1">
            <a:spLocks noChangeArrowheads="1"/>
          </p:cNvSpPr>
          <p:nvPr/>
        </p:nvSpPr>
        <p:spPr bwMode="auto">
          <a:xfrm>
            <a:off x="2920" y="1028243"/>
            <a:ext cx="12163322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4800" b="1" i="1" dirty="0">
                <a:solidFill>
                  <a:srgbClr val="0070C0"/>
                </a:solidFill>
              </a:rPr>
              <a:t> </a:t>
            </a:r>
            <a:r>
              <a:rPr lang="en-US" sz="3600" b="1" i="1" dirty="0" err="1">
                <a:solidFill>
                  <a:srgbClr val="0070C0"/>
                </a:solidFill>
              </a:rPr>
              <a:t>Tengsizlikni</a:t>
            </a:r>
            <a:r>
              <a:rPr lang="en-US" sz="3600" b="1" i="1" dirty="0">
                <a:solidFill>
                  <a:srgbClr val="0070C0"/>
                </a:solidFill>
              </a:rPr>
              <a:t> </a:t>
            </a:r>
            <a:r>
              <a:rPr lang="en-US" sz="3600" b="1" i="1" dirty="0" err="1">
                <a:solidFill>
                  <a:srgbClr val="0070C0"/>
                </a:solidFill>
              </a:rPr>
              <a:t>yechimi</a:t>
            </a:r>
            <a:r>
              <a:rPr lang="en-US" sz="3600" b="1" i="1" dirty="0">
                <a:solidFill>
                  <a:srgbClr val="0070C0"/>
                </a:solidFill>
              </a:rPr>
              <a:t> </a:t>
            </a:r>
            <a:r>
              <a:rPr lang="en-US" sz="3600" b="1" i="1" dirty="0" err="1">
                <a:solidFill>
                  <a:srgbClr val="0070C0"/>
                </a:solidFill>
              </a:rPr>
              <a:t>bo‘ladigan</a:t>
            </a:r>
            <a:r>
              <a:rPr lang="en-US" sz="3600" b="1" i="1" dirty="0">
                <a:solidFill>
                  <a:srgbClr val="0070C0"/>
                </a:solidFill>
              </a:rPr>
              <a:t> </a:t>
            </a:r>
            <a:r>
              <a:rPr lang="en-US" sz="3600" b="1" i="1" dirty="0" err="1">
                <a:solidFill>
                  <a:srgbClr val="0070C0"/>
                </a:solidFill>
              </a:rPr>
              <a:t>eng</a:t>
            </a:r>
            <a:r>
              <a:rPr lang="en-US" sz="3600" b="1" i="1" dirty="0">
                <a:solidFill>
                  <a:srgbClr val="0070C0"/>
                </a:solidFill>
              </a:rPr>
              <a:t> </a:t>
            </a:r>
            <a:r>
              <a:rPr lang="en-US" sz="3600" b="1" i="1" dirty="0" err="1">
                <a:solidFill>
                  <a:srgbClr val="0070C0"/>
                </a:solidFill>
              </a:rPr>
              <a:t>kichik</a:t>
            </a:r>
            <a:r>
              <a:rPr lang="en-US" sz="3600" b="1" i="1" dirty="0">
                <a:solidFill>
                  <a:srgbClr val="0070C0"/>
                </a:solidFill>
              </a:rPr>
              <a:t> </a:t>
            </a:r>
            <a:r>
              <a:rPr lang="en-US" sz="3600" b="1" i="1" dirty="0" err="1">
                <a:solidFill>
                  <a:srgbClr val="0070C0"/>
                </a:solidFill>
              </a:rPr>
              <a:t>butun</a:t>
            </a:r>
            <a:r>
              <a:rPr lang="en-US" sz="3600" b="1" i="1" dirty="0">
                <a:solidFill>
                  <a:srgbClr val="0070C0"/>
                </a:solidFill>
              </a:rPr>
              <a:t> </a:t>
            </a:r>
            <a:r>
              <a:rPr lang="en-US" sz="3600" b="1" i="1" dirty="0" err="1">
                <a:solidFill>
                  <a:srgbClr val="0070C0"/>
                </a:solidFill>
              </a:rPr>
              <a:t>sonni</a:t>
            </a:r>
            <a:r>
              <a:rPr lang="en-US" sz="3600" b="1" i="1" dirty="0">
                <a:solidFill>
                  <a:srgbClr val="0070C0"/>
                </a:solidFill>
              </a:rPr>
              <a:t> toping:  </a:t>
            </a:r>
            <a:endParaRPr lang="ru-RU" sz="4800" b="1" i="1" dirty="0">
              <a:solidFill>
                <a:srgbClr val="0070C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0" y="0"/>
            <a:ext cx="12192000" cy="11092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231-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misol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Прямоугольник 32"/>
              <p:cNvSpPr/>
              <p:nvPr/>
            </p:nvSpPr>
            <p:spPr>
              <a:xfrm>
                <a:off x="2038775" y="2202873"/>
                <a:ext cx="4497356" cy="402610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  <a:spcBef>
                    <a:spcPct val="0"/>
                  </a:spcBef>
                </a:pPr>
                <a:r>
                  <a:rPr lang="en-US" altLang="ru-RU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6x +1 ≥ 2(x-1) -3x   </a:t>
                </a:r>
              </a:p>
              <a:p>
                <a:pPr>
                  <a:lnSpc>
                    <a:spcPct val="150000"/>
                  </a:lnSpc>
                  <a:spcBef>
                    <a:spcPct val="0"/>
                  </a:spcBef>
                </a:pPr>
                <a:r>
                  <a:rPr lang="en-US" altLang="ru-RU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6x +1 ≥ 2x - 2 -3x</a:t>
                </a:r>
              </a:p>
              <a:p>
                <a:pPr>
                  <a:lnSpc>
                    <a:spcPct val="150000"/>
                  </a:lnSpc>
                  <a:spcBef>
                    <a:spcPct val="0"/>
                  </a:spcBef>
                </a:pPr>
                <a:r>
                  <a:rPr lang="en-US" altLang="ru-RU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6x + x ≥ - 2 - 1</a:t>
                </a:r>
                <a:endParaRPr lang="en-US" altLang="ru-RU" sz="3600" dirty="0">
                  <a:latin typeface="Arial" panose="020B0604020202020204" pitchFamily="34" charset="0"/>
                  <a:cs typeface="Arial" panose="020B0604020202020204" pitchFamily="34" charset="0"/>
                  <a:sym typeface="Wingdings" panose="05000000000000000000" pitchFamily="2" charset="2"/>
                </a:endParaRPr>
              </a:p>
              <a:p>
                <a:pPr>
                  <a:spcBef>
                    <a:spcPct val="0"/>
                  </a:spcBef>
                </a:pPr>
                <a:r>
                  <a:rPr lang="en-US" altLang="ru-RU" sz="3600" dirty="0">
                    <a:latin typeface="Arial" panose="020B0604020202020204" pitchFamily="34" charset="0"/>
                    <a:cs typeface="Arial" panose="020B0604020202020204" pitchFamily="34" charset="0"/>
                    <a:sym typeface="Wingdings" panose="05000000000000000000" pitchFamily="2" charset="2"/>
                  </a:rPr>
                  <a:t> 7x </a:t>
                </a:r>
                <a:r>
                  <a:rPr lang="en-US" altLang="ru-RU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≥ -3</a:t>
                </a:r>
              </a:p>
              <a:p>
                <a:pPr>
                  <a:spcBef>
                    <a:spcPct val="0"/>
                  </a:spcBef>
                </a:pPr>
                <a:r>
                  <a:rPr lang="en-US" altLang="ru-RU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x ≥ </a:t>
                </a:r>
                <a14:m>
                  <m:oMath xmlns:m="http://schemas.openxmlformats.org/officeDocument/2006/math">
                    <m:r>
                      <a:rPr lang="en-US" altLang="ru-RU" sz="4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f>
                      <m:fPr>
                        <m:ctrlPr>
                          <a:rPr lang="en-US" altLang="ru-RU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ru-RU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num>
                      <m:den>
                        <m:r>
                          <a:rPr lang="en-US" altLang="ru-RU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𝟕</m:t>
                        </m:r>
                      </m:den>
                    </m:f>
                  </m:oMath>
                </a14:m>
                <a:endParaRPr lang="en-US" altLang="ru-RU" sz="36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3" name="Прямоугольник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38775" y="2202873"/>
                <a:ext cx="4497356" cy="4026102"/>
              </a:xfrm>
              <a:prstGeom prst="rect">
                <a:avLst/>
              </a:prstGeom>
              <a:blipFill rotWithShape="0">
                <a:blip r:embed="rId3"/>
                <a:stretch>
                  <a:fillRect l="-4065" b="-90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" name="Прямоугольник 33"/>
          <p:cNvSpPr/>
          <p:nvPr/>
        </p:nvSpPr>
        <p:spPr>
          <a:xfrm>
            <a:off x="5431994" y="5699476"/>
            <a:ext cx="254108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3200" b="1" i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altLang="ru-RU" sz="32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altLang="ru-RU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x = 0</a:t>
            </a:r>
            <a:endParaRPr lang="ru-RU" sz="3200" b="1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7559884" y="4582690"/>
                <a:ext cx="826380" cy="89954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ru-RU" sz="280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f>
                        <m:fPr>
                          <m:ctrlPr>
                            <a:rPr lang="en-US" altLang="ru-RU" sz="28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altLang="ru-RU" sz="28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𝟑</m:t>
                          </m:r>
                        </m:num>
                        <m:den>
                          <m:r>
                            <a:rPr lang="en-US" altLang="ru-RU" sz="28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𝟕</m:t>
                          </m:r>
                        </m:den>
                      </m:f>
                    </m:oMath>
                  </m:oMathPara>
                </a14:m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9884" y="4582690"/>
                <a:ext cx="826380" cy="899542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1" name="Прямая со стрелкой 40"/>
          <p:cNvCxnSpPr/>
          <p:nvPr/>
        </p:nvCxnSpPr>
        <p:spPr>
          <a:xfrm flipV="1">
            <a:off x="7390143" y="4527412"/>
            <a:ext cx="3462728" cy="2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Правая круглая скобка 41"/>
          <p:cNvSpPr/>
          <p:nvPr/>
        </p:nvSpPr>
        <p:spPr>
          <a:xfrm rot="10800000">
            <a:off x="8237085" y="4122308"/>
            <a:ext cx="2345472" cy="416780"/>
          </a:xfrm>
          <a:prstGeom prst="rightBracket">
            <a:avLst>
              <a:gd name="adj" fmla="val 796"/>
            </a:avLst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5" name="Овал 44"/>
          <p:cNvSpPr/>
          <p:nvPr/>
        </p:nvSpPr>
        <p:spPr>
          <a:xfrm>
            <a:off x="8129652" y="4414813"/>
            <a:ext cx="214865" cy="225198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8823331" y="4539089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0</a:t>
            </a:r>
            <a:endParaRPr lang="ru-RU" sz="28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9379428" y="4562997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1</a:t>
            </a:r>
            <a:endParaRPr lang="ru-RU" sz="28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9889140" y="4553694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2</a:t>
            </a:r>
            <a:endParaRPr lang="ru-RU" sz="2800" dirty="0"/>
          </a:p>
        </p:txBody>
      </p:sp>
      <p:sp>
        <p:nvSpPr>
          <p:cNvPr id="14" name="Овал 13"/>
          <p:cNvSpPr/>
          <p:nvPr/>
        </p:nvSpPr>
        <p:spPr>
          <a:xfrm>
            <a:off x="10049985" y="4430567"/>
            <a:ext cx="45719" cy="193687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v</a:t>
            </a:r>
            <a:endParaRPr lang="ru-RU" dirty="0"/>
          </a:p>
        </p:txBody>
      </p:sp>
      <p:sp>
        <p:nvSpPr>
          <p:cNvPr id="15" name="Овал 14"/>
          <p:cNvSpPr/>
          <p:nvPr/>
        </p:nvSpPr>
        <p:spPr>
          <a:xfrm>
            <a:off x="9517413" y="4430568"/>
            <a:ext cx="45719" cy="193687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вал 15"/>
          <p:cNvSpPr/>
          <p:nvPr/>
        </p:nvSpPr>
        <p:spPr>
          <a:xfrm>
            <a:off x="8957026" y="4400595"/>
            <a:ext cx="45719" cy="193687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10893962" y="4215924"/>
            <a:ext cx="73930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+</a:t>
            </a:r>
            <a:r>
              <a:rPr lang="ru-RU" sz="3200" b="1" dirty="0"/>
              <a:t>∞</a:t>
            </a:r>
          </a:p>
        </p:txBody>
      </p:sp>
    </p:spTree>
    <p:extLst>
      <p:ext uri="{BB962C8B-B14F-4D97-AF65-F5344CB8AC3E}">
        <p14:creationId xmlns:p14="http://schemas.microsoft.com/office/powerpoint/2010/main" val="113563139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42" grpId="0" animBg="1"/>
      <p:bldP spid="45" grpId="0" animBg="1"/>
      <p:bldP spid="6" grpId="0"/>
      <p:bldP spid="11" grpId="0"/>
      <p:bldP spid="12" grpId="0"/>
      <p:bldP spid="14" grpId="0" animBg="1"/>
      <p:bldP spid="15" grpId="0" animBg="1"/>
      <p:bldP spid="16" grpId="0" animBg="1"/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6C34B1-B8D2-4AA2-8C12-343604D35B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090" y="979175"/>
            <a:ext cx="11283437" cy="3747700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48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Darslikning</a:t>
            </a:r>
            <a:r>
              <a:rPr lang="en-US" sz="4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92 - </a:t>
            </a:r>
            <a:r>
              <a:rPr lang="en-US" sz="48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betida</a:t>
            </a:r>
            <a:r>
              <a:rPr lang="en-US" sz="4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b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227 – 232 </a:t>
            </a:r>
            <a:r>
              <a:rPr lang="en-US" sz="4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misollarni</a:t>
            </a:r>
            <a:r>
              <a:rPr lang="en-US" sz="4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48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2">
            <a:extLst>
              <a:ext uri="{FF2B5EF4-FFF2-40B4-BE49-F238E27FC236}">
                <a16:creationId xmlns:a16="http://schemas.microsoft.com/office/drawing/2014/main" id="{31CD7C4D-876A-412E-86B9-D5B65109A800}"/>
              </a:ext>
            </a:extLst>
          </p:cNvPr>
          <p:cNvSpPr/>
          <p:nvPr/>
        </p:nvSpPr>
        <p:spPr>
          <a:xfrm>
            <a:off x="0" y="0"/>
            <a:ext cx="12199619" cy="140237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>
              <a:lnSpc>
                <a:spcPct val="150000"/>
              </a:lnSpc>
            </a:pP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2" descr="C:\Users\Iroda\Downloads\VQpq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4556" y="3254181"/>
            <a:ext cx="5590678" cy="31601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40761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6531</TotalTime>
  <Words>572</Words>
  <Application>Microsoft Office PowerPoint</Application>
  <PresentationFormat>Широкоэкранный</PresentationFormat>
  <Paragraphs>103</Paragraphs>
  <Slides>9</Slides>
  <Notes>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Cambria Math</vt:lpstr>
      <vt:lpstr>Franklin Gothic Book</vt:lpstr>
      <vt:lpstr>Times New Roman</vt:lpstr>
      <vt:lpstr>Тема Office</vt:lpstr>
      <vt:lpstr>ALGEBRA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Darslikning 92 - betida berilgan 227 – 232 - misollarni yechish.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Algebra</dc:title>
  <dc:creator>Пользователь</dc:creator>
  <cp:lastModifiedBy>Аскарова Комила</cp:lastModifiedBy>
  <cp:revision>609</cp:revision>
  <dcterms:created xsi:type="dcterms:W3CDTF">2020-07-17T09:31:54Z</dcterms:created>
  <dcterms:modified xsi:type="dcterms:W3CDTF">2022-06-23T07:47:05Z</dcterms:modified>
</cp:coreProperties>
</file>