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9" r:id="rId2"/>
    <p:sldId id="415" r:id="rId3"/>
    <p:sldId id="417" r:id="rId4"/>
    <p:sldId id="418" r:id="rId5"/>
    <p:sldId id="407" r:id="rId6"/>
    <p:sldId id="406" r:id="rId7"/>
    <p:sldId id="423" r:id="rId8"/>
    <p:sldId id="424" r:id="rId9"/>
    <p:sldId id="420" r:id="rId10"/>
    <p:sldId id="32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415"/>
            <p14:sldId id="417"/>
            <p14:sldId id="418"/>
            <p14:sldId id="407"/>
            <p14:sldId id="406"/>
            <p14:sldId id="423"/>
            <p14:sldId id="424"/>
            <p14:sldId id="420"/>
            <p14:sldId id="329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26D4B7"/>
    <a:srgbClr val="4472C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6535" autoAdjust="0"/>
  </p:normalViewPr>
  <p:slideViewPr>
    <p:cSldViewPr snapToGrid="0">
      <p:cViewPr varScale="1">
        <p:scale>
          <a:sx n="67" d="100"/>
          <a:sy n="67" d="100"/>
        </p:scale>
        <p:origin x="104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C42D7-21A8-431F-948F-46907C74D81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938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D0C319E-9787-4FB5-9D44-93051090ABD0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307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07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49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ACEA6-7249-43F8-B2AC-26A20B06256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615732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7AEEC-71BC-44B6-8B86-5E9B2F9F5B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249331"/>
      </p:ext>
    </p:extLst>
  </p:cSld>
  <p:clrMapOvr>
    <a:masterClrMapping/>
  </p:clrMapOvr>
  <p:transition spd="slow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29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wmf"/><Relationship Id="rId12" Type="http://schemas.openxmlformats.org/officeDocument/2006/relationships/image" Target="../media/image28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346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2249155" y="2349632"/>
            <a:ext cx="91578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4797897" y="3879418"/>
            <a:ext cx="2252475" cy="23796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392797" y="2053612"/>
            <a:ext cx="896357" cy="16714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85756" y="4142095"/>
            <a:ext cx="903398" cy="16714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159" y="1579309"/>
            <a:ext cx="11283437" cy="37477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85 -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216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218-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0" y="0"/>
            <a:ext cx="12199619" cy="14023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76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ъект 1"/>
          <p:cNvSpPr>
            <a:spLocks noGrp="1"/>
          </p:cNvSpPr>
          <p:nvPr>
            <p:ph/>
          </p:nvPr>
        </p:nvSpPr>
        <p:spPr>
          <a:xfrm>
            <a:off x="1154901" y="5481722"/>
            <a:ext cx="8084695" cy="749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i="1" dirty="0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a² + b² &gt; 37 </a:t>
            </a:r>
            <a:r>
              <a:rPr lang="en-US" sz="3600" i="1" dirty="0" err="1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ekanligi</a:t>
            </a:r>
            <a:r>
              <a:rPr lang="en-US" sz="3600" i="1" dirty="0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i="1" dirty="0" err="1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isbotlandi</a:t>
            </a:r>
            <a:r>
              <a:rPr lang="en-US" sz="3600" i="1" dirty="0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.</a:t>
            </a:r>
            <a:endParaRPr lang="ru-RU" altLang="ru-RU" sz="3600" i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21920" y="1139388"/>
            <a:ext cx="1231392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5400" b="1" dirty="0">
                <a:ln w="190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4000" i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Agar a &gt; 1 </a:t>
            </a:r>
            <a:r>
              <a:rPr lang="en-US" sz="4000" i="1" dirty="0" err="1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va</a:t>
            </a:r>
            <a:r>
              <a:rPr lang="en-US" sz="4000" i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b &gt; 6 </a:t>
            </a:r>
            <a:r>
              <a:rPr lang="en-US" sz="4000" i="1" dirty="0" err="1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bo‘lsa</a:t>
            </a:r>
            <a:r>
              <a:rPr lang="en-US" sz="4000" i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, u </a:t>
            </a:r>
            <a:r>
              <a:rPr lang="en-US" sz="4000" i="1" dirty="0" err="1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holda</a:t>
            </a:r>
            <a:r>
              <a:rPr lang="en-US" sz="4000" i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en-US" sz="4000" i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a² + b² &gt; 37 </a:t>
            </a:r>
            <a:r>
              <a:rPr lang="en-US" sz="4000" i="1" dirty="0" err="1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bo‘lishini</a:t>
            </a:r>
            <a:r>
              <a:rPr lang="en-US" sz="4000" i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4000" i="1" dirty="0" err="1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isbotlang</a:t>
            </a:r>
            <a:r>
              <a:rPr lang="ru-RU" sz="4000" i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13774" y="3015708"/>
            <a:ext cx="2717412" cy="255454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44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b="1" dirty="0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1) 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a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&gt;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1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 </a:t>
            </a:r>
          </a:p>
          <a:p>
            <a:pPr algn="ctr">
              <a:defRPr/>
            </a:pP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   a² &gt; 1²</a:t>
            </a:r>
          </a:p>
          <a:p>
            <a:pPr algn="ctr">
              <a:defRPr/>
            </a:pP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  a² &gt; 1</a:t>
            </a:r>
          </a:p>
          <a:p>
            <a:pPr algn="ctr">
              <a:defRPr/>
            </a:pPr>
            <a:r>
              <a:rPr lang="en-US" sz="4400" b="1" dirty="0">
                <a:ln w="190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endParaRPr lang="ru-RU" sz="4400" b="1" dirty="0">
              <a:ln w="1905">
                <a:solidFill>
                  <a:schemeClr val="tx1"/>
                </a:solidFill>
              </a:ln>
              <a:solidFill>
                <a:srgbClr val="8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67255" y="3022099"/>
            <a:ext cx="2916183" cy="181588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b="1" dirty="0">
                <a:ln w="1905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 </a:t>
            </a:r>
            <a:r>
              <a:rPr lang="en-US" sz="3600" b="1" dirty="0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2)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b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&gt;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6</a:t>
            </a:r>
          </a:p>
          <a:p>
            <a:pPr algn="ctr">
              <a:defRPr/>
            </a:pP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       b²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&gt;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6²</a:t>
            </a:r>
          </a:p>
          <a:p>
            <a:pPr algn="ctr">
              <a:defRPr/>
            </a:pP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        b²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&gt;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36</a:t>
            </a:r>
            <a:endParaRPr lang="ru-RU" sz="3600" dirty="0">
              <a:ln w="1905">
                <a:solidFill>
                  <a:schemeClr val="tx1"/>
                </a:solidFill>
              </a:ln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16728" y="3092731"/>
            <a:ext cx="4762842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dirty="0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3)   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a² &gt; 1</a:t>
            </a:r>
          </a:p>
          <a:p>
            <a:pPr algn="ctr">
              <a:defRPr/>
            </a:pP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        </a:t>
            </a:r>
            <a:r>
              <a:rPr lang="en-US" sz="3600" u="sng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b²</a:t>
            </a:r>
            <a:r>
              <a:rPr lang="ru-RU" sz="3600" u="sng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u="sng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&gt;</a:t>
            </a:r>
            <a:r>
              <a:rPr lang="ru-RU" sz="3600" u="sng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u="sng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36</a:t>
            </a:r>
            <a:endParaRPr lang="ru-RU" sz="3600" u="sng" dirty="0">
              <a:ln w="1905">
                <a:solidFill>
                  <a:schemeClr val="tx1"/>
                </a:solidFill>
              </a:ln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  <a:p>
            <a:pPr algn="ctr">
              <a:defRPr/>
            </a:pP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           a² + b² &gt; 1+36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12192000" cy="1274164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051845" y="3462747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659219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8C49A20A-BB2C-4692-A9E2-E55F2966D15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446545" y="918953"/>
                <a:ext cx="11291289" cy="2014747"/>
              </a:xfrm>
            </p:spPr>
            <p:txBody>
              <a:bodyPr>
                <a:normAutofit fontScale="90000"/>
              </a:bodyPr>
              <a:lstStyle/>
              <a:p>
                <a:br>
                  <a:rPr lang="en-US" dirty="0"/>
                </a:b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Agar: x </a:t>
                </a:r>
                <a14:m>
                  <m:oMath xmlns:m="http://schemas.openxmlformats.org/officeDocument/2006/math">
                    <m:r>
                      <a:rPr lang="ru-RU" b="1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y</m:t>
                    </m:r>
                    <m:r>
                      <a:rPr lang="ru-RU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ru-RU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va</m:t>
                    </m:r>
                    <m:r>
                      <a:rPr lang="ru-RU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𝐲</m:t>
                    </m:r>
                    <m:r>
                      <a:rPr lang="ru-RU" b="1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&lt;−</m:t>
                    </m:r>
                    <m:r>
                      <a:rPr lang="en-US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𝟓</m:t>
                    </m:r>
                    <m:r>
                      <a:rPr lang="ru-RU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</m:t>
                    </m:r>
                  </m:oMath>
                </a14:m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u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𝐚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musbat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son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manfiy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son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C49A20A-BB2C-4692-A9E2-E55F2966D1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46545" y="918953"/>
                <a:ext cx="11291289" cy="2014747"/>
              </a:xfrm>
              <a:blipFill rotWithShape="0">
                <a:blip r:embed="rId2"/>
                <a:stretch>
                  <a:fillRect l="-1890" r="-7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6F550F8-BB54-4593-BE1C-2A0CAFD853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-7619" y="2541066"/>
                <a:ext cx="7874443" cy="2862262"/>
              </a:xfrm>
            </p:spPr>
            <p:txBody>
              <a:bodyPr>
                <a:noAutofit/>
              </a:bodyPr>
              <a:lstStyle/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00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ru-RU" sz="4000" i="0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m:rPr>
                          <m:sty m:val="p"/>
                        </m:rPr>
                        <a:rPr lang="en-US" sz="4000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ru-RU" sz="4000" i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ru-RU" sz="4000" i="0" smtClean="0">
                          <a:latin typeface="Cambria Math" panose="02040503050406030204" pitchFamily="18" charset="0"/>
                        </a:rPr>
                        <m:t>va</m:t>
                      </m:r>
                      <m:r>
                        <a:rPr lang="ru-RU" sz="400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4000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ru-RU" sz="4000" i="0" smtClean="0">
                          <a:latin typeface="Cambria Math" panose="02040503050406030204" pitchFamily="18" charset="0"/>
                        </a:rPr>
                        <m:t>&lt;−</m:t>
                      </m:r>
                      <m:r>
                        <a:rPr lang="en-US" sz="4000" b="0" i="0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00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ru-RU" sz="40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4000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ru-RU" sz="4000" i="0">
                          <a:latin typeface="Cambria Math" panose="02040503050406030204" pitchFamily="18" charset="0"/>
                        </a:rPr>
                        <m:t>&lt;0 </m:t>
                      </m:r>
                    </m:oMath>
                  </m:oMathPara>
                </a14:m>
                <a:endParaRPr lang="ru-RU" sz="400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000" u="sng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ru-RU" sz="4000" i="0" u="sng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0" i="0" u="sng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ru-RU" sz="4000" i="0" u="sng">
                          <a:latin typeface="Cambria Math" panose="02040503050406030204" pitchFamily="18" charset="0"/>
                        </a:rPr>
                        <m:t>&lt;0</m:t>
                      </m:r>
                    </m:oMath>
                  </m:oMathPara>
                </a14:m>
                <a:endParaRPr lang="ru-RU" sz="4000" u="sng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/>
                  <a:t>          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000">
                        <a:latin typeface="Cambria Math" panose="02040503050406030204" pitchFamily="18" charset="0"/>
                      </a:rPr>
                      <m:t>x</m:t>
                    </m:r>
                    <m:r>
                      <a:rPr lang="ru-RU" sz="4000" i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</a:rPr>
                      <m:t>y</m:t>
                    </m:r>
                    <m:r>
                      <a:rPr lang="ru-RU" sz="4000" i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</a:rPr>
                      <m:t>y</m:t>
                    </m:r>
                    <m:r>
                      <a:rPr lang="ru-RU" sz="4000" i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ru-RU" sz="4000" i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00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ru-RU" sz="400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0" i="0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ru-RU" sz="4000" i="0">
                          <a:latin typeface="Cambria Math" panose="02040503050406030204" pitchFamily="18" charset="0"/>
                        </a:rPr>
                        <m:t>&lt;0</m:t>
                      </m:r>
                    </m:oMath>
                  </m:oMathPara>
                </a14:m>
                <a:endParaRPr lang="en-US" sz="400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4000" b="1" dirty="0">
                    <a:solidFill>
                      <a:srgbClr val="800000"/>
                    </a:solidFill>
                  </a:rPr>
                  <a:t>                        x</a:t>
                </a:r>
                <a14:m>
                  <m:oMath xmlns:m="http://schemas.openxmlformats.org/officeDocument/2006/math">
                    <m:r>
                      <a:rPr lang="ru-RU" sz="4000" b="1" i="0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&lt;−</m:t>
                    </m:r>
                    <m:r>
                      <a:rPr lang="en-US" sz="4000" b="1" i="0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ru-RU" sz="4000" b="1" dirty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sz="32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6F550F8-BB54-4593-BE1C-2A0CAFD853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-7619" y="2541066"/>
                <a:ext cx="7874443" cy="2862262"/>
              </a:xfrm>
              <a:blipFill rotWithShape="0">
                <a:blip r:embed="rId3"/>
                <a:stretch>
                  <a:fillRect b="-364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B32B59BA-3F3E-4E3A-842B-3268DF576DBD}"/>
              </a:ext>
            </a:extLst>
          </p:cNvPr>
          <p:cNvSpPr/>
          <p:nvPr/>
        </p:nvSpPr>
        <p:spPr>
          <a:xfrm>
            <a:off x="-7619" y="-53504"/>
            <a:ext cx="12199619" cy="97245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Mustaxkamlash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32994" y="5528617"/>
            <a:ext cx="49552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034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0E406BB2-BF83-4652-9E03-C3C2648B077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1421645"/>
                <a:ext cx="10515600" cy="1574799"/>
              </a:xfrm>
            </p:spPr>
            <p:txBody>
              <a:bodyPr>
                <a:normAutofit fontScale="900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Agar k &gt; 0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k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≠1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u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𝐤</m:t>
                    </m:r>
                    <m:r>
                      <a:rPr lang="en-US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𝐤</m:t>
                        </m:r>
                      </m:den>
                    </m:f>
                    <m:r>
                      <a:rPr lang="en-US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bo‘lishini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isbotlang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ru-RU" dirty="0"/>
                </a:br>
                <a:endParaRPr lang="ru-RU" dirty="0"/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E406BB2-BF83-4652-9E03-C3C2648B07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1421645"/>
                <a:ext cx="10515600" cy="1574799"/>
              </a:xfrm>
              <a:blipFill rotWithShape="0">
                <a:blip r:embed="rId2"/>
                <a:stretch>
                  <a:fillRect l="-2087" t="-471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9FE9B7A-E348-4A46-A5A5-6C43CDA781D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-162974" y="4052379"/>
                <a:ext cx="10515600" cy="134976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000" smtClean="0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en-US" sz="4000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k</m:t>
                          </m:r>
                        </m:den>
                      </m:f>
                      <m:r>
                        <a:rPr lang="en-US" sz="4000" i="0">
                          <a:latin typeface="Cambria Math" panose="02040503050406030204" pitchFamily="18" charset="0"/>
                        </a:rPr>
                        <m:t>−2=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4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p>
                              <m:r>
                                <a:rPr lang="ru-RU" sz="4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sz="4000" i="0">
                              <a:latin typeface="Cambria Math" panose="02040503050406030204" pitchFamily="18" charset="0"/>
                            </a:rPr>
                            <m:t>+1−2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k</m:t>
                          </m:r>
                        </m:den>
                      </m:f>
                      <m:r>
                        <a:rPr lang="ru-RU" sz="4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4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4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4000" b="0" i="0" smtClean="0">
                                      <a:latin typeface="Cambria Math" panose="02040503050406030204" pitchFamily="18" charset="0"/>
                                    </a:rPr>
                                    <m:t>k</m:t>
                                  </m:r>
                                  <m:r>
                                    <a:rPr lang="ru-RU" sz="4000" i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ru-RU" sz="4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k</m:t>
                          </m:r>
                        </m:den>
                      </m:f>
                    </m:oMath>
                  </m:oMathPara>
                </a14:m>
                <a:endParaRPr lang="ru-RU" sz="3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79FE9B7A-E348-4A46-A5A5-6C43CDA781D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-162974" y="4052379"/>
                <a:ext cx="10515600" cy="1349767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0181D906-7EF9-4287-9357-A99D77A58DFB}"/>
              </a:ext>
            </a:extLst>
          </p:cNvPr>
          <p:cNvSpPr/>
          <p:nvPr/>
        </p:nvSpPr>
        <p:spPr>
          <a:xfrm>
            <a:off x="0" y="-46333"/>
            <a:ext cx="12199619" cy="80618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4472C4"/>
          </a:solidFill>
        </p:spPr>
        <p:txBody>
          <a:bodyPr wrap="square" lIns="0" tIns="0" rIns="0" bIns="0" rtlCol="0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838200" y="2921152"/>
                <a:ext cx="3187860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</a:rPr>
                      <m:t>𝐤</m:t>
                    </m:r>
                    <m:r>
                      <a:rPr lang="en-US" sz="4000" b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𝒌</m:t>
                        </m:r>
                      </m:den>
                    </m:f>
                    <m:r>
                      <a:rPr lang="en-US" sz="4000" b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&gt; 0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921152"/>
                <a:ext cx="3187860" cy="981487"/>
              </a:xfrm>
              <a:prstGeom prst="rect">
                <a:avLst/>
              </a:prstGeom>
              <a:blipFill rotWithShape="0">
                <a:blip r:embed="rId4"/>
                <a:stretch>
                  <a:fillRect r="-5939" b="-118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974573" y="5402146"/>
                <a:ext cx="2364622" cy="11716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4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4400" b="1" i="1">
                                    <a:solidFill>
                                      <a:srgbClr val="8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4400" b="1" i="1">
                                    <a:solidFill>
                                      <a:srgbClr val="800000"/>
                                    </a:solidFill>
                                    <a:latin typeface="Cambria Math" panose="02040503050406030204" pitchFamily="18" charset="0"/>
                                  </a:rPr>
                                  <m:t>𝐤</m:t>
                                </m:r>
                                <m:r>
                                  <a:rPr lang="ru-RU" sz="4400" b="1">
                                    <a:solidFill>
                                      <a:srgbClr val="8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ru-RU" sz="4400" b="1" i="1">
                                    <a:solidFill>
                                      <a:srgbClr val="80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ru-RU" sz="44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44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den>
                    </m:f>
                  </m:oMath>
                </a14:m>
                <a:r>
                  <a:rPr lang="en-US" sz="4400" b="1" dirty="0">
                    <a:solidFill>
                      <a:srgbClr val="800000"/>
                    </a:solidFill>
                  </a:rPr>
                  <a:t> &gt; 0</a:t>
                </a:r>
                <a:endParaRPr lang="ru-RU" sz="44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573" y="5402146"/>
                <a:ext cx="2364622" cy="1171603"/>
              </a:xfrm>
              <a:prstGeom prst="rect">
                <a:avLst/>
              </a:prstGeom>
              <a:blipFill rotWithShape="0">
                <a:blip r:embed="rId5"/>
                <a:stretch>
                  <a:fillRect r="-9536" b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762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410304" y="323828"/>
            <a:ext cx="444211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905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5400" b="1" dirty="0" err="1">
                <a:ln w="1905">
                  <a:solidFill>
                    <a:schemeClr val="tx1"/>
                  </a:solidFill>
                </a:ln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Taqqoslang</a:t>
            </a:r>
            <a:r>
              <a:rPr lang="en-US" sz="5400" b="1" dirty="0">
                <a:ln w="1905">
                  <a:solidFill>
                    <a:schemeClr val="tx1"/>
                  </a:solidFill>
                </a:ln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:</a:t>
            </a:r>
            <a:endParaRPr lang="ru-RU" sz="5400" b="1" dirty="0">
              <a:ln w="1905">
                <a:solidFill>
                  <a:schemeClr val="tx1"/>
                </a:solidFill>
              </a:ln>
              <a:solidFill>
                <a:srgbClr val="00B0F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309761" y="1798819"/>
                <a:ext cx="2649893" cy="20004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g>
                        <m:e>
                          <m:sSup>
                            <m:sSupPr>
                              <m:ctrlP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ru-RU" sz="4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44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4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4400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9761" y="1798819"/>
                <a:ext cx="2649893" cy="200048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45240" y="1708877"/>
                <a:ext cx="2649893" cy="20004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g>
                        <m:e>
                          <m:sSup>
                            <m:sSupPr>
                              <m:ctrlP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ru-RU" sz="4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44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4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4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240" y="1708877"/>
                <a:ext cx="2649893" cy="200048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882453" y="2337396"/>
            <a:ext cx="95936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err="1"/>
              <a:t>va</a:t>
            </a:r>
            <a:endParaRPr lang="ru-RU" sz="6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60526" y="4218797"/>
                <a:ext cx="5325240" cy="1725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6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ru-RU" sz="6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f>
                          <m:fPr>
                            <m:ctrlPr>
                              <a:rPr lang="ru-RU" sz="6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66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6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6000" dirty="0"/>
                          <m:t>va</m:t>
                        </m:r>
                        <m:r>
                          <a:rPr lang="en-US" sz="60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ru-RU" sz="6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24</m:t>
                            </m:r>
                          </m:den>
                        </m:f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f>
                          <m:fPr>
                            <m:ctrlPr>
                              <a:rPr lang="ru-RU" sz="6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6000" dirty="0"/>
                  <a:t> </a:t>
                </a:r>
                <a:endParaRPr lang="ru-RU" sz="6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0526" y="4218797"/>
                <a:ext cx="5325240" cy="172585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651314" y="4692093"/>
            <a:ext cx="1421642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7200" dirty="0"/>
              <a:t> &gt;</a:t>
            </a:r>
            <a:endParaRPr lang="ru-RU" sz="7200" dirty="0"/>
          </a:p>
        </p:txBody>
      </p:sp>
      <p:sp>
        <p:nvSpPr>
          <p:cNvPr id="9" name="TextBox 8"/>
          <p:cNvSpPr txBox="1"/>
          <p:nvPr/>
        </p:nvSpPr>
        <p:spPr>
          <a:xfrm>
            <a:off x="3804668" y="2245063"/>
            <a:ext cx="974512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7200" dirty="0"/>
              <a:t> &gt;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407852486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1424066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25537" y="1868963"/>
                <a:ext cx="3837782" cy="30945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800" dirty="0">
                    <a:solidFill>
                      <a:srgbClr val="800000"/>
                    </a:solidFill>
                    <a:cs typeface="Arial" panose="020B0604020202020204" pitchFamily="34" charset="0"/>
                  </a:rPr>
                  <a:t>1)</a:t>
                </a:r>
                <a:r>
                  <a:rPr lang="en-US" sz="5400" dirty="0">
                    <a:solidFill>
                      <a:srgbClr val="80000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  <m:sup>
                        <m:r>
                          <a:rPr lang="ru-RU" sz="4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sup>
                    </m:sSup>
                  </m:oMath>
                </a14:m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625</a:t>
                </a:r>
              </a:p>
              <a:p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  <m:sup>
                        <m:r>
                          <a:rPr lang="ru-RU" sz="48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8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sup>
                    </m:sSup>
                  </m:oMath>
                </a14:m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  <m:sup>
                        <m:r>
                          <a:rPr lang="en-US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</m:oMath>
                </a14:m>
                <a:endParaRPr lang="en-US" sz="4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4400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r>
                      <a:rPr lang="en-US" sz="4400" b="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4400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  <a:p>
                <a:r>
                  <a:rPr lang="en-US" sz="4400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4400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400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537" y="1868963"/>
                <a:ext cx="3837782" cy="3094501"/>
              </a:xfrm>
              <a:prstGeom prst="rect">
                <a:avLst/>
              </a:prstGeom>
              <a:blipFill rotWithShape="0">
                <a:blip r:embed="rId2"/>
                <a:stretch>
                  <a:fillRect l="-7143" t="-3156" r="-6032" b="-78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98368" y="1633928"/>
                <a:ext cx="4948662" cy="43424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800" dirty="0">
                    <a:solidFill>
                      <a:srgbClr val="800000"/>
                    </a:solidFill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64</m:t>
                        </m:r>
                      </m:e>
                      <m:sup>
                        <m:f>
                          <m:fPr>
                            <m:ctrlPr>
                              <a:rPr lang="ru-RU" sz="4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800" b="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a:rPr lang="en-US" sz="48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48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- 16 = 0 </a:t>
                </a:r>
              </a:p>
              <a:p>
                <a:r>
                  <a:rPr lang="en-US" sz="4800" dirty="0">
                    <a:solidFill>
                      <a:srgbClr val="800000"/>
                    </a:solidFill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e>
                      <m:sup>
                        <m:r>
                          <a:rPr lang="en-US" sz="4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3(</m:t>
                        </m:r>
                        <m:f>
                          <m:fPr>
                            <m:ctrlPr>
                              <a:rPr lang="ru-RU" sz="48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a:rPr lang="en-US" sz="4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4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−1)</m:t>
                        </m:r>
                      </m:sup>
                    </m:sSup>
                  </m:oMath>
                </a14:m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16 </a:t>
                </a:r>
              </a:p>
              <a:p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4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ru-RU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4</m:t>
                        </m:r>
                      </m:e>
                      <m:sup>
                        <m:r>
                          <a:rPr lang="en-US" sz="4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4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4²</a:t>
                </a:r>
              </a:p>
              <a:p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4400" b="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4400" b="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−3 </m:t>
                    </m:r>
                  </m:oMath>
                </a14:m>
                <a:r>
                  <a:rPr lang="en-US" sz="4400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  <a:p>
                <a:r>
                  <a:rPr lang="en-US" sz="4400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4400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400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8368" y="1633928"/>
                <a:ext cx="4948662" cy="4342407"/>
              </a:xfrm>
              <a:prstGeom prst="rect">
                <a:avLst/>
              </a:prstGeom>
              <a:blipFill rotWithShape="0">
                <a:blip r:embed="rId3"/>
                <a:stretch>
                  <a:fillRect l="-5542" r="-3571" b="-40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66378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07874717"/>
              </p:ext>
            </p:extLst>
          </p:nvPr>
        </p:nvGraphicFramePr>
        <p:xfrm>
          <a:off x="10553700" y="250591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3" imgW="114120" imgH="177480" progId="">
                  <p:embed/>
                </p:oleObj>
              </mc:Choice>
              <mc:Fallback>
                <p:oleObj name="Equation" r:id="rId3" imgW="114120" imgH="177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3700" y="2505915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AutoShape 13"/>
          <p:cNvSpPr>
            <a:spLocks noChangeAspect="1" noChangeArrowheads="1" noTextEdit="1"/>
          </p:cNvSpPr>
          <p:nvPr/>
        </p:nvSpPr>
        <p:spPr bwMode="auto">
          <a:xfrm>
            <a:off x="4114800" y="4648200"/>
            <a:ext cx="3657600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4894291" y="5187156"/>
            <a:ext cx="6577015" cy="1465264"/>
            <a:chOff x="-1431" y="2419"/>
            <a:chExt cx="4143" cy="923"/>
          </a:xfrm>
        </p:grpSpPr>
        <p:sp>
          <p:nvSpPr>
            <p:cNvPr id="1032" name="Rectangle 18"/>
            <p:cNvSpPr>
              <a:spLocks noChangeArrowheads="1"/>
            </p:cNvSpPr>
            <p:nvPr/>
          </p:nvSpPr>
          <p:spPr bwMode="auto">
            <a:xfrm>
              <a:off x="-1431" y="2473"/>
              <a:ext cx="1515" cy="7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500" i="1" dirty="0">
                  <a:latin typeface="Times New Roman" pitchFamily="18" charset="0"/>
                </a:rPr>
                <a:t>a      b</a:t>
              </a:r>
              <a:endParaRPr lang="ru-RU" dirty="0"/>
            </a:p>
          </p:txBody>
        </p:sp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-988" y="2419"/>
              <a:ext cx="3700" cy="923"/>
              <a:chOff x="-988" y="2419"/>
              <a:chExt cx="3700" cy="923"/>
            </a:xfrm>
          </p:grpSpPr>
          <p:sp>
            <p:nvSpPr>
              <p:cNvPr id="1034" name="Rectangle 15"/>
              <p:cNvSpPr>
                <a:spLocks noChangeArrowheads="1"/>
              </p:cNvSpPr>
              <p:nvPr/>
            </p:nvSpPr>
            <p:spPr bwMode="auto">
              <a:xfrm>
                <a:off x="-988" y="2419"/>
                <a:ext cx="154" cy="4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4300" i="1" dirty="0">
                    <a:latin typeface="Times New Roman" pitchFamily="18" charset="0"/>
                  </a:rPr>
                  <a:t>x</a:t>
                </a:r>
                <a:endParaRPr lang="ru-RU" i="1" dirty="0"/>
              </a:p>
            </p:txBody>
          </p:sp>
          <p:sp>
            <p:nvSpPr>
              <p:cNvPr id="1035" name="Rectangle 16"/>
              <p:cNvSpPr>
                <a:spLocks noChangeArrowheads="1"/>
              </p:cNvSpPr>
              <p:nvPr/>
            </p:nvSpPr>
            <p:spPr bwMode="auto">
              <a:xfrm>
                <a:off x="2507" y="3168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ru-RU" dirty="0"/>
              </a:p>
            </p:txBody>
          </p:sp>
          <p:sp>
            <p:nvSpPr>
              <p:cNvPr id="1036" name="Rectangle 17"/>
              <p:cNvSpPr>
                <a:spLocks noChangeArrowheads="1"/>
              </p:cNvSpPr>
              <p:nvPr/>
            </p:nvSpPr>
            <p:spPr bwMode="auto">
              <a:xfrm>
                <a:off x="2712" y="2991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ru-RU" dirty="0"/>
              </a:p>
            </p:txBody>
          </p:sp>
          <p:sp>
            <p:nvSpPr>
              <p:cNvPr id="1037" name="Rectangle 19"/>
              <p:cNvSpPr>
                <a:spLocks noChangeArrowheads="1"/>
              </p:cNvSpPr>
              <p:nvPr/>
            </p:nvSpPr>
            <p:spPr bwMode="auto">
              <a:xfrm>
                <a:off x="-794" y="2534"/>
                <a:ext cx="329" cy="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7500" dirty="0">
                    <a:latin typeface="Symbol" pitchFamily="18" charset="2"/>
                  </a:rPr>
                  <a:t>=</a:t>
                </a:r>
                <a:endParaRPr lang="ru-RU" dirty="0"/>
              </a:p>
            </p:txBody>
          </p:sp>
        </p:grpSp>
      </p:grpSp>
      <p:sp>
        <p:nvSpPr>
          <p:cNvPr id="6" name="Прямоугольник 5"/>
          <p:cNvSpPr/>
          <p:nvPr/>
        </p:nvSpPr>
        <p:spPr>
          <a:xfrm>
            <a:off x="0" y="0"/>
            <a:ext cx="12192000" cy="1469036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>
                <a:latin typeface="Arial" panose="020B0604020202020204" pitchFamily="34" charset="0"/>
                <a:cs typeface="Arial" panose="020B0604020202020204" pitchFamily="34" charset="0"/>
              </a:rPr>
              <a:t>№217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823839"/>
              </p:ext>
            </p:extLst>
          </p:nvPr>
        </p:nvGraphicFramePr>
        <p:xfrm>
          <a:off x="2360198" y="1807131"/>
          <a:ext cx="2498308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Уравнение" r:id="rId5" imgW="583920" imgH="228600" progId="Equation.3">
                  <p:embed/>
                </p:oleObj>
              </mc:Choice>
              <mc:Fallback>
                <p:oleObj name="Уравнение" r:id="rId5" imgW="5839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0198" y="1807131"/>
                        <a:ext cx="2498308" cy="966788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99CCFF"/>
                          </a:gs>
                          <a:gs pos="100000">
                            <a:srgbClr val="FFFFFF"/>
                          </a:gs>
                        </a:gsLst>
                        <a:lin ang="5400000" scaled="1"/>
                      </a:gradFill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78088" y="5242059"/>
                <a:ext cx="3244671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𝐥𝐨𝐠</m:t>
                        </m:r>
                      </m:e>
                      <m:sub>
                        <m:r>
                          <a:rPr lang="en-US" sz="54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sub>
                    </m:sSub>
                    <m:r>
                      <a:rPr lang="en-US" sz="54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endParaRPr lang="ru-RU" sz="5400" b="1" i="1" dirty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088" y="5242059"/>
                <a:ext cx="3244671" cy="923330"/>
              </a:xfrm>
              <a:prstGeom prst="rect">
                <a:avLst/>
              </a:prstGeom>
              <a:blipFill rotWithShape="0">
                <a:blip r:embed="rId7"/>
                <a:stretch>
                  <a:fillRect l="-9962" t="-18543" b="-39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858506" y="1781106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8203" y="3150314"/>
                <a:ext cx="11617377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asosga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logarifmi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deyilganda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32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ko‘tarish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daraja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tushuniladi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𝒍𝒐𝒈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sub>
                    </m:sSub>
                    <m:r>
                      <a:rPr lang="en-US" sz="32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ko‘rinishda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endParaRPr lang="ru-RU" sz="3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203" y="3150314"/>
                <a:ext cx="11617377" cy="2062103"/>
              </a:xfrm>
              <a:prstGeom prst="rect">
                <a:avLst/>
              </a:prstGeom>
              <a:blipFill rotWithShape="0">
                <a:blip r:embed="rId8"/>
                <a:stretch>
                  <a:fillRect l="-1364" t="-3846" r="-13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8643400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89052" y="1186107"/>
                <a:ext cx="1943416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e>
                        <m:sub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𝟔𝟒</m:t>
                      </m:r>
                    </m:oMath>
                  </m:oMathPara>
                </a14:m>
                <a:endParaRPr lang="ru-RU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052" y="1186107"/>
                <a:ext cx="1943416" cy="67710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28417" y="4103929"/>
                <a:ext cx="1576329" cy="10527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1" i="0" smtClean="0">
                              <a:latin typeface="Cambria Math" panose="02040503050406030204" pitchFamily="18" charset="0"/>
                            </a:rPr>
                            <m:t>𝐥𝐨𝐠</m:t>
                          </m:r>
                        </m:e>
                        <m:sub>
                          <m:f>
                            <m:fPr>
                              <m:ctrlPr>
                                <a:rPr lang="ru-RU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b>
                      </m:sSub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417" y="4103929"/>
                <a:ext cx="1576329" cy="105278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28418" y="2241477"/>
                <a:ext cx="1715694" cy="126848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1" i="0" smtClean="0">
                              <a:latin typeface="Cambria Math" panose="02040503050406030204" pitchFamily="18" charset="0"/>
                            </a:rPr>
                            <m:t>𝐥𝐨𝐠</m:t>
                          </m:r>
                        </m:e>
                        <m:sub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f>
                        <m:fPr>
                          <m:ctrlPr>
                            <a:rPr lang="ru-RU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𝟐𝟕</m:t>
                          </m:r>
                        </m:den>
                      </m:f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418" y="2241477"/>
                <a:ext cx="1715694" cy="1268489"/>
              </a:xfrm>
              <a:prstGeom prst="rect">
                <a:avLst/>
              </a:prstGeom>
              <a:blipFill rotWithShape="0">
                <a:blip r:embed="rId4"/>
                <a:stretch>
                  <a:fillRect r="-88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889051" y="5156718"/>
                <a:ext cx="1855060" cy="13608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1" i="0">
                              <a:latin typeface="Cambria Math" panose="02040503050406030204" pitchFamily="18" charset="0"/>
                            </a:rPr>
                            <m:t>𝐥𝐨𝐠</m:t>
                          </m:r>
                        </m:e>
                        <m:sub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sub>
                      </m:sSub>
                      <m:f>
                        <m:fPr>
                          <m:ctrlPr>
                            <a:rPr lang="ru-RU" sz="4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051" y="5156718"/>
                <a:ext cx="1855060" cy="136082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0" y="0"/>
            <a:ext cx="12192000" cy="1049311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217.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60661" y="1127673"/>
            <a:ext cx="10374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/>
              <a:t>= </a:t>
            </a:r>
            <a:r>
              <a:rPr lang="en-US" sz="5400" b="1" dirty="0">
                <a:solidFill>
                  <a:srgbClr val="00B050"/>
                </a:solidFill>
              </a:rPr>
              <a:t>6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58428" y="2515341"/>
            <a:ext cx="12490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/>
              <a:t>= </a:t>
            </a:r>
            <a:r>
              <a:rPr lang="en-US" sz="5400" b="1" dirty="0">
                <a:solidFill>
                  <a:srgbClr val="800000"/>
                </a:solidFill>
              </a:rPr>
              <a:t>-3</a:t>
            </a:r>
            <a:endParaRPr lang="ru-RU" sz="5400" b="1" dirty="0">
              <a:solidFill>
                <a:srgbClr val="8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58788" y="4168658"/>
            <a:ext cx="12490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/>
              <a:t>= </a:t>
            </a:r>
            <a:r>
              <a:rPr lang="en-US" sz="5400" b="1" dirty="0">
                <a:solidFill>
                  <a:schemeClr val="accent5">
                    <a:lumMod val="50000"/>
                  </a:schemeClr>
                </a:solidFill>
              </a:rPr>
              <a:t>-2</a:t>
            </a:r>
            <a:endParaRPr lang="ru-RU" sz="5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36008" y="5560000"/>
            <a:ext cx="12490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/>
              <a:t>= </a:t>
            </a:r>
            <a:r>
              <a:rPr lang="en-US" sz="5400" b="1" dirty="0">
                <a:solidFill>
                  <a:srgbClr val="7030A0"/>
                </a:solidFill>
              </a:rPr>
              <a:t>-1</a:t>
            </a:r>
            <a:endParaRPr lang="ru-RU" sz="5400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096000" y="1235395"/>
                <a:ext cx="162249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rgbClr val="800000"/>
                    </a:solidFill>
                  </a:rPr>
                  <a:t>= 64</a:t>
                </a:r>
                <a:endParaRPr lang="ru-RU" sz="40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235395"/>
                <a:ext cx="1622495" cy="707886"/>
              </a:xfrm>
              <a:prstGeom prst="rect">
                <a:avLst/>
              </a:prstGeom>
              <a:blipFill rotWithShape="0">
                <a:blip r:embed="rId6"/>
                <a:stretch>
                  <a:fillRect t="-15517" r="-11654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8721777" y="1235395"/>
                <a:ext cx="1650708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rgbClr val="800000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1777" y="1235395"/>
                <a:ext cx="1650708" cy="721801"/>
              </a:xfrm>
              <a:prstGeom prst="rect">
                <a:avLst/>
              </a:prstGeom>
              <a:blipFill rotWithShape="0">
                <a:blip r:embed="rId7"/>
                <a:stretch>
                  <a:fillRect t="-12712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96000" y="2459557"/>
                <a:ext cx="1547668" cy="9791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rgbClr val="80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</m:den>
                    </m:f>
                  </m:oMath>
                </a14:m>
                <a:endParaRPr lang="ru-RU" sz="40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459557"/>
                <a:ext cx="1547668" cy="979114"/>
              </a:xfrm>
              <a:prstGeom prst="rect">
                <a:avLst/>
              </a:prstGeom>
              <a:blipFill rotWithShape="0">
                <a:blip r:embed="rId8"/>
                <a:stretch>
                  <a:fillRect b="-1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27979" y="2514820"/>
                <a:ext cx="1923219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rgbClr val="800000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7979" y="2514820"/>
                <a:ext cx="1923219" cy="721801"/>
              </a:xfrm>
              <a:prstGeom prst="rect">
                <a:avLst/>
              </a:prstGeom>
              <a:blipFill rotWithShape="0">
                <a:blip r:embed="rId9"/>
                <a:stretch>
                  <a:fillRect t="-12712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Овал 16"/>
          <p:cNvSpPr/>
          <p:nvPr/>
        </p:nvSpPr>
        <p:spPr>
          <a:xfrm>
            <a:off x="10088380" y="2507727"/>
            <a:ext cx="599983" cy="48847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055667" y="3907632"/>
                <a:ext cx="1703159" cy="9785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ru-RU" sz="4000" b="1" i="1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000" b="1" i="1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rgbClr val="800000"/>
                    </a:solidFill>
                  </a:rPr>
                  <a:t>= 4</a:t>
                </a:r>
                <a:endParaRPr lang="ru-RU" sz="40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5667" y="3907632"/>
                <a:ext cx="1703159" cy="978538"/>
              </a:xfrm>
              <a:prstGeom prst="rect">
                <a:avLst/>
              </a:prstGeom>
              <a:blipFill rotWithShape="0">
                <a:blip r:embed="rId10"/>
                <a:stretch>
                  <a:fillRect r="-11429" b="-1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712653" y="3874958"/>
                <a:ext cx="2497094" cy="9785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ru-RU" sz="40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0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40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rgbClr val="800000"/>
                    </a:solidFill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ru-RU" sz="40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0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40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2653" y="3874958"/>
                <a:ext cx="2497094" cy="978538"/>
              </a:xfrm>
              <a:prstGeom prst="rect">
                <a:avLst/>
              </a:prstGeom>
              <a:blipFill rotWithShape="0">
                <a:blip r:embed="rId11"/>
                <a:stretch>
                  <a:fillRect b="-137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Овал 19"/>
          <p:cNvSpPr/>
          <p:nvPr/>
        </p:nvSpPr>
        <p:spPr>
          <a:xfrm>
            <a:off x="10572719" y="3966143"/>
            <a:ext cx="637028" cy="488474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248400" y="5355131"/>
                <a:ext cx="1323247" cy="9791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rgbClr val="80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40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5355131"/>
                <a:ext cx="1323247" cy="979114"/>
              </a:xfrm>
              <a:prstGeom prst="rect">
                <a:avLst/>
              </a:prstGeom>
              <a:blipFill rotWithShape="0">
                <a:blip r:embed="rId12"/>
                <a:stretch>
                  <a:fillRect b="-1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917544" y="5410915"/>
                <a:ext cx="1923219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rgbClr val="800000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7544" y="5410915"/>
                <a:ext cx="1923219" cy="721801"/>
              </a:xfrm>
              <a:prstGeom prst="rect">
                <a:avLst/>
              </a:prstGeom>
              <a:blipFill rotWithShape="0">
                <a:blip r:embed="rId13"/>
                <a:stretch>
                  <a:fillRect t="-12712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Овал 22"/>
          <p:cNvSpPr/>
          <p:nvPr/>
        </p:nvSpPr>
        <p:spPr>
          <a:xfrm>
            <a:off x="10240780" y="5403301"/>
            <a:ext cx="599983" cy="488474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9972736" y="1231447"/>
            <a:ext cx="599983" cy="488474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302522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2" grpId="0"/>
      <p:bldP spid="14" grpId="0"/>
      <p:bldP spid="15" grpId="0"/>
      <p:bldP spid="16" grpId="0"/>
      <p:bldP spid="17" grpId="0" animBg="1"/>
      <p:bldP spid="18" grpId="0"/>
      <p:bldP spid="19" grpId="0"/>
      <p:bldP spid="20" grpId="0" animBg="1"/>
      <p:bldP spid="21" grpId="0"/>
      <p:bldP spid="22" grpId="0"/>
      <p:bldP spid="23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1"/>
          <p:cNvSpPr>
            <a:spLocks noGrp="1" noChangeArrowheads="1"/>
          </p:cNvSpPr>
          <p:nvPr>
            <p:ph type="title"/>
          </p:nvPr>
        </p:nvSpPr>
        <p:spPr>
          <a:xfrm>
            <a:off x="1213567" y="243479"/>
            <a:ext cx="8305800" cy="785813"/>
          </a:xfrm>
        </p:spPr>
        <p:txBody>
          <a:bodyPr vert="horz" lIns="91440" tIns="45000" rIns="91440" bIns="45000" rtlCol="0" anchor="t">
            <a:noAutofit/>
          </a:bodyPr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2053" name="Object 20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141639"/>
              </p:ext>
            </p:extLst>
          </p:nvPr>
        </p:nvGraphicFramePr>
        <p:xfrm>
          <a:off x="579454" y="2558218"/>
          <a:ext cx="2428844" cy="1180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2" r:id="rId4" imgW="520560" imgH="241200" progId="">
                  <p:embed/>
                </p:oleObj>
              </mc:Choice>
              <mc:Fallback>
                <p:oleObj r:id="rId4" imgW="520560" imgH="2412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54" y="2558218"/>
                        <a:ext cx="2428844" cy="11804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2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2071739"/>
              </p:ext>
            </p:extLst>
          </p:nvPr>
        </p:nvGraphicFramePr>
        <p:xfrm>
          <a:off x="651383" y="5089950"/>
          <a:ext cx="2518348" cy="1062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3" r:id="rId6" imgW="583920" imgH="241200" progId="">
                  <p:embed/>
                </p:oleObj>
              </mc:Choice>
              <mc:Fallback>
                <p:oleObj r:id="rId6" imgW="583920" imgH="2412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383" y="5089950"/>
                        <a:ext cx="2518348" cy="10625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39" name="Rectangle 204"/>
          <p:cNvSpPr>
            <a:spLocks noChangeArrowheads="1"/>
          </p:cNvSpPr>
          <p:nvPr/>
        </p:nvSpPr>
        <p:spPr bwMode="auto">
          <a:xfrm>
            <a:off x="1524000" y="0"/>
            <a:ext cx="9144000" cy="1588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40" name="Rectangle 205"/>
          <p:cNvSpPr>
            <a:spLocks noChangeArrowheads="1"/>
          </p:cNvSpPr>
          <p:nvPr/>
        </p:nvSpPr>
        <p:spPr bwMode="auto">
          <a:xfrm>
            <a:off x="1524000" y="0"/>
            <a:ext cx="9144000" cy="1588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41" name="Rectangle 206"/>
          <p:cNvSpPr>
            <a:spLocks noChangeArrowheads="1"/>
          </p:cNvSpPr>
          <p:nvPr/>
        </p:nvSpPr>
        <p:spPr bwMode="auto">
          <a:xfrm>
            <a:off x="1524000" y="0"/>
            <a:ext cx="9144000" cy="1588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42" name="Rectangle 207"/>
          <p:cNvSpPr>
            <a:spLocks noChangeArrowheads="1"/>
          </p:cNvSpPr>
          <p:nvPr/>
        </p:nvSpPr>
        <p:spPr bwMode="auto">
          <a:xfrm>
            <a:off x="1524000" y="0"/>
            <a:ext cx="9144000" cy="1588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43" name="Rectangle 208"/>
          <p:cNvSpPr>
            <a:spLocks noChangeArrowheads="1"/>
          </p:cNvSpPr>
          <p:nvPr/>
        </p:nvSpPr>
        <p:spPr bwMode="auto">
          <a:xfrm>
            <a:off x="1524000" y="0"/>
            <a:ext cx="9144000" cy="1588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45" name="Rectangle 210"/>
          <p:cNvSpPr>
            <a:spLocks noChangeArrowheads="1"/>
          </p:cNvSpPr>
          <p:nvPr/>
        </p:nvSpPr>
        <p:spPr bwMode="auto">
          <a:xfrm>
            <a:off x="1524000" y="0"/>
            <a:ext cx="9144000" cy="1588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47" name="Rectangle 212"/>
          <p:cNvSpPr>
            <a:spLocks noChangeArrowheads="1"/>
          </p:cNvSpPr>
          <p:nvPr/>
        </p:nvSpPr>
        <p:spPr bwMode="auto">
          <a:xfrm>
            <a:off x="1524000" y="0"/>
            <a:ext cx="9144000" cy="1588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49" name="Rectangle 214"/>
          <p:cNvSpPr>
            <a:spLocks noChangeArrowheads="1"/>
          </p:cNvSpPr>
          <p:nvPr/>
        </p:nvSpPr>
        <p:spPr bwMode="auto">
          <a:xfrm>
            <a:off x="1524000" y="0"/>
            <a:ext cx="9144000" cy="1588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" name="Rectangle 218"/>
          <p:cNvSpPr>
            <a:spLocks noChangeArrowheads="1"/>
          </p:cNvSpPr>
          <p:nvPr/>
        </p:nvSpPr>
        <p:spPr bwMode="auto">
          <a:xfrm>
            <a:off x="1524000" y="0"/>
            <a:ext cx="9144000" cy="1588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3" name="Rectangle 220"/>
          <p:cNvSpPr>
            <a:spLocks noChangeArrowheads="1"/>
          </p:cNvSpPr>
          <p:nvPr/>
        </p:nvSpPr>
        <p:spPr bwMode="auto">
          <a:xfrm>
            <a:off x="1524000" y="0"/>
            <a:ext cx="9144000" cy="1588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60" name="Rectangle 227"/>
          <p:cNvSpPr>
            <a:spLocks noChangeArrowheads="1"/>
          </p:cNvSpPr>
          <p:nvPr/>
        </p:nvSpPr>
        <p:spPr bwMode="auto">
          <a:xfrm>
            <a:off x="1524000" y="0"/>
            <a:ext cx="9144000" cy="4572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61" name="Rectangle 228"/>
          <p:cNvSpPr>
            <a:spLocks noChangeArrowheads="1"/>
          </p:cNvSpPr>
          <p:nvPr/>
        </p:nvSpPr>
        <p:spPr bwMode="auto">
          <a:xfrm>
            <a:off x="1793876" y="849313"/>
            <a:ext cx="233363" cy="304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ru-RU" sz="1400" b="1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2162" name="Rectangle 229"/>
          <p:cNvSpPr>
            <a:spLocks noChangeArrowheads="1"/>
          </p:cNvSpPr>
          <p:nvPr/>
        </p:nvSpPr>
        <p:spPr bwMode="auto">
          <a:xfrm>
            <a:off x="1793876" y="1697038"/>
            <a:ext cx="233363" cy="304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ru-RU" sz="1400" b="1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2163" name="Rectangle 230"/>
          <p:cNvSpPr>
            <a:spLocks noChangeArrowheads="1"/>
          </p:cNvSpPr>
          <p:nvPr/>
        </p:nvSpPr>
        <p:spPr bwMode="auto">
          <a:xfrm>
            <a:off x="1793876" y="2640013"/>
            <a:ext cx="233363" cy="304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ru-RU" sz="1400" b="1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2164" name="Rectangle 231"/>
          <p:cNvSpPr>
            <a:spLocks noChangeArrowheads="1"/>
          </p:cNvSpPr>
          <p:nvPr/>
        </p:nvSpPr>
        <p:spPr bwMode="auto">
          <a:xfrm>
            <a:off x="1793876" y="5383213"/>
            <a:ext cx="233363" cy="304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ru-RU" sz="1400" b="1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2167" name="Rectangle 234"/>
          <p:cNvSpPr>
            <a:spLocks noChangeArrowheads="1"/>
          </p:cNvSpPr>
          <p:nvPr/>
        </p:nvSpPr>
        <p:spPr bwMode="auto">
          <a:xfrm>
            <a:off x="1524000" y="0"/>
            <a:ext cx="9144000" cy="4572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68" name="Rectangle 235"/>
          <p:cNvSpPr>
            <a:spLocks noChangeArrowheads="1"/>
          </p:cNvSpPr>
          <p:nvPr/>
        </p:nvSpPr>
        <p:spPr bwMode="auto">
          <a:xfrm>
            <a:off x="2112963" y="847826"/>
            <a:ext cx="344966" cy="307777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ru-RU" sz="1400" b="1">
                <a:solidFill>
                  <a:srgbClr val="000000"/>
                </a:solidFill>
                <a:cs typeface="Times New Roman" pitchFamily="18" charset="0"/>
              </a:rPr>
              <a:t>    </a:t>
            </a:r>
          </a:p>
        </p:txBody>
      </p:sp>
      <p:sp>
        <p:nvSpPr>
          <p:cNvPr id="2169" name="Rectangle 236"/>
          <p:cNvSpPr>
            <a:spLocks noChangeArrowheads="1"/>
          </p:cNvSpPr>
          <p:nvPr/>
        </p:nvSpPr>
        <p:spPr bwMode="auto">
          <a:xfrm>
            <a:off x="2095500" y="1285875"/>
            <a:ext cx="184150" cy="3683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72" name="Rectangle 239"/>
          <p:cNvSpPr>
            <a:spLocks noChangeArrowheads="1"/>
          </p:cNvSpPr>
          <p:nvPr/>
        </p:nvSpPr>
        <p:spPr bwMode="auto">
          <a:xfrm>
            <a:off x="1524000" y="0"/>
            <a:ext cx="9144000" cy="1588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73" name="Rectangle 240"/>
          <p:cNvSpPr>
            <a:spLocks noChangeArrowheads="1"/>
          </p:cNvSpPr>
          <p:nvPr/>
        </p:nvSpPr>
        <p:spPr bwMode="auto">
          <a:xfrm>
            <a:off x="1525588" y="238226"/>
            <a:ext cx="304892" cy="307777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ru-RU" sz="14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  </a:t>
            </a:r>
          </a:p>
        </p:txBody>
      </p:sp>
      <p:graphicFrame>
        <p:nvGraphicFramePr>
          <p:cNvPr id="49" name="Object 2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2587355"/>
              </p:ext>
            </p:extLst>
          </p:nvPr>
        </p:nvGraphicFramePr>
        <p:xfrm>
          <a:off x="611625" y="1274156"/>
          <a:ext cx="2597864" cy="1124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4" r:id="rId8" imgW="520560" imgH="241200" progId="">
                  <p:embed/>
                </p:oleObj>
              </mc:Choice>
              <mc:Fallback>
                <p:oleObj r:id="rId8" imgW="520560" imgH="2412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625" y="1274156"/>
                        <a:ext cx="2597864" cy="11245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4530"/>
              </p:ext>
            </p:extLst>
          </p:nvPr>
        </p:nvGraphicFramePr>
        <p:xfrm>
          <a:off x="595041" y="3820437"/>
          <a:ext cx="2314981" cy="1176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5" name="Уравнение" r:id="rId10" imgW="507960" imgH="241200" progId="Equation.3">
                  <p:embed/>
                </p:oleObj>
              </mc:Choice>
              <mc:Fallback>
                <p:oleObj name="Уравнение" r:id="rId10" imgW="5079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041" y="3820437"/>
                        <a:ext cx="2314981" cy="11764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593287" y="2814144"/>
                <a:ext cx="2217145" cy="14800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4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b>
                          <m:r>
                            <a:rPr lang="en-US" sz="4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f>
                        <m:fPr>
                          <m:ctrlPr>
                            <a:rPr lang="ru-RU" sz="4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3287" y="2814144"/>
                <a:ext cx="2217145" cy="1480021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650863" y="1197716"/>
                <a:ext cx="2217145" cy="14800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4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b>
                          <m:r>
                            <a:rPr lang="en-US" sz="4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f>
                        <m:fPr>
                          <m:ctrlPr>
                            <a:rPr lang="ru-RU" sz="4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64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0863" y="1197716"/>
                <a:ext cx="2217145" cy="1480021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648590" y="4951524"/>
                <a:ext cx="2364430" cy="9598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5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5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b>
                          <m:r>
                            <a:rPr lang="en-US" sz="5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0,3</m:t>
                          </m:r>
                        </m:sub>
                      </m:sSub>
                      <m:r>
                        <a:rPr lang="en-US" sz="54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8590" y="4951524"/>
                <a:ext cx="2364430" cy="959878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936008" y="1420899"/>
            <a:ext cx="10374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800000"/>
                </a:solidFill>
              </a:rPr>
              <a:t>= 3</a:t>
            </a:r>
            <a:endParaRPr lang="ru-RU" sz="5400" b="1" dirty="0">
              <a:solidFill>
                <a:srgbClr val="8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10022" y="2627736"/>
            <a:ext cx="10374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800000"/>
                </a:solidFill>
              </a:rPr>
              <a:t>= 2</a:t>
            </a:r>
            <a:endParaRPr lang="ru-RU" sz="5400" b="1" dirty="0">
              <a:solidFill>
                <a:srgbClr val="8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915551" y="3931675"/>
            <a:ext cx="10374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800000"/>
                </a:solidFill>
              </a:rPr>
              <a:t>= 4</a:t>
            </a:r>
            <a:endParaRPr lang="ru-RU" sz="5400" b="1" dirty="0">
              <a:solidFill>
                <a:srgbClr val="8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992930" y="5089950"/>
            <a:ext cx="10374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800000"/>
                </a:solidFill>
              </a:rPr>
              <a:t>= 3</a:t>
            </a:r>
            <a:endParaRPr lang="ru-RU" sz="5400" b="1" dirty="0">
              <a:solidFill>
                <a:srgbClr val="8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075263" y="1555917"/>
            <a:ext cx="12490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800000"/>
                </a:solidFill>
              </a:rPr>
              <a:t>= -6</a:t>
            </a:r>
            <a:endParaRPr lang="ru-RU" sz="5400" b="1" dirty="0">
              <a:solidFill>
                <a:srgbClr val="8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071722" y="3153471"/>
            <a:ext cx="12490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800000"/>
                </a:solidFill>
              </a:rPr>
              <a:t>= -5</a:t>
            </a:r>
            <a:endParaRPr lang="ru-RU" sz="5400" b="1" dirty="0">
              <a:solidFill>
                <a:srgbClr val="8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126737" y="4921548"/>
            <a:ext cx="10374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800000"/>
                </a:solidFill>
              </a:rPr>
              <a:t>= 0</a:t>
            </a:r>
            <a:endParaRPr lang="ru-RU" sz="54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1269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4" grpId="0"/>
      <p:bldP spid="35" grpId="0"/>
      <p:bldP spid="36" grpId="0"/>
      <p:bldP spid="37" grpId="0"/>
      <p:bldP spid="3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6309</TotalTime>
  <Words>413</Words>
  <Application>Microsoft Office PowerPoint</Application>
  <PresentationFormat>Широкоэкранный</PresentationFormat>
  <Paragraphs>94</Paragraphs>
  <Slides>10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Symbol</vt:lpstr>
      <vt:lpstr>Times New Roman</vt:lpstr>
      <vt:lpstr>Тема Office</vt:lpstr>
      <vt:lpstr>Equation</vt:lpstr>
      <vt:lpstr>Уравнение</vt:lpstr>
      <vt:lpstr>ALGEBRA</vt:lpstr>
      <vt:lpstr>Презентация PowerPoint</vt:lpstr>
      <vt:lpstr>  Agar: x &lt;y  va y&lt;-5   bo‘lsa, u holda a musbat son bo‘ladimi yoki manfiy son bo‘ladimi? </vt:lpstr>
      <vt:lpstr>Agar k &gt; 0 va k ≠1 bo‘lsa, u holda  k+1/k&gt;2 bo‘lishini isbotlang. </vt:lpstr>
      <vt:lpstr>Презентация PowerPoint</vt:lpstr>
      <vt:lpstr>Презентация PowerPoint</vt:lpstr>
      <vt:lpstr>Презентация PowerPoint</vt:lpstr>
      <vt:lpstr>Презентация PowerPoint</vt:lpstr>
      <vt:lpstr>Hisoblang:</vt:lpstr>
      <vt:lpstr>Darslikning 85 - betida berilgan 216 – 218- misollarni yechish.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582</cp:revision>
  <dcterms:created xsi:type="dcterms:W3CDTF">2020-07-17T09:31:54Z</dcterms:created>
  <dcterms:modified xsi:type="dcterms:W3CDTF">2022-06-23T07:46:18Z</dcterms:modified>
</cp:coreProperties>
</file>