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9" r:id="rId2"/>
    <p:sldId id="415" r:id="rId3"/>
    <p:sldId id="417" r:id="rId4"/>
    <p:sldId id="418" r:id="rId5"/>
    <p:sldId id="407" r:id="rId6"/>
    <p:sldId id="406" r:id="rId7"/>
    <p:sldId id="423" r:id="rId8"/>
    <p:sldId id="424" r:id="rId9"/>
    <p:sldId id="420" r:id="rId10"/>
    <p:sldId id="32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15"/>
            <p14:sldId id="417"/>
            <p14:sldId id="418"/>
            <p14:sldId id="407"/>
            <p14:sldId id="406"/>
            <p14:sldId id="423"/>
            <p14:sldId id="424"/>
            <p14:sldId id="420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6535" autoAdjust="0"/>
  </p:normalViewPr>
  <p:slideViewPr>
    <p:cSldViewPr snapToGrid="0">
      <p:cViewPr varScale="1">
        <p:scale>
          <a:sx n="67" d="100"/>
          <a:sy n="67" d="100"/>
        </p:scale>
        <p:origin x="10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C42D7-21A8-431F-948F-46907C74D81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938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D0C319E-9787-4FB5-9D44-93051090ABD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4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CEA6-7249-43F8-B2AC-26A20B0625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1573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7AEEC-71BC-44B6-8B86-5E9B2F9F5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249331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2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wmf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6.wmf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249155" y="2349632"/>
            <a:ext cx="9157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4797897" y="3879418"/>
            <a:ext cx="2252475" cy="23796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392797" y="2053612"/>
            <a:ext cx="89635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85756" y="4142095"/>
            <a:ext cx="903398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59" y="1579309"/>
            <a:ext cx="11283437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85 -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216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218-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1"/>
          <p:cNvSpPr>
            <a:spLocks noGrp="1"/>
          </p:cNvSpPr>
          <p:nvPr>
            <p:ph/>
          </p:nvPr>
        </p:nvSpPr>
        <p:spPr>
          <a:xfrm>
            <a:off x="1154901" y="5481722"/>
            <a:ext cx="8084695" cy="749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a² + b² &gt; 37 </a:t>
            </a:r>
            <a:r>
              <a:rPr lang="en-US" sz="3600" i="1" dirty="0" err="1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ekanligi</a:t>
            </a:r>
            <a:r>
              <a:rPr lang="en-US" sz="3600" i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i="1" dirty="0" err="1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isbotlandi</a:t>
            </a:r>
            <a:r>
              <a:rPr lang="en-US" sz="3600" i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.</a:t>
            </a:r>
            <a:endParaRPr lang="ru-RU" altLang="ru-RU" sz="3600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21920" y="1139388"/>
            <a:ext cx="1231392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>
                <a:ln w="190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Agar a &gt; 1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va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b &gt; 6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bo‘lsa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, u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holda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a² + b² &gt; 37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bo‘lishini</a:t>
            </a:r>
            <a:r>
              <a:rPr lang="en-US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000" i="1" dirty="0" err="1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isbotlang</a:t>
            </a:r>
            <a:r>
              <a:rPr lang="ru-RU" sz="4000" i="1" dirty="0">
                <a:ln w="190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3774" y="3015708"/>
            <a:ext cx="2717412" cy="25545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4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1) 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1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a² &gt; 1²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a² &gt; 1</a:t>
            </a:r>
          </a:p>
          <a:p>
            <a:pPr algn="ctr">
              <a:defRPr/>
            </a:pPr>
            <a:r>
              <a:rPr lang="en-US" sz="4400" b="1" dirty="0">
                <a:ln w="1905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endParaRPr lang="ru-RU" sz="4400" b="1" dirty="0">
              <a:ln w="1905">
                <a:solidFill>
                  <a:schemeClr val="tx1"/>
                </a:solidFill>
              </a:ln>
              <a:solidFill>
                <a:srgbClr val="8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67255" y="3022099"/>
            <a:ext cx="2916183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">
                  <a:solidFill>
                    <a:schemeClr val="tx1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</a:t>
            </a: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2)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6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    b²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6²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     b²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36</a:t>
            </a:r>
            <a:endParaRPr lang="ru-RU" sz="3600" dirty="0">
              <a:ln w="1905">
                <a:solidFill>
                  <a:schemeClr val="tx1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16728" y="3092731"/>
            <a:ext cx="476284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3)    </a:t>
            </a: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a² &gt; 1</a:t>
            </a: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     </a:t>
            </a:r>
            <a:r>
              <a:rPr lang="en-US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b²</a:t>
            </a:r>
            <a:r>
              <a:rPr lang="ru-RU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&gt;</a:t>
            </a:r>
            <a:r>
              <a:rPr lang="ru-RU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3600" u="sng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36</a:t>
            </a:r>
            <a:endParaRPr lang="ru-RU" sz="3600" u="sng" dirty="0">
              <a:ln w="1905">
                <a:solidFill>
                  <a:schemeClr val="tx1"/>
                </a:solidFill>
              </a:ln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  <a:p>
            <a:pPr algn="ctr">
              <a:defRPr/>
            </a:pPr>
            <a:r>
              <a:rPr lang="en-US" sz="3600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            a² + b² &gt; 1+36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2192000" cy="127416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51845" y="3462747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65921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8C49A20A-BB2C-4692-A9E2-E55F2966D1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46545" y="918953"/>
                <a:ext cx="11291289" cy="2014747"/>
              </a:xfrm>
            </p:spPr>
            <p:txBody>
              <a:bodyPr>
                <a:normAutofit fontScale="90000"/>
              </a:bodyPr>
              <a:lstStyle/>
              <a:p>
                <a:br>
                  <a:rPr lang="en-US" dirty="0"/>
                </a:b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Agar: x </a:t>
                </a:r>
                <a14:m>
                  <m:oMath xmlns:m="http://schemas.openxmlformats.org/officeDocument/2006/math"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ru-RU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ru-RU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va</m:t>
                    </m:r>
                    <m:r>
                      <a:rPr lang="ru-RU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𝐲</m:t>
                    </m:r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&lt;−</m:t>
                    </m:r>
                    <m:r>
                      <a:rPr lang="en-US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</m:t>
                    </m:r>
                    <m:r>
                      <a:rPr lang="ru-RU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</m:oMath>
                </a14:m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𝐚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C49A20A-BB2C-4692-A9E2-E55F2966D1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46545" y="918953"/>
                <a:ext cx="11291289" cy="2014747"/>
              </a:xfrm>
              <a:blipFill rotWithShape="0">
                <a:blip r:embed="rId2"/>
                <a:stretch>
                  <a:fillRect l="-1890" r="-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6F550F8-BB54-4593-BE1C-2A0CAFD853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7619" y="2541066"/>
                <a:ext cx="7874443" cy="2862262"/>
              </a:xfrm>
            </p:spPr>
            <p:txBody>
              <a:bodyPr>
                <a:noAutofit/>
              </a:bodyPr>
              <a:lstStyle/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ru-RU" sz="4000" i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ru-RU" sz="400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ru-RU" sz="400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ru-RU" sz="400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ru-RU" sz="4000" i="0" smtClean="0">
                          <a:latin typeface="Cambria Math" panose="02040503050406030204" pitchFamily="18" charset="0"/>
                        </a:rPr>
                        <m:t>&lt;−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ru-RU" sz="40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ru-RU" sz="4000" i="0">
                          <a:latin typeface="Cambria Math" panose="02040503050406030204" pitchFamily="18" charset="0"/>
                        </a:rPr>
                        <m:t>&lt;0 </m:t>
                      </m:r>
                    </m:oMath>
                  </m:oMathPara>
                </a14:m>
                <a:endParaRPr lang="ru-RU" sz="400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u="sng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ru-RU" sz="4000" i="0" u="sng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0" i="0" u="sng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ru-RU" sz="4000" i="0" u="sng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ru-RU" sz="4000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/>
                  <a:t>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x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ru-RU" sz="4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ru-RU" sz="4000" i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US" sz="400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rgbClr val="800000"/>
                    </a:solidFill>
                  </a:rPr>
                  <a:t>                        x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&lt;−</m:t>
                    </m:r>
                    <m:r>
                      <a:rPr lang="en-US" sz="40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40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6F550F8-BB54-4593-BE1C-2A0CAFD853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7619" y="2541066"/>
                <a:ext cx="7874443" cy="2862262"/>
              </a:xfrm>
              <a:blipFill rotWithShape="0">
                <a:blip r:embed="rId3"/>
                <a:stretch>
                  <a:fillRect b="-36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B32B59BA-3F3E-4E3A-842B-3268DF576DBD}"/>
              </a:ext>
            </a:extLst>
          </p:cNvPr>
          <p:cNvSpPr/>
          <p:nvPr/>
        </p:nvSpPr>
        <p:spPr>
          <a:xfrm>
            <a:off x="-7619" y="-53504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32994" y="5528617"/>
            <a:ext cx="49552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03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E406BB2-BF83-4652-9E03-C3C2648B077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421645"/>
                <a:ext cx="10515600" cy="1574799"/>
              </a:xfrm>
            </p:spPr>
            <p:txBody>
              <a:bodyPr>
                <a:normAutofit fontScale="9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Agar k &gt; 0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k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𝐤</m:t>
                    </m:r>
                    <m:r>
                      <a:rPr lang="en-US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𝐤</m:t>
                        </m:r>
                      </m:den>
                    </m:f>
                    <m:r>
                      <a:rPr lang="en-US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E406BB2-BF83-4652-9E03-C3C2648B07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421645"/>
                <a:ext cx="10515600" cy="1574799"/>
              </a:xfrm>
              <a:blipFill rotWithShape="0">
                <a:blip r:embed="rId2"/>
                <a:stretch>
                  <a:fillRect l="-2087" t="-471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9FE9B7A-E348-4A46-A5A5-6C43CDA781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162974" y="4052379"/>
                <a:ext cx="10515600" cy="134976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den>
                      </m:f>
                      <m:r>
                        <a:rPr lang="en-US" sz="4000" i="0">
                          <a:latin typeface="Cambria Math" panose="02040503050406030204" pitchFamily="18" charset="0"/>
                        </a:rPr>
                        <m:t>−2=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  <m:sup>
                              <m:r>
                                <a:rPr lang="ru-RU" sz="4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4000" i="0">
                              <a:latin typeface="Cambria Math" panose="02040503050406030204" pitchFamily="18" charset="0"/>
                            </a:rPr>
                            <m:t>+1−2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den>
                      </m:f>
                      <m:r>
                        <a:rPr lang="ru-RU" sz="4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4000" b="0" i="0" smtClean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  <m:r>
                                    <a:rPr lang="ru-RU" sz="4000" i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4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den>
                      </m:f>
                    </m:oMath>
                  </m:oMathPara>
                </a14:m>
                <a:endParaRPr lang="ru-RU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9FE9B7A-E348-4A46-A5A5-6C43CDA781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62974" y="4052379"/>
                <a:ext cx="10515600" cy="134976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0181D906-7EF9-4287-9357-A99D77A58DFB}"/>
              </a:ext>
            </a:extLst>
          </p:cNvPr>
          <p:cNvSpPr/>
          <p:nvPr/>
        </p:nvSpPr>
        <p:spPr>
          <a:xfrm>
            <a:off x="0" y="-46333"/>
            <a:ext cx="12199619" cy="8061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38200" y="2921152"/>
                <a:ext cx="3187860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𝐤</m:t>
                    </m:r>
                    <m:r>
                      <a:rPr lang="en-US" sz="4000" b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4000" b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0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921152"/>
                <a:ext cx="3187860" cy="981487"/>
              </a:xfrm>
              <a:prstGeom prst="rect">
                <a:avLst/>
              </a:prstGeom>
              <a:blipFill rotWithShape="0">
                <a:blip r:embed="rId4"/>
                <a:stretch>
                  <a:fillRect r="-5939" b="-11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74573" y="5402146"/>
                <a:ext cx="2364622" cy="1171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4400" b="1" i="1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400" b="1" i="1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𝐤</m:t>
                                </m:r>
                                <m:r>
                                  <a:rPr lang="ru-RU" sz="4400" b="1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RU" sz="4400" b="1" i="1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ru-RU" sz="44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800000"/>
                    </a:solidFill>
                  </a:rPr>
                  <a:t> &gt; 0</a:t>
                </a:r>
                <a:endParaRPr lang="ru-RU" sz="44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573" y="5402146"/>
                <a:ext cx="2364622" cy="1171603"/>
              </a:xfrm>
              <a:prstGeom prst="rect">
                <a:avLst/>
              </a:prstGeom>
              <a:blipFill rotWithShape="0">
                <a:blip r:embed="rId5"/>
                <a:stretch>
                  <a:fillRect r="-9536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762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0304" y="323828"/>
            <a:ext cx="444211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905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 </a:t>
            </a:r>
            <a:r>
              <a:rPr lang="en-US" sz="5400" b="1" dirty="0" err="1">
                <a:ln w="190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Taqqoslang</a:t>
            </a:r>
            <a:r>
              <a:rPr lang="en-US" sz="5400" b="1" dirty="0">
                <a:ln w="1905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:</a:t>
            </a:r>
            <a:endParaRPr lang="ru-RU" sz="5400" b="1" dirty="0">
              <a:ln w="1905">
                <a:solidFill>
                  <a:schemeClr val="tx1"/>
                </a:solidFill>
              </a:ln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09761" y="1798819"/>
                <a:ext cx="2649893" cy="20004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g>
                        <m:e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44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44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761" y="1798819"/>
                <a:ext cx="2649893" cy="20004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45240" y="1708877"/>
                <a:ext cx="2649893" cy="20004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g>
                        <m:e>
                          <m:sSup>
                            <m:s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ru-RU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4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4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0" y="1708877"/>
                <a:ext cx="2649893" cy="200048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882453" y="2337396"/>
            <a:ext cx="9593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err="1"/>
              <a:t>va</a:t>
            </a:r>
            <a:endParaRPr lang="ru-RU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60526" y="4218797"/>
                <a:ext cx="5325240" cy="1725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ru-RU" sz="6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ru-RU" sz="6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6600" dirty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6000" dirty="0"/>
                          <m:t>va</m:t>
                        </m:r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24</m:t>
                            </m:r>
                          </m:den>
                        </m:f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6000" dirty="0"/>
                  <a:t> </a:t>
                </a:r>
                <a:endParaRPr lang="ru-RU" sz="6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526" y="4218797"/>
                <a:ext cx="5325240" cy="172585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651314" y="4692093"/>
            <a:ext cx="142164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dirty="0"/>
              <a:t> &gt;</a:t>
            </a:r>
            <a:endParaRPr lang="ru-RU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3804668" y="2245063"/>
            <a:ext cx="97451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200" dirty="0"/>
              <a:t> &gt;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40785248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142406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25537" y="1868963"/>
                <a:ext cx="3837782" cy="30945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solidFill>
                      <a:srgbClr val="800000"/>
                    </a:solidFill>
                    <a:cs typeface="Arial" panose="020B0604020202020204" pitchFamily="34" charset="0"/>
                  </a:rPr>
                  <a:t>1)</a:t>
                </a:r>
                <a:r>
                  <a:rPr lang="en-US" sz="5400" dirty="0">
                    <a:solidFill>
                      <a:srgbClr val="8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  <m:sup>
                        <m:r>
                          <a:rPr lang="ru-RU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625</a:t>
                </a:r>
              </a:p>
              <a:p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  <m:sup>
                        <m:r>
                          <a:rPr lang="ru-RU" sz="48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8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4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4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en-US" sz="44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44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  <a:p>
                <a:r>
                  <a:rPr lang="en-US" sz="44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4400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37" y="1868963"/>
                <a:ext cx="3837782" cy="3094501"/>
              </a:xfrm>
              <a:prstGeom prst="rect">
                <a:avLst/>
              </a:prstGeom>
              <a:blipFill rotWithShape="0">
                <a:blip r:embed="rId2"/>
                <a:stretch>
                  <a:fillRect l="-7143" t="-3156" r="-6032" b="-7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98368" y="1633928"/>
                <a:ext cx="4948662" cy="43424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solidFill>
                      <a:srgbClr val="800000"/>
                    </a:solidFill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64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48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8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- 16 = 0 </a:t>
                </a:r>
              </a:p>
              <a:p>
                <a:r>
                  <a:rPr lang="en-US" sz="4800" dirty="0">
                    <a:solidFill>
                      <a:srgbClr val="800000"/>
                    </a:solidFill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3(</m:t>
                        </m:r>
                        <m:f>
                          <m:fPr>
                            <m:ctrlPr>
                              <a:rPr lang="ru-RU" sz="48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−1)</m:t>
                        </m:r>
                      </m:sup>
                    </m:sSup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16 </a:t>
                </a:r>
              </a:p>
              <a:p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4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4²</a:t>
                </a:r>
              </a:p>
              <a:p>
                <a:r>
                  <a:rPr lang="en-US" sz="4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4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−3 </m:t>
                    </m:r>
                  </m:oMath>
                </a14:m>
                <a:r>
                  <a:rPr lang="en-US" sz="44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r>
                  <a:rPr lang="en-US" sz="44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4400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368" y="1633928"/>
                <a:ext cx="4948662" cy="4342407"/>
              </a:xfrm>
              <a:prstGeom prst="rect">
                <a:avLst/>
              </a:prstGeom>
              <a:blipFill rotWithShape="0">
                <a:blip r:embed="rId3"/>
                <a:stretch>
                  <a:fillRect l="-5542" r="-3571" b="-4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6637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07874717"/>
              </p:ext>
            </p:extLst>
          </p:nvPr>
        </p:nvGraphicFramePr>
        <p:xfrm>
          <a:off x="10553700" y="250591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0" name="Equation" r:id="rId3" imgW="114120" imgH="177480" progId="">
                  <p:embed/>
                </p:oleObj>
              </mc:Choice>
              <mc:Fallback>
                <p:oleObj name="Equation" r:id="rId3" imgW="11412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3700" y="2505915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AutoShape 13"/>
          <p:cNvSpPr>
            <a:spLocks noChangeAspect="1" noChangeArrowheads="1" noTextEdit="1"/>
          </p:cNvSpPr>
          <p:nvPr/>
        </p:nvSpPr>
        <p:spPr bwMode="auto">
          <a:xfrm>
            <a:off x="4114800" y="4648200"/>
            <a:ext cx="3657600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894291" y="5187156"/>
            <a:ext cx="6577015" cy="1465264"/>
            <a:chOff x="-1431" y="2419"/>
            <a:chExt cx="4143" cy="923"/>
          </a:xfrm>
        </p:grpSpPr>
        <p:sp>
          <p:nvSpPr>
            <p:cNvPr id="1032" name="Rectangle 18"/>
            <p:cNvSpPr>
              <a:spLocks noChangeArrowheads="1"/>
            </p:cNvSpPr>
            <p:nvPr/>
          </p:nvSpPr>
          <p:spPr bwMode="auto">
            <a:xfrm>
              <a:off x="-1431" y="2473"/>
              <a:ext cx="1515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7500" i="1" dirty="0">
                  <a:latin typeface="Times New Roman" pitchFamily="18" charset="0"/>
                </a:rPr>
                <a:t>a      b</a:t>
              </a:r>
              <a:endParaRPr lang="ru-RU" dirty="0"/>
            </a:p>
          </p:txBody>
        </p:sp>
        <p:grpSp>
          <p:nvGrpSpPr>
            <p:cNvPr id="3" name="Group 22"/>
            <p:cNvGrpSpPr>
              <a:grpSpLocks/>
            </p:cNvGrpSpPr>
            <p:nvPr/>
          </p:nvGrpSpPr>
          <p:grpSpPr bwMode="auto">
            <a:xfrm>
              <a:off x="-988" y="2419"/>
              <a:ext cx="3700" cy="923"/>
              <a:chOff x="-988" y="2419"/>
              <a:chExt cx="3700" cy="923"/>
            </a:xfrm>
          </p:grpSpPr>
          <p:sp>
            <p:nvSpPr>
              <p:cNvPr id="1034" name="Rectangle 15"/>
              <p:cNvSpPr>
                <a:spLocks noChangeArrowheads="1"/>
              </p:cNvSpPr>
              <p:nvPr/>
            </p:nvSpPr>
            <p:spPr bwMode="auto">
              <a:xfrm>
                <a:off x="-988" y="2419"/>
                <a:ext cx="154" cy="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4300" i="1" dirty="0">
                    <a:latin typeface="Times New Roman" pitchFamily="18" charset="0"/>
                  </a:rPr>
                  <a:t>x</a:t>
                </a:r>
                <a:endParaRPr lang="ru-RU" i="1" dirty="0"/>
              </a:p>
            </p:txBody>
          </p:sp>
          <p:sp>
            <p:nvSpPr>
              <p:cNvPr id="1035" name="Rectangle 16"/>
              <p:cNvSpPr>
                <a:spLocks noChangeArrowheads="1"/>
              </p:cNvSpPr>
              <p:nvPr/>
            </p:nvSpPr>
            <p:spPr bwMode="auto">
              <a:xfrm>
                <a:off x="2507" y="3168"/>
                <a:ext cx="0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ru-RU" dirty="0"/>
              </a:p>
            </p:txBody>
          </p:sp>
          <p:sp>
            <p:nvSpPr>
              <p:cNvPr id="1036" name="Rectangle 17"/>
              <p:cNvSpPr>
                <a:spLocks noChangeArrowheads="1"/>
              </p:cNvSpPr>
              <p:nvPr/>
            </p:nvSpPr>
            <p:spPr bwMode="auto">
              <a:xfrm>
                <a:off x="2712" y="2991"/>
                <a:ext cx="0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ru-RU" dirty="0"/>
              </a:p>
            </p:txBody>
          </p:sp>
          <p:sp>
            <p:nvSpPr>
              <p:cNvPr id="1037" name="Rectangle 19"/>
              <p:cNvSpPr>
                <a:spLocks noChangeArrowheads="1"/>
              </p:cNvSpPr>
              <p:nvPr/>
            </p:nvSpPr>
            <p:spPr bwMode="auto">
              <a:xfrm>
                <a:off x="-794" y="2534"/>
                <a:ext cx="329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ru-RU" sz="7500" dirty="0">
                    <a:latin typeface="Symbol" pitchFamily="18" charset="2"/>
                  </a:rPr>
                  <a:t>=</a:t>
                </a:r>
                <a:endParaRPr lang="ru-RU" dirty="0"/>
              </a:p>
            </p:txBody>
          </p:sp>
        </p:grpSp>
      </p:grpSp>
      <p:sp>
        <p:nvSpPr>
          <p:cNvPr id="6" name="Прямоугольник 5"/>
          <p:cNvSpPr/>
          <p:nvPr/>
        </p:nvSpPr>
        <p:spPr>
          <a:xfrm>
            <a:off x="0" y="0"/>
            <a:ext cx="12192000" cy="1469036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atin typeface="Arial" panose="020B0604020202020204" pitchFamily="34" charset="0"/>
                <a:cs typeface="Arial" panose="020B0604020202020204" pitchFamily="34" charset="0"/>
              </a:rPr>
              <a:t>№217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823839"/>
              </p:ext>
            </p:extLst>
          </p:nvPr>
        </p:nvGraphicFramePr>
        <p:xfrm>
          <a:off x="2360198" y="1807131"/>
          <a:ext cx="2498308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Уравнение" r:id="rId5" imgW="583920" imgH="228600" progId="Equation.3">
                  <p:embed/>
                </p:oleObj>
              </mc:Choice>
              <mc:Fallback>
                <p:oleObj name="Уравнение" r:id="rId5" imgW="583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0198" y="1807131"/>
                        <a:ext cx="2498308" cy="966788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99CCFF"/>
                          </a:gs>
                          <a:gs pos="100000">
                            <a:srgbClr val="FFFFFF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78088" y="5242059"/>
                <a:ext cx="324467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𝐥𝐨𝐠</m:t>
                        </m:r>
                      </m:e>
                      <m:sub>
                        <m:r>
                          <a:rPr lang="en-US" sz="5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  <m:r>
                      <a:rPr lang="en-US" sz="54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ru-RU" sz="5400" b="1" i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88" y="5242059"/>
                <a:ext cx="3244671" cy="923330"/>
              </a:xfrm>
              <a:prstGeom prst="rect">
                <a:avLst/>
              </a:prstGeom>
              <a:blipFill rotWithShape="0">
                <a:blip r:embed="rId7"/>
                <a:stretch>
                  <a:fillRect l="-9962" t="-18543" b="-39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58506" y="178110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8203" y="3150314"/>
                <a:ext cx="11617377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logarifmi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2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tushuniladi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𝒍𝒐𝒈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  <m:r>
                      <a:rPr lang="en-US" sz="32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ko‘rinishda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03" y="3150314"/>
                <a:ext cx="11617377" cy="2062103"/>
              </a:xfrm>
              <a:prstGeom prst="rect">
                <a:avLst/>
              </a:prstGeom>
              <a:blipFill rotWithShape="0">
                <a:blip r:embed="rId8"/>
                <a:stretch>
                  <a:fillRect l="-1364" t="-3846" r="-1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8643400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89052" y="1186107"/>
                <a:ext cx="194341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052" y="1186107"/>
                <a:ext cx="1943416" cy="67710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28417" y="4103929"/>
                <a:ext cx="1576329" cy="10527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0" smtClean="0">
                              <a:latin typeface="Cambria Math" panose="02040503050406030204" pitchFamily="18" charset="0"/>
                            </a:rPr>
                            <m:t>𝐥𝐨𝐠</m:t>
                          </m:r>
                        </m:e>
                        <m:sub>
                          <m:f>
                            <m:fPr>
                              <m:ctrlPr>
                                <a:rPr lang="ru-RU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417" y="4103929"/>
                <a:ext cx="1576329" cy="105278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28418" y="2241477"/>
                <a:ext cx="1715694" cy="12684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0" smtClean="0">
                              <a:latin typeface="Cambria Math" panose="02040503050406030204" pitchFamily="18" charset="0"/>
                            </a:rPr>
                            <m:t>𝐥𝐨𝐠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f>
                        <m:f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418" y="2241477"/>
                <a:ext cx="1715694" cy="1268489"/>
              </a:xfrm>
              <a:prstGeom prst="rect">
                <a:avLst/>
              </a:prstGeom>
              <a:blipFill rotWithShape="0">
                <a:blip r:embed="rId4"/>
                <a:stretch>
                  <a:fillRect r="-8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89051" y="5156718"/>
                <a:ext cx="1855060" cy="13608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0">
                              <a:latin typeface="Cambria Math" panose="02040503050406030204" pitchFamily="18" charset="0"/>
                            </a:rPr>
                            <m:t>𝐥𝐨𝐠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sub>
                      </m:sSub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051" y="5156718"/>
                <a:ext cx="1855060" cy="136082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0" y="0"/>
            <a:ext cx="12192000" cy="104931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217.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0661" y="1127673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= </a:t>
            </a:r>
            <a:r>
              <a:rPr lang="en-US" sz="5400" b="1" dirty="0">
                <a:solidFill>
                  <a:srgbClr val="00B050"/>
                </a:solidFill>
              </a:rPr>
              <a:t>6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8428" y="2515341"/>
            <a:ext cx="1249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= </a:t>
            </a:r>
            <a:r>
              <a:rPr lang="en-US" sz="5400" b="1" dirty="0">
                <a:solidFill>
                  <a:srgbClr val="800000"/>
                </a:solidFill>
              </a:rPr>
              <a:t>-3</a:t>
            </a:r>
            <a:endParaRPr lang="ru-RU" sz="5400" b="1" dirty="0">
              <a:solidFill>
                <a:srgbClr val="8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58788" y="4168658"/>
            <a:ext cx="1249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= </a:t>
            </a:r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-2</a:t>
            </a:r>
            <a:endParaRPr lang="ru-RU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36008" y="5560000"/>
            <a:ext cx="1249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= </a:t>
            </a:r>
            <a:r>
              <a:rPr lang="en-US" sz="5400" b="1" dirty="0">
                <a:solidFill>
                  <a:srgbClr val="7030A0"/>
                </a:solidFill>
              </a:rPr>
              <a:t>-1</a:t>
            </a:r>
            <a:endParaRPr lang="ru-RU" sz="54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96000" y="1235395"/>
                <a:ext cx="162249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800000"/>
                    </a:solidFill>
                  </a:rPr>
                  <a:t>= 64</a:t>
                </a:r>
                <a:endParaRPr lang="ru-RU" sz="4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235395"/>
                <a:ext cx="1622495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15517" r="-1165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21777" y="1235395"/>
                <a:ext cx="1650708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800000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777" y="1235395"/>
                <a:ext cx="1650708" cy="721801"/>
              </a:xfrm>
              <a:prstGeom prst="rect">
                <a:avLst/>
              </a:prstGeom>
              <a:blipFill rotWithShape="0">
                <a:blip r:embed="rId7"/>
                <a:stretch>
                  <a:fillRect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096000" y="2459557"/>
                <a:ext cx="1547668" cy="9791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8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459557"/>
                <a:ext cx="1547668" cy="979114"/>
              </a:xfrm>
              <a:prstGeom prst="rect">
                <a:avLst/>
              </a:prstGeom>
              <a:blipFill rotWithShape="0">
                <a:blip r:embed="rId8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827979" y="2514820"/>
                <a:ext cx="192321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800000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7979" y="2514820"/>
                <a:ext cx="1923219" cy="721801"/>
              </a:xfrm>
              <a:prstGeom prst="rect">
                <a:avLst/>
              </a:prstGeom>
              <a:blipFill rotWithShape="0">
                <a:blip r:embed="rId9"/>
                <a:stretch>
                  <a:fillRect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/>
          <p:cNvSpPr/>
          <p:nvPr/>
        </p:nvSpPr>
        <p:spPr>
          <a:xfrm>
            <a:off x="10088380" y="2507727"/>
            <a:ext cx="599983" cy="4884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55667" y="3907632"/>
                <a:ext cx="1703159" cy="978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ru-RU" sz="40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800000"/>
                    </a:solidFill>
                  </a:rPr>
                  <a:t>= 4</a:t>
                </a:r>
                <a:endParaRPr lang="ru-RU" sz="4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5667" y="3907632"/>
                <a:ext cx="1703159" cy="978538"/>
              </a:xfrm>
              <a:prstGeom prst="rect">
                <a:avLst/>
              </a:prstGeom>
              <a:blipFill rotWithShape="0">
                <a:blip r:embed="rId10"/>
                <a:stretch>
                  <a:fillRect r="-11429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712653" y="3874958"/>
                <a:ext cx="2497094" cy="978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ru-RU" sz="4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800000"/>
                    </a:solidFill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ru-RU" sz="4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2653" y="3874958"/>
                <a:ext cx="2497094" cy="978538"/>
              </a:xfrm>
              <a:prstGeom prst="rect">
                <a:avLst/>
              </a:prstGeom>
              <a:blipFill rotWithShape="0">
                <a:blip r:embed="rId11"/>
                <a:stretch>
                  <a:fillRect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/>
          <p:cNvSpPr/>
          <p:nvPr/>
        </p:nvSpPr>
        <p:spPr>
          <a:xfrm>
            <a:off x="10572719" y="3966143"/>
            <a:ext cx="637028" cy="48847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248400" y="5355131"/>
                <a:ext cx="1323247" cy="9791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8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5355131"/>
                <a:ext cx="1323247" cy="979114"/>
              </a:xfrm>
              <a:prstGeom prst="rect">
                <a:avLst/>
              </a:prstGeom>
              <a:blipFill rotWithShape="0">
                <a:blip r:embed="rId12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917544" y="5410915"/>
                <a:ext cx="192321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800000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544" y="5410915"/>
                <a:ext cx="1923219" cy="721801"/>
              </a:xfrm>
              <a:prstGeom prst="rect">
                <a:avLst/>
              </a:prstGeom>
              <a:blipFill rotWithShape="0">
                <a:blip r:embed="rId13"/>
                <a:stretch>
                  <a:fillRect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/>
          <p:cNvSpPr/>
          <p:nvPr/>
        </p:nvSpPr>
        <p:spPr>
          <a:xfrm>
            <a:off x="10240780" y="5403301"/>
            <a:ext cx="599983" cy="488474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9972736" y="1231447"/>
            <a:ext cx="599983" cy="48847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302522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2" grpId="0"/>
      <p:bldP spid="14" grpId="0"/>
      <p:bldP spid="15" grpId="0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1"/>
          <p:cNvSpPr>
            <a:spLocks noGrp="1" noChangeArrowheads="1"/>
          </p:cNvSpPr>
          <p:nvPr>
            <p:ph type="title"/>
          </p:nvPr>
        </p:nvSpPr>
        <p:spPr>
          <a:xfrm>
            <a:off x="1213567" y="243479"/>
            <a:ext cx="8305800" cy="785813"/>
          </a:xfrm>
        </p:spPr>
        <p:txBody>
          <a:bodyPr vert="horz" lIns="91440" tIns="45000" rIns="91440" bIns="45000" rtlCol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053" name="Object 2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6141639"/>
              </p:ext>
            </p:extLst>
          </p:nvPr>
        </p:nvGraphicFramePr>
        <p:xfrm>
          <a:off x="579454" y="2558218"/>
          <a:ext cx="2428844" cy="1180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2" r:id="rId4" imgW="520560" imgH="241200" progId="">
                  <p:embed/>
                </p:oleObj>
              </mc:Choice>
              <mc:Fallback>
                <p:oleObj r:id="rId4" imgW="5205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454" y="2558218"/>
                        <a:ext cx="2428844" cy="11804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2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071739"/>
              </p:ext>
            </p:extLst>
          </p:nvPr>
        </p:nvGraphicFramePr>
        <p:xfrm>
          <a:off x="651383" y="5089950"/>
          <a:ext cx="2518348" cy="1062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3" r:id="rId6" imgW="583920" imgH="241200" progId="">
                  <p:embed/>
                </p:oleObj>
              </mc:Choice>
              <mc:Fallback>
                <p:oleObj r:id="rId6" imgW="58392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383" y="5089950"/>
                        <a:ext cx="2518348" cy="10625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9" name="Rectangle 204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0" name="Rectangle 205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1" name="Rectangle 206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2" name="Rectangle 207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3" name="Rectangle 208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5" name="Rectangle 210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7" name="Rectangle 212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49" name="Rectangle 214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" name="Rectangle 218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3" name="Rectangle 220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60" name="Rectangle 227"/>
          <p:cNvSpPr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61" name="Rectangle 228"/>
          <p:cNvSpPr>
            <a:spLocks noChangeArrowheads="1"/>
          </p:cNvSpPr>
          <p:nvPr/>
        </p:nvSpPr>
        <p:spPr bwMode="auto">
          <a:xfrm>
            <a:off x="1793876" y="849313"/>
            <a:ext cx="233363" cy="304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2162" name="Rectangle 229"/>
          <p:cNvSpPr>
            <a:spLocks noChangeArrowheads="1"/>
          </p:cNvSpPr>
          <p:nvPr/>
        </p:nvSpPr>
        <p:spPr bwMode="auto">
          <a:xfrm>
            <a:off x="1793876" y="1697038"/>
            <a:ext cx="233363" cy="304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2163" name="Rectangle 230"/>
          <p:cNvSpPr>
            <a:spLocks noChangeArrowheads="1"/>
          </p:cNvSpPr>
          <p:nvPr/>
        </p:nvSpPr>
        <p:spPr bwMode="auto">
          <a:xfrm>
            <a:off x="1793876" y="2640013"/>
            <a:ext cx="233363" cy="304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2164" name="Rectangle 231"/>
          <p:cNvSpPr>
            <a:spLocks noChangeArrowheads="1"/>
          </p:cNvSpPr>
          <p:nvPr/>
        </p:nvSpPr>
        <p:spPr bwMode="auto">
          <a:xfrm>
            <a:off x="1793876" y="5383213"/>
            <a:ext cx="233363" cy="304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2167" name="Rectangle 234"/>
          <p:cNvSpPr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68" name="Rectangle 235"/>
          <p:cNvSpPr>
            <a:spLocks noChangeArrowheads="1"/>
          </p:cNvSpPr>
          <p:nvPr/>
        </p:nvSpPr>
        <p:spPr bwMode="auto">
          <a:xfrm>
            <a:off x="2112963" y="847826"/>
            <a:ext cx="344966" cy="30777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cs typeface="Times New Roman" pitchFamily="18" charset="0"/>
              </a:rPr>
              <a:t>    </a:t>
            </a:r>
          </a:p>
        </p:txBody>
      </p:sp>
      <p:sp>
        <p:nvSpPr>
          <p:cNvPr id="2169" name="Rectangle 236"/>
          <p:cNvSpPr>
            <a:spLocks noChangeArrowheads="1"/>
          </p:cNvSpPr>
          <p:nvPr/>
        </p:nvSpPr>
        <p:spPr bwMode="auto">
          <a:xfrm>
            <a:off x="2095500" y="1285875"/>
            <a:ext cx="184150" cy="3683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2" name="Rectangle 239"/>
          <p:cNvSpPr>
            <a:spLocks noChangeArrowheads="1"/>
          </p:cNvSpPr>
          <p:nvPr/>
        </p:nvSpPr>
        <p:spPr bwMode="auto">
          <a:xfrm>
            <a:off x="1524000" y="0"/>
            <a:ext cx="9144000" cy="158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73" name="Rectangle 240"/>
          <p:cNvSpPr>
            <a:spLocks noChangeArrowheads="1"/>
          </p:cNvSpPr>
          <p:nvPr/>
        </p:nvSpPr>
        <p:spPr bwMode="auto">
          <a:xfrm>
            <a:off x="1525588" y="238226"/>
            <a:ext cx="304892" cy="30777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hangingPunct="1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49" name="Object 20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587355"/>
              </p:ext>
            </p:extLst>
          </p:nvPr>
        </p:nvGraphicFramePr>
        <p:xfrm>
          <a:off x="611625" y="1274156"/>
          <a:ext cx="2597864" cy="1124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4" r:id="rId8" imgW="520560" imgH="241200" progId="">
                  <p:embed/>
                </p:oleObj>
              </mc:Choice>
              <mc:Fallback>
                <p:oleObj r:id="rId8" imgW="5205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625" y="1274156"/>
                        <a:ext cx="2597864" cy="11245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ct 2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4530"/>
              </p:ext>
            </p:extLst>
          </p:nvPr>
        </p:nvGraphicFramePr>
        <p:xfrm>
          <a:off x="595041" y="3820437"/>
          <a:ext cx="2314981" cy="1176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5" name="Уравнение" r:id="rId10" imgW="507960" imgH="241200" progId="Equation.3">
                  <p:embed/>
                </p:oleObj>
              </mc:Choice>
              <mc:Fallback>
                <p:oleObj name="Уравнение" r:id="rId10" imgW="5079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041" y="3820437"/>
                        <a:ext cx="2314981" cy="11764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593287" y="2814144"/>
                <a:ext cx="2217145" cy="1480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e>
                        <m:sub>
                          <m:r>
                            <a:rPr lang="en-US" sz="4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ru-RU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287" y="2814144"/>
                <a:ext cx="2217145" cy="148002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650863" y="1197716"/>
                <a:ext cx="2217145" cy="1480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e>
                        <m:sub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ru-RU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863" y="1197716"/>
                <a:ext cx="2217145" cy="1480021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648590" y="4951524"/>
                <a:ext cx="2364430" cy="959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5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e>
                        <m:sub>
                          <m:r>
                            <a:rPr lang="en-US" sz="5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0,3</m:t>
                          </m:r>
                        </m:sub>
                      </m:sSub>
                      <m:r>
                        <a:rPr lang="en-US" sz="5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590" y="4951524"/>
                <a:ext cx="2364430" cy="959878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936008" y="1420899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800000"/>
                </a:solidFill>
              </a:rPr>
              <a:t>= 3</a:t>
            </a:r>
            <a:endParaRPr lang="ru-RU" sz="5400" b="1" dirty="0">
              <a:solidFill>
                <a:srgbClr val="8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0022" y="2627736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800000"/>
                </a:solidFill>
              </a:rPr>
              <a:t>= 2</a:t>
            </a:r>
            <a:endParaRPr lang="ru-RU" sz="5400" b="1" dirty="0">
              <a:solidFill>
                <a:srgbClr val="8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15551" y="3931675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800000"/>
                </a:solidFill>
              </a:rPr>
              <a:t>= 4</a:t>
            </a:r>
            <a:endParaRPr lang="ru-RU" sz="5400" b="1" dirty="0">
              <a:solidFill>
                <a:srgbClr val="8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92930" y="5089950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800000"/>
                </a:solidFill>
              </a:rPr>
              <a:t>= 3</a:t>
            </a:r>
            <a:endParaRPr lang="ru-RU" sz="5400" b="1" dirty="0">
              <a:solidFill>
                <a:srgbClr val="8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75263" y="1555917"/>
            <a:ext cx="1249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800000"/>
                </a:solidFill>
              </a:rPr>
              <a:t>= -6</a:t>
            </a:r>
            <a:endParaRPr lang="ru-RU" sz="5400" b="1" dirty="0">
              <a:solidFill>
                <a:srgbClr val="8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071722" y="3153471"/>
            <a:ext cx="1249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800000"/>
                </a:solidFill>
              </a:rPr>
              <a:t>= -5</a:t>
            </a:r>
            <a:endParaRPr lang="ru-RU" sz="5400" b="1" dirty="0">
              <a:solidFill>
                <a:srgbClr val="8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126737" y="4921548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800000"/>
                </a:solidFill>
              </a:rPr>
              <a:t>= 0</a:t>
            </a:r>
            <a:endParaRPr lang="ru-RU" sz="5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269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/>
      <p:bldP spid="35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6309</TotalTime>
  <Words>413</Words>
  <Application>Microsoft Office PowerPoint</Application>
  <PresentationFormat>Широкоэкранный</PresentationFormat>
  <Paragraphs>94</Paragraphs>
  <Slides>10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Symbol</vt:lpstr>
      <vt:lpstr>Times New Roman</vt:lpstr>
      <vt:lpstr>Тема Office</vt:lpstr>
      <vt:lpstr>Equation</vt:lpstr>
      <vt:lpstr>Уравнение</vt:lpstr>
      <vt:lpstr>ALGEBRA</vt:lpstr>
      <vt:lpstr>Презентация PowerPoint</vt:lpstr>
      <vt:lpstr>  Agar: x &lt;y  va y&lt;-5   bo‘lsa, u holda a musbat son bo‘ladimi yoki manfiy son bo‘ladimi? </vt:lpstr>
      <vt:lpstr>Agar k &gt; 0 va k ≠1 bo‘lsa, u holda  k+1/k&gt;2 bo‘lishini isbotlang. </vt:lpstr>
      <vt:lpstr>Презентация PowerPoint</vt:lpstr>
      <vt:lpstr>Презентация PowerPoint</vt:lpstr>
      <vt:lpstr>Презентация PowerPoint</vt:lpstr>
      <vt:lpstr>Презентация PowerPoint</vt:lpstr>
      <vt:lpstr>Hisoblang:</vt:lpstr>
      <vt:lpstr>Darslikning 85 - betida berilgan 216 – 218- misollarni yechish.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582</cp:revision>
  <dcterms:created xsi:type="dcterms:W3CDTF">2020-07-17T09:31:54Z</dcterms:created>
  <dcterms:modified xsi:type="dcterms:W3CDTF">2022-06-23T07:46:18Z</dcterms:modified>
</cp:coreProperties>
</file>