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9" r:id="rId2"/>
    <p:sldId id="413" r:id="rId3"/>
    <p:sldId id="408" r:id="rId4"/>
    <p:sldId id="410" r:id="rId5"/>
    <p:sldId id="414" r:id="rId6"/>
    <p:sldId id="412" r:id="rId7"/>
    <p:sldId id="407" r:id="rId8"/>
    <p:sldId id="406" r:id="rId9"/>
    <p:sldId id="329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413"/>
            <p14:sldId id="408"/>
            <p14:sldId id="410"/>
            <p14:sldId id="414"/>
            <p14:sldId id="412"/>
            <p14:sldId id="407"/>
            <p14:sldId id="406"/>
            <p14:sldId id="329"/>
          </p14:sldIdLst>
        </p14:section>
        <p14:section name="Раздел без заголовка" id="{6AA1F43C-892A-4787-89B6-4EA8D4F8EDF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4472C4"/>
    <a:srgbClr val="26D4B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6535" autoAdjust="0"/>
  </p:normalViewPr>
  <p:slideViewPr>
    <p:cSldViewPr snapToGrid="0">
      <p:cViewPr varScale="1">
        <p:scale>
          <a:sx n="67" d="100"/>
          <a:sy n="67" d="100"/>
        </p:scale>
        <p:origin x="104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708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553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ACEA6-7249-43F8-B2AC-26A20B06256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615732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561404EA-7CA4-4EE6-9346-548AD76C5CE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801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5.wmf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346"/>
            <a:ext cx="12222204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53897" y="459480"/>
            <a:ext cx="2238101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203367" y="2134720"/>
            <a:ext cx="915786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tengsizliklarni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darajaga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ko‘tarish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1"/>
          <p:cNvSpPr/>
          <p:nvPr/>
        </p:nvSpPr>
        <p:spPr>
          <a:xfrm>
            <a:off x="9005560" y="3197306"/>
            <a:ext cx="2252475" cy="23796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357748" y="2113175"/>
            <a:ext cx="810577" cy="16714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85756" y="4142095"/>
            <a:ext cx="810577" cy="16714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757444" y="1416429"/>
            <a:ext cx="33601" cy="6585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774010" y="662129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854362" y="719947"/>
            <a:ext cx="598101" cy="62363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649647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122314" y="239960"/>
            <a:ext cx="4030662" cy="1143000"/>
          </a:xfrm>
        </p:spPr>
        <p:txBody>
          <a:bodyPr>
            <a:normAutofit/>
          </a:bodyPr>
          <a:lstStyle/>
          <a:p>
            <a:pPr>
              <a:buFontTx/>
              <a:buChar char="•"/>
            </a:pPr>
            <a:r>
              <a:rPr lang="ru-RU" altLang="ru-RU" sz="32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 </a:t>
            </a:r>
            <a:r>
              <a:rPr lang="en-US" altLang="ru-RU" sz="4000" b="1" dirty="0" err="1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Taqqoslang</a:t>
            </a:r>
            <a:r>
              <a:rPr lang="en-US" altLang="ru-RU" sz="36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3600" b="1" dirty="0">
              <a:solidFill>
                <a:srgbClr val="0606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3732" name="Picture 4" descr="PROGR038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63"/>
          <a:stretch/>
        </p:blipFill>
        <p:spPr>
          <a:xfrm>
            <a:off x="8305748" y="1767053"/>
            <a:ext cx="3327400" cy="31758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73736" name="Object 8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551359317"/>
              </p:ext>
            </p:extLst>
          </p:nvPr>
        </p:nvGraphicFramePr>
        <p:xfrm>
          <a:off x="2106613" y="3440113"/>
          <a:ext cx="3124200" cy="144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Уравнение" r:id="rId4" imgW="1015920" imgH="469800" progId="Equation.3">
                  <p:embed/>
                </p:oleObj>
              </mc:Choice>
              <mc:Fallback>
                <p:oleObj name="Уравнение" r:id="rId4" imgW="101592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613" y="3440113"/>
                        <a:ext cx="3124200" cy="14446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879500" y="2031827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 dirty="0">
                <a:solidFill>
                  <a:srgbClr val="0625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4924425" y="3616326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sp>
        <p:nvSpPr>
          <p:cNvPr id="73749" name="Rectangle 21"/>
          <p:cNvSpPr>
            <a:spLocks noChangeArrowheads="1"/>
          </p:cNvSpPr>
          <p:nvPr/>
        </p:nvSpPr>
        <p:spPr bwMode="auto">
          <a:xfrm>
            <a:off x="2908549" y="2324215"/>
            <a:ext cx="888274" cy="366046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&lt;</a:t>
            </a:r>
          </a:p>
        </p:txBody>
      </p:sp>
      <p:graphicFrame>
        <p:nvGraphicFramePr>
          <p:cNvPr id="15" name="Object 8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753589074"/>
              </p:ext>
            </p:extLst>
          </p:nvPr>
        </p:nvGraphicFramePr>
        <p:xfrm>
          <a:off x="2096528" y="1875637"/>
          <a:ext cx="3201988" cy="153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Уравнение" r:id="rId6" imgW="977760" imgH="469800" progId="Equation.3">
                  <p:embed/>
                </p:oleObj>
              </mc:Choice>
              <mc:Fallback>
                <p:oleObj name="Уравнение" r:id="rId6" imgW="97776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6528" y="1875637"/>
                        <a:ext cx="3201988" cy="153828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3059475" y="2581781"/>
            <a:ext cx="888274" cy="366046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&lt;</a:t>
            </a:r>
          </a:p>
        </p:txBody>
      </p:sp>
      <p:graphicFrame>
        <p:nvGraphicFramePr>
          <p:cNvPr id="18" name="Object 8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54245031"/>
              </p:ext>
            </p:extLst>
          </p:nvPr>
        </p:nvGraphicFramePr>
        <p:xfrm>
          <a:off x="2101850" y="5060951"/>
          <a:ext cx="3006725" cy="144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Уравнение" r:id="rId8" imgW="977760" imgH="469800" progId="Equation.3">
                  <p:embed/>
                </p:oleObj>
              </mc:Choice>
              <mc:Fallback>
                <p:oleObj name="Уравнение" r:id="rId8" imgW="97776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5060951"/>
                        <a:ext cx="3006725" cy="14446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4759859" y="5270887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3059475" y="5639490"/>
            <a:ext cx="888274" cy="366046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&lt;</a:t>
            </a:r>
          </a:p>
        </p:txBody>
      </p:sp>
    </p:spTree>
    <p:extLst>
      <p:ext uri="{BB962C8B-B14F-4D97-AF65-F5344CB8AC3E}">
        <p14:creationId xmlns:p14="http://schemas.microsoft.com/office/powerpoint/2010/main" val="129431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122314" y="239960"/>
            <a:ext cx="4030662" cy="1143000"/>
          </a:xfrm>
        </p:spPr>
        <p:txBody>
          <a:bodyPr>
            <a:normAutofit/>
          </a:bodyPr>
          <a:lstStyle/>
          <a:p>
            <a:pPr>
              <a:buFontTx/>
              <a:buChar char="•"/>
            </a:pPr>
            <a:r>
              <a:rPr lang="ru-RU" altLang="ru-RU" sz="32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 </a:t>
            </a:r>
            <a:r>
              <a:rPr lang="en-US" altLang="ru-RU" sz="4000" b="1" dirty="0" err="1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Taqqoslang</a:t>
            </a:r>
            <a:r>
              <a:rPr lang="en-US" altLang="ru-RU" sz="36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3600" b="1" dirty="0">
              <a:solidFill>
                <a:srgbClr val="0606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3732" name="Picture 4" descr="PROGR038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63"/>
          <a:stretch/>
        </p:blipFill>
        <p:spPr>
          <a:xfrm>
            <a:off x="7331388" y="2070847"/>
            <a:ext cx="3327400" cy="31758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4924425" y="3616326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graphicFrame>
        <p:nvGraphicFramePr>
          <p:cNvPr id="73741" name="Object 13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150467505"/>
              </p:ext>
            </p:extLst>
          </p:nvPr>
        </p:nvGraphicFramePr>
        <p:xfrm>
          <a:off x="2128838" y="1972572"/>
          <a:ext cx="2979737" cy="9162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Уравнение" r:id="rId4" imgW="749160" imgH="203040" progId="Equation.3">
                  <p:embed/>
                </p:oleObj>
              </mc:Choice>
              <mc:Fallback>
                <p:oleObj name="Уравнение" r:id="rId4" imgW="7491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8838" y="1972572"/>
                        <a:ext cx="2979737" cy="916229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43" name="Text Box 15"/>
          <p:cNvSpPr txBox="1">
            <a:spLocks noChangeArrowheads="1"/>
          </p:cNvSpPr>
          <p:nvPr/>
        </p:nvSpPr>
        <p:spPr bwMode="auto">
          <a:xfrm>
            <a:off x="616471" y="2289286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 dirty="0">
                <a:solidFill>
                  <a:srgbClr val="0625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</a:p>
        </p:txBody>
      </p:sp>
      <p:sp>
        <p:nvSpPr>
          <p:cNvPr id="73753" name="Rectangle 25"/>
          <p:cNvSpPr>
            <a:spLocks noChangeArrowheads="1"/>
          </p:cNvSpPr>
          <p:nvPr/>
        </p:nvSpPr>
        <p:spPr bwMode="auto">
          <a:xfrm>
            <a:off x="3270776" y="2289286"/>
            <a:ext cx="966464" cy="469066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&gt;</a:t>
            </a:r>
          </a:p>
        </p:txBody>
      </p:sp>
      <p:graphicFrame>
        <p:nvGraphicFramePr>
          <p:cNvPr id="16" name="Object 13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96053820"/>
              </p:ext>
            </p:extLst>
          </p:nvPr>
        </p:nvGraphicFramePr>
        <p:xfrm>
          <a:off x="2128838" y="3402013"/>
          <a:ext cx="3162690" cy="1199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Уравнение" r:id="rId6" imgW="901440" imgH="266400" progId="Equation.3">
                  <p:embed/>
                </p:oleObj>
              </mc:Choice>
              <mc:Fallback>
                <p:oleObj name="Уравнение" r:id="rId6" imgW="90144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8838" y="3402013"/>
                        <a:ext cx="3162690" cy="119996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147040561"/>
              </p:ext>
            </p:extLst>
          </p:nvPr>
        </p:nvGraphicFramePr>
        <p:xfrm>
          <a:off x="2154238" y="5191591"/>
          <a:ext cx="3287192" cy="894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Уравнение" r:id="rId8" imgW="761760" imgH="203040" progId="Equation.3">
                  <p:embed/>
                </p:oleObj>
              </mc:Choice>
              <mc:Fallback>
                <p:oleObj name="Уравнение" r:id="rId8" imgW="7617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4238" y="5191591"/>
                        <a:ext cx="3287192" cy="89441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25"/>
          <p:cNvSpPr>
            <a:spLocks noChangeArrowheads="1"/>
          </p:cNvSpPr>
          <p:nvPr/>
        </p:nvSpPr>
        <p:spPr bwMode="auto">
          <a:xfrm>
            <a:off x="3358427" y="5591331"/>
            <a:ext cx="878813" cy="439209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89769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3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3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  <p:bldP spid="73743" grpId="0"/>
      <p:bldP spid="73753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-1" y="1289154"/>
            <a:ext cx="12381875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qismlari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tengsizlikni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istalgan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ratsional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darajaga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ko‘tarish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defRPr/>
            </a:pPr>
            <a:r>
              <a:rPr lang="en-US" sz="40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en-US" sz="40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ru-RU" sz="40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en-US" sz="40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40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r>
              <a:rPr lang="ru-RU" sz="40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0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 &gt; </a:t>
            </a:r>
            <a:r>
              <a:rPr lang="en-US" sz="4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 &gt; 0 </a:t>
            </a:r>
            <a:r>
              <a:rPr lang="en-US" sz="40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40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endParaRPr lang="en-US" sz="4000" b="1" i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sz="40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400" b="1" i="1" baseline="30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ru-RU" sz="4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4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400" b="1" i="1" baseline="30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2891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tengsizlikni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darajaga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ko‘tarish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22917" y="3915302"/>
                <a:ext cx="4489049" cy="9589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f>
                          <m:f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𝟒𝟖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f>
                          <m:fPr>
                            <m:ctrlPr>
                              <a:rPr lang="en-US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917" y="3915302"/>
                <a:ext cx="4489049" cy="958980"/>
              </a:xfrm>
              <a:prstGeom prst="rect">
                <a:avLst/>
              </a:prstGeom>
              <a:blipFill rotWithShape="0">
                <a:blip r:embed="rId3"/>
                <a:stretch>
                  <a:fillRect b="-259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162815" y="5176229"/>
                <a:ext cx="4232569" cy="9589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f>
                          <m:fPr>
                            <m:ctrlPr>
                              <a:rPr lang="en-US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4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&gt;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𝟒𝟖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f>
                          <m:fPr>
                            <m:ctrlPr>
                              <a:rPr lang="en-US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2815" y="5176229"/>
                <a:ext cx="4232569" cy="958980"/>
              </a:xfrm>
              <a:prstGeom prst="rect">
                <a:avLst/>
              </a:prstGeom>
              <a:blipFill rotWithShape="0">
                <a:blip r:embed="rId4"/>
                <a:stretch>
                  <a:fillRect b="-292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949018" y="3915302"/>
                <a:ext cx="4378443" cy="10703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f>
                          <m:f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4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𝟓</m:t>
                            </m:r>
                          </m:den>
                        </m:f>
                        <m: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ru-RU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sup>
                    </m:sSup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sup>
                    </m:sSup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9018" y="3915302"/>
                <a:ext cx="4378443" cy="1070358"/>
              </a:xfrm>
              <a:prstGeom prst="rect">
                <a:avLst/>
              </a:prstGeom>
              <a:blipFill rotWithShape="0">
                <a:blip r:embed="rId5"/>
                <a:stretch>
                  <a:fillRect b="-107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113347" y="5264231"/>
                <a:ext cx="4137992" cy="10703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f>
                          <m:fPr>
                            <m:ctrlP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𝟓</m:t>
                            </m:r>
                          </m:den>
                        </m:f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ru-RU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sup>
                    </m:sSup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&gt;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sup>
                    </m:sSup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3347" y="5264231"/>
                <a:ext cx="4137992" cy="1070358"/>
              </a:xfrm>
              <a:prstGeom prst="rect">
                <a:avLst/>
              </a:prstGeom>
              <a:blipFill rotWithShape="0">
                <a:blip r:embed="rId6"/>
                <a:stretch>
                  <a:fillRect t="-5143" b="-15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055930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3897128" y="280737"/>
            <a:ext cx="4030662" cy="1143000"/>
          </a:xfrm>
        </p:spPr>
        <p:txBody>
          <a:bodyPr>
            <a:normAutofit fontScale="90000"/>
          </a:bodyPr>
          <a:lstStyle/>
          <a:p>
            <a:pPr>
              <a:buFontTx/>
              <a:buChar char="•"/>
            </a:pPr>
            <a:r>
              <a:rPr lang="ru-RU" altLang="ru-RU" sz="32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 </a:t>
            </a:r>
            <a:r>
              <a:rPr lang="ru-RU" altLang="ru-RU" b="1" i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211 </a:t>
            </a:r>
            <a:r>
              <a:rPr lang="en-US" altLang="ru-RU" sz="4000" b="1" dirty="0" err="1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Taqqoslang</a:t>
            </a:r>
            <a:r>
              <a:rPr lang="en-US" altLang="ru-RU" sz="36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3600" b="1" dirty="0">
              <a:solidFill>
                <a:srgbClr val="0606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3736" name="Object 8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473009561"/>
              </p:ext>
            </p:extLst>
          </p:nvPr>
        </p:nvGraphicFramePr>
        <p:xfrm>
          <a:off x="1495802" y="1761251"/>
          <a:ext cx="4592793" cy="18271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0" name="Уравнение" r:id="rId3" imgW="1079280" imgH="520560" progId="Equation.3">
                  <p:embed/>
                </p:oleObj>
              </mc:Choice>
              <mc:Fallback>
                <p:oleObj name="Уравнение" r:id="rId3" imgW="1079280" imgH="520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5802" y="1761251"/>
                        <a:ext cx="4592793" cy="182712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467459" y="2534264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 dirty="0">
                <a:solidFill>
                  <a:srgbClr val="0625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5074326" y="40360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6966419" y="2520935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 dirty="0">
                <a:solidFill>
                  <a:srgbClr val="0625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</a:p>
        </p:txBody>
      </p:sp>
      <p:sp>
        <p:nvSpPr>
          <p:cNvPr id="73753" name="Rectangle 25"/>
          <p:cNvSpPr>
            <a:spLocks noChangeArrowheads="1"/>
          </p:cNvSpPr>
          <p:nvPr/>
        </p:nvSpPr>
        <p:spPr bwMode="auto">
          <a:xfrm>
            <a:off x="3457722" y="2623911"/>
            <a:ext cx="878813" cy="378822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&gt;</a:t>
            </a:r>
          </a:p>
        </p:txBody>
      </p:sp>
      <p:graphicFrame>
        <p:nvGraphicFramePr>
          <p:cNvPr id="19" name="Object 8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3638614"/>
              </p:ext>
            </p:extLst>
          </p:nvPr>
        </p:nvGraphicFramePr>
        <p:xfrm>
          <a:off x="7568937" y="1848194"/>
          <a:ext cx="4322763" cy="1771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1" name="Уравнение" r:id="rId5" imgW="1231560" imgH="520560" progId="Equation.3">
                  <p:embed/>
                </p:oleObj>
              </mc:Choice>
              <mc:Fallback>
                <p:oleObj name="Уравнение" r:id="rId5" imgW="1231560" imgH="520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8937" y="1848194"/>
                        <a:ext cx="4322763" cy="177185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8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339587392"/>
              </p:ext>
            </p:extLst>
          </p:nvPr>
        </p:nvGraphicFramePr>
        <p:xfrm>
          <a:off x="1706563" y="3747540"/>
          <a:ext cx="3151187" cy="1692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2" name="Уравнение" r:id="rId7" imgW="977760" imgH="469800" progId="Equation.3">
                  <p:embed/>
                </p:oleObj>
              </mc:Choice>
              <mc:Fallback>
                <p:oleObj name="Уравнение" r:id="rId7" imgW="97776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6563" y="3747540"/>
                        <a:ext cx="3151187" cy="169282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9099518" y="2740188"/>
            <a:ext cx="888274" cy="366046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&gt;</a:t>
            </a:r>
          </a:p>
        </p:txBody>
      </p:sp>
      <p:graphicFrame>
        <p:nvGraphicFramePr>
          <p:cNvPr id="26" name="Object 8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473254133"/>
              </p:ext>
            </p:extLst>
          </p:nvPr>
        </p:nvGraphicFramePr>
        <p:xfrm>
          <a:off x="7793789" y="4032348"/>
          <a:ext cx="3289300" cy="14086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3" name="Уравнение" r:id="rId9" imgW="876240" imgH="393480" progId="Equation.3">
                  <p:embed/>
                </p:oleObj>
              </mc:Choice>
              <mc:Fallback>
                <p:oleObj name="Уравнение" r:id="rId9" imgW="8762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3789" y="4032348"/>
                        <a:ext cx="3289300" cy="1408611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78981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-299804" y="1250986"/>
            <a:ext cx="12381875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qismlari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tengsizlikni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istalgan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ratsional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darajaga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ko‘tarish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defRPr/>
            </a:pPr>
            <a:r>
              <a:rPr lang="en-US" sz="40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en-US" sz="40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ru-RU" sz="40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</a:t>
            </a:r>
            <a:r>
              <a:rPr lang="en-US" sz="40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40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0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sz="4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sz="4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4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sz="4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0 </a:t>
            </a:r>
            <a:r>
              <a:rPr lang="en-US" sz="40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40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endParaRPr lang="en-US" sz="4000" b="1" i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sz="40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400" b="1" i="1" baseline="30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ru-RU" sz="4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4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400" b="1" i="1" baseline="30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2891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tengsizlikni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darajaga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ko‘tarish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03192" y="3821461"/>
                <a:ext cx="4313873" cy="869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𝟒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𝟒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192" y="3821461"/>
                <a:ext cx="4313873" cy="869725"/>
              </a:xfrm>
              <a:prstGeom prst="rect">
                <a:avLst/>
              </a:prstGeom>
              <a:blipFill rotWithShape="0">
                <a:blip r:embed="rId3"/>
                <a:stretch>
                  <a:fillRect b="-244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722803" y="5005655"/>
                <a:ext cx="3874650" cy="8697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𝟒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&lt;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𝟒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803" y="5005655"/>
                <a:ext cx="3874650" cy="869725"/>
              </a:xfrm>
              <a:prstGeom prst="rect">
                <a:avLst/>
              </a:prstGeom>
              <a:blipFill rotWithShape="0">
                <a:blip r:embed="rId4"/>
                <a:stretch>
                  <a:fillRect t="-2797" b="-321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469131" y="3821461"/>
                <a:ext cx="4476482" cy="9814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f>
                          <m:f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𝟖</m:t>
                            </m:r>
                          </m:num>
                          <m:den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𝟏𝟓</m:t>
                            </m:r>
                          </m:den>
                        </m:f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𝟓</m:t>
                            </m:r>
                          </m:e>
                        </m:rad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𝟏𝟕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</m:den>
                    </m:f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ru-RU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𝟓</m:t>
                            </m:r>
                          </m:e>
                        </m:rad>
                      </m:sup>
                    </m:sSup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9131" y="3821461"/>
                <a:ext cx="4476482" cy="981423"/>
              </a:xfrm>
              <a:prstGeom prst="rect">
                <a:avLst/>
              </a:prstGeom>
              <a:blipFill rotWithShape="0">
                <a:blip r:embed="rId5"/>
                <a:stretch>
                  <a:fillRect b="-11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476569" y="5096126"/>
                <a:ext cx="4469044" cy="10703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f>
                          <m:fPr>
                            <m:ctrlP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𝟓</m:t>
                            </m:r>
                          </m:den>
                        </m:f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4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𝟓</m:t>
                            </m:r>
                          </m:e>
                        </m:rad>
                      </m:sup>
                    </m:sSup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&gt;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𝟓</m:t>
                            </m:r>
                          </m:e>
                        </m:rad>
                      </m:sup>
                    </m:sSup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6569" y="5096126"/>
                <a:ext cx="4469044" cy="1070358"/>
              </a:xfrm>
              <a:prstGeom prst="rect">
                <a:avLst/>
              </a:prstGeom>
              <a:blipFill rotWithShape="0">
                <a:blip r:embed="rId6"/>
                <a:stretch>
                  <a:fillRect t="-5114" b="-147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311108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35168" y="323828"/>
            <a:ext cx="779239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905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№ 213</a:t>
            </a:r>
            <a:r>
              <a:rPr lang="en-US" sz="5400" b="1" dirty="0">
                <a:ln w="1905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(1). </a:t>
            </a:r>
            <a:r>
              <a:rPr lang="en-US" sz="5400" b="1" dirty="0" err="1">
                <a:ln w="1905">
                  <a:solidFill>
                    <a:schemeClr val="tx1"/>
                  </a:solidFill>
                </a:ln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Taqqoslang</a:t>
            </a:r>
            <a:r>
              <a:rPr lang="en-US" sz="5400" b="1" dirty="0">
                <a:ln w="1905">
                  <a:solidFill>
                    <a:schemeClr val="tx1"/>
                  </a:solidFill>
                </a:ln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:</a:t>
            </a:r>
            <a:endParaRPr lang="ru-RU" sz="5400" b="1" dirty="0">
              <a:ln w="1905">
                <a:solidFill>
                  <a:schemeClr val="tx1"/>
                </a:solidFill>
              </a:ln>
              <a:solidFill>
                <a:srgbClr val="00B0F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309761" y="1798819"/>
                <a:ext cx="2774927" cy="20004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g>
                        <m:e>
                          <m:sSup>
                            <m:sSupPr>
                              <m:ctrlP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ru-RU" sz="4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44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4400" i="1"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f>
                                <m:fPr>
                                  <m:ctrlPr>
                                    <a:rPr lang="en-US" sz="4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44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sz="44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9761" y="1798819"/>
                <a:ext cx="2774927" cy="200048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45240" y="1708877"/>
                <a:ext cx="2774927" cy="20004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g>
                        <m:e>
                          <m:sSup>
                            <m:sSupPr>
                              <m:ctrlP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ru-RU" sz="4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4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4400" i="1"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f>
                                <m:fPr>
                                  <m:ctrlPr>
                                    <a:rPr lang="en-US" sz="4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4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44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240" y="1708877"/>
                <a:ext cx="2774927" cy="200048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3882453" y="2337396"/>
            <a:ext cx="95936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err="1"/>
              <a:t>va</a:t>
            </a:r>
            <a:endParaRPr lang="ru-RU" sz="6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60526" y="4218797"/>
                <a:ext cx="5062796" cy="17279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6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ru-RU" sz="66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den>
                        </m:f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f>
                          <m:fPr>
                            <m:ctrlPr>
                              <a:rPr lang="ru-RU" sz="66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6600" dirty="0"/>
                  <a:t>   va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6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ru-RU" sz="6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6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f>
                          <m:fPr>
                            <m:ctrlPr>
                              <a:rPr lang="ru-RU" sz="6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6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6600" i="1">
                                <a:latin typeface="Cambria Math" panose="02040503050406030204" pitchFamily="18" charset="0"/>
                              </a:rPr>
                              <m:t>7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6600" dirty="0"/>
                  <a:t> </a:t>
                </a:r>
                <a:endParaRPr lang="ru-RU" sz="6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0526" y="4218797"/>
                <a:ext cx="5062796" cy="1727974"/>
              </a:xfrm>
              <a:prstGeom prst="rect">
                <a:avLst/>
              </a:prstGeom>
              <a:blipFill rotWithShape="0">
                <a:blip r:embed="rId4"/>
                <a:stretch>
                  <a:fillRect b="-140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620167" y="4746442"/>
            <a:ext cx="974512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7200" dirty="0"/>
              <a:t> &gt;</a:t>
            </a:r>
            <a:endParaRPr lang="ru-RU" sz="7200" dirty="0"/>
          </a:p>
        </p:txBody>
      </p:sp>
      <p:sp>
        <p:nvSpPr>
          <p:cNvPr id="9" name="TextBox 8"/>
          <p:cNvSpPr txBox="1"/>
          <p:nvPr/>
        </p:nvSpPr>
        <p:spPr>
          <a:xfrm>
            <a:off x="3804668" y="2245063"/>
            <a:ext cx="974512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7200" dirty="0"/>
              <a:t> &gt;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407852486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142406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№215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04537" y="1566935"/>
                <a:ext cx="3441198" cy="30945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800" b="1" dirty="0">
                    <a:solidFill>
                      <a:srgbClr val="800000"/>
                    </a:solidFill>
                    <a:cs typeface="Arial" panose="020B0604020202020204" pitchFamily="34" charset="0"/>
                  </a:rPr>
                  <a:t>1)</a:t>
                </a:r>
                <a:r>
                  <a:rPr lang="en-US" sz="5400" b="1" dirty="0">
                    <a:solidFill>
                      <a:srgbClr val="80000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e>
                      <m:sup>
                        <m:r>
                          <a:rPr lang="ru-RU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ru-RU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sup>
                    </m:sSup>
                  </m:oMath>
                </a14:m>
                <a:r>
                  <a:rPr lang="en-US" sz="4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27</a:t>
                </a:r>
              </a:p>
              <a:p>
                <a:r>
                  <a:rPr lang="en-US" sz="4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e>
                      <m:sup>
                        <m:r>
                          <a:rPr lang="ru-RU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ru-RU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sup>
                    </m:sSup>
                  </m:oMath>
                </a14:m>
                <a:r>
                  <a:rPr lang="en-US" sz="4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e>
                      <m:sup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endParaRPr lang="en-US" sz="4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44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14:m>
                  <m:oMath xmlns:m="http://schemas.openxmlformats.org/officeDocument/2006/math"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</m:oMath>
                </a14:m>
                <a:r>
                  <a:rPr lang="en-US" sz="44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4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  <a:p>
                <a:r>
                  <a:rPr lang="en-US" sz="44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</m:oMath>
                </a14:m>
                <a:r>
                  <a:rPr lang="en-US" sz="4400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400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-1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537" y="1566935"/>
                <a:ext cx="3441198" cy="3094501"/>
              </a:xfrm>
              <a:prstGeom prst="rect">
                <a:avLst/>
              </a:prstGeom>
              <a:blipFill rotWithShape="0">
                <a:blip r:embed="rId2"/>
                <a:stretch>
                  <a:fillRect l="-8156" t="-3150" r="-6206" b="-82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833672" y="1424066"/>
                <a:ext cx="4065408" cy="43831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800" b="1" dirty="0">
                    <a:solidFill>
                      <a:srgbClr val="800000"/>
                    </a:solidFill>
                    <a:cs typeface="Arial" panose="020B0604020202020204" pitchFamily="34" charset="0"/>
                  </a:rPr>
                  <a:t>3)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e>
                      <m:sup>
                        <m:f>
                          <m:fPr>
                            <m:ctrlPr>
                              <a:rPr lang="ru-RU" sz="4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4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den>
                        </m:f>
                        <m: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sz="4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-3 = 0 </a:t>
                </a:r>
              </a:p>
              <a:p>
                <a:r>
                  <a:rPr lang="en-US" sz="4800" b="1" dirty="0">
                    <a:solidFill>
                      <a:srgbClr val="800000"/>
                    </a:solidFill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f>
                          <m:fPr>
                            <m:ctrlPr>
                              <a:rPr lang="ru-RU" sz="4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4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den>
                        </m:f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sz="4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4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4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4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ru-RU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3</a:t>
                </a:r>
                <a:endParaRPr lang="en-US" sz="4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400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4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  <a:p>
                <a:r>
                  <a:rPr lang="en-US" sz="44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</m:oMath>
                </a14:m>
                <a:r>
                  <a:rPr lang="en-US" sz="4400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400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3672" y="1424066"/>
                <a:ext cx="4065408" cy="4383123"/>
              </a:xfrm>
              <a:prstGeom prst="rect">
                <a:avLst/>
              </a:prstGeom>
              <a:blipFill rotWithShape="0">
                <a:blip r:embed="rId3"/>
                <a:stretch>
                  <a:fillRect l="-6897" r="-5697" b="-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84812" y="5408362"/>
                <a:ext cx="4919232" cy="7976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dirty="0"/>
                  <a:t>T: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e>
                      <m:sup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−(−</m:t>
                        </m:r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3³ = 27</a:t>
                </a:r>
                <a:endParaRPr lang="ru-RU" sz="4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812" y="5408362"/>
                <a:ext cx="4919232" cy="797654"/>
              </a:xfrm>
              <a:prstGeom prst="rect">
                <a:avLst/>
              </a:prstGeom>
              <a:blipFill rotWithShape="0">
                <a:blip r:embed="rId4"/>
                <a:stretch>
                  <a:fillRect l="-5081" t="-14504" r="-3965" b="-358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66378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090" y="1879112"/>
            <a:ext cx="11283437" cy="37477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84 -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betlarida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212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215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misollarni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0" y="0"/>
            <a:ext cx="12199619" cy="14023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76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6032</TotalTime>
  <Words>257</Words>
  <Application>Microsoft Office PowerPoint</Application>
  <PresentationFormat>Широкоэкранный</PresentationFormat>
  <Paragraphs>53</Paragraphs>
  <Slides>9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Monotype Corsiva</vt:lpstr>
      <vt:lpstr>Тема Office</vt:lpstr>
      <vt:lpstr>Уравнение</vt:lpstr>
      <vt:lpstr>ALGEBRA</vt:lpstr>
      <vt:lpstr> Taqqoslang:</vt:lpstr>
      <vt:lpstr> Taqqoslang:</vt:lpstr>
      <vt:lpstr>Презентация PowerPoint</vt:lpstr>
      <vt:lpstr> № 211 Taqqoslang:</vt:lpstr>
      <vt:lpstr>Презентация PowerPoint</vt:lpstr>
      <vt:lpstr>Презентация PowerPoint</vt:lpstr>
      <vt:lpstr>Презентация PowerPoint</vt:lpstr>
      <vt:lpstr>Darslikning 84 - betlarida berilgan 212 - 215 misollarni yechish.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558</cp:revision>
  <dcterms:created xsi:type="dcterms:W3CDTF">2020-07-17T09:31:54Z</dcterms:created>
  <dcterms:modified xsi:type="dcterms:W3CDTF">2022-06-23T07:45:44Z</dcterms:modified>
</cp:coreProperties>
</file>