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09" r:id="rId2"/>
    <p:sldId id="398" r:id="rId3"/>
    <p:sldId id="390" r:id="rId4"/>
    <p:sldId id="401" r:id="rId5"/>
    <p:sldId id="402" r:id="rId6"/>
    <p:sldId id="404" r:id="rId7"/>
    <p:sldId id="403" r:id="rId8"/>
    <p:sldId id="32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398"/>
            <p14:sldId id="390"/>
            <p14:sldId id="401"/>
            <p14:sldId id="402"/>
            <p14:sldId id="404"/>
            <p14:sldId id="403"/>
            <p14:sldId id="329"/>
          </p14:sldIdLst>
        </p14:section>
        <p14:section name="Раздел без заголовка" id="{6AA1F43C-892A-4787-89B6-4EA8D4F8EDF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4472C4"/>
    <a:srgbClr val="26D4B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6535" autoAdjust="0"/>
  </p:normalViewPr>
  <p:slideViewPr>
    <p:cSldViewPr snapToGrid="0">
      <p:cViewPr varScale="1">
        <p:scale>
          <a:sx n="67" d="100"/>
          <a:sy n="67" d="100"/>
        </p:scale>
        <p:origin x="104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C42D7-21A8-431F-948F-46907C74D81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679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C42D7-21A8-431F-948F-46907C74D81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371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BACEA6-7249-43F8-B2AC-26A20B06256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615732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346"/>
            <a:ext cx="12222204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53897" y="459480"/>
            <a:ext cx="2238101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739698" y="2021712"/>
            <a:ext cx="91578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Tengsizliklarni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11"/>
          <p:cNvSpPr/>
          <p:nvPr/>
        </p:nvSpPr>
        <p:spPr>
          <a:xfrm>
            <a:off x="9530223" y="2487096"/>
            <a:ext cx="2252475" cy="23796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190671" y="2021712"/>
            <a:ext cx="810577" cy="1671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0671" y="4247026"/>
            <a:ext cx="810577" cy="167149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757444" y="1416429"/>
            <a:ext cx="33601" cy="6585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774010" y="662129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854362" y="719947"/>
            <a:ext cx="598101" cy="62363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649647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ъект 1"/>
          <p:cNvSpPr>
            <a:spLocks noGrp="1"/>
          </p:cNvSpPr>
          <p:nvPr>
            <p:ph/>
          </p:nvPr>
        </p:nvSpPr>
        <p:spPr>
          <a:xfrm>
            <a:off x="1154901" y="5481722"/>
            <a:ext cx="8084695" cy="749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i="1" dirty="0">
                <a:ln w="1905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a² + b² &gt; 29 </a:t>
            </a:r>
            <a:r>
              <a:rPr lang="en-US" sz="3600" i="1" dirty="0" err="1">
                <a:ln w="1905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ekanligi</a:t>
            </a:r>
            <a:r>
              <a:rPr lang="en-US" sz="3600" i="1" dirty="0">
                <a:ln w="1905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i="1" dirty="0" err="1">
                <a:ln w="1905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isbotlandi</a:t>
            </a:r>
            <a:r>
              <a:rPr lang="en-US" sz="3600" i="1" dirty="0">
                <a:ln w="1905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.</a:t>
            </a:r>
            <a:endParaRPr lang="ru-RU" altLang="ru-RU" sz="3600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21920" y="1139388"/>
            <a:ext cx="12313920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>
                <a:ln w="190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4000" i="1" dirty="0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Agar a &gt; 2 </a:t>
            </a:r>
            <a:r>
              <a:rPr lang="en-US" sz="4000" i="1" dirty="0" err="1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va</a:t>
            </a:r>
            <a:r>
              <a:rPr lang="en-US" sz="4000" i="1" dirty="0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b &gt; 5 </a:t>
            </a:r>
            <a:r>
              <a:rPr lang="en-US" sz="4000" i="1" dirty="0" err="1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bo‘lsa</a:t>
            </a:r>
            <a:r>
              <a:rPr lang="en-US" sz="4000" i="1" dirty="0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, u </a:t>
            </a:r>
            <a:r>
              <a:rPr lang="en-US" sz="4000" i="1" dirty="0" err="1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holda</a:t>
            </a:r>
            <a:r>
              <a:rPr lang="en-US" sz="4000" i="1" dirty="0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</a:p>
          <a:p>
            <a:pPr algn="ctr">
              <a:defRPr/>
            </a:pPr>
            <a:r>
              <a:rPr lang="en-US" sz="4000" i="1" dirty="0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a² + b² &gt; 29 </a:t>
            </a:r>
            <a:r>
              <a:rPr lang="en-US" sz="4000" i="1" dirty="0" err="1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bo‘lishini</a:t>
            </a:r>
            <a:r>
              <a:rPr lang="en-US" sz="4000" i="1" dirty="0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4000" i="1" dirty="0" err="1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isbotlang</a:t>
            </a:r>
            <a:r>
              <a:rPr lang="ru-RU" sz="4000" i="1" dirty="0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3775" y="3015708"/>
            <a:ext cx="2717411" cy="255454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4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44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b="1" dirty="0">
                <a:ln w="1905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1) 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a</a:t>
            </a:r>
            <a:r>
              <a:rPr lang="ru-RU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&gt;</a:t>
            </a:r>
            <a:r>
              <a:rPr lang="ru-RU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2</a:t>
            </a:r>
            <a:r>
              <a:rPr lang="ru-RU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  </a:t>
            </a:r>
          </a:p>
          <a:p>
            <a:pPr algn="ctr">
              <a:defRPr/>
            </a:pP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    a² &gt; 2²</a:t>
            </a:r>
          </a:p>
          <a:p>
            <a:pPr algn="ctr">
              <a:defRPr/>
            </a:pP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   a² &gt; 4</a:t>
            </a:r>
          </a:p>
          <a:p>
            <a:pPr algn="ctr">
              <a:defRPr/>
            </a:pPr>
            <a:r>
              <a:rPr lang="en-US" sz="4400" b="1" dirty="0">
                <a:ln w="1905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endParaRPr lang="ru-RU" sz="4400" b="1" dirty="0">
              <a:ln w="1905">
                <a:solidFill>
                  <a:schemeClr val="tx1"/>
                </a:solidFill>
              </a:ln>
              <a:solidFill>
                <a:srgbClr val="8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54431" y="3022099"/>
            <a:ext cx="2941832" cy="18158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>
                <a:ln w="1905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  </a:t>
            </a:r>
            <a:r>
              <a:rPr lang="en-US" sz="3600" b="1" dirty="0">
                <a:ln w="1905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2)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b</a:t>
            </a:r>
            <a:r>
              <a:rPr lang="ru-RU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&gt;</a:t>
            </a:r>
            <a:r>
              <a:rPr lang="ru-RU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5</a:t>
            </a:r>
          </a:p>
          <a:p>
            <a:pPr algn="ctr">
              <a:defRPr/>
            </a:pP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        b²</a:t>
            </a:r>
            <a:r>
              <a:rPr lang="ru-RU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&gt;</a:t>
            </a:r>
            <a:r>
              <a:rPr lang="ru-RU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5²</a:t>
            </a:r>
          </a:p>
          <a:p>
            <a:pPr algn="ctr">
              <a:defRPr/>
            </a:pP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         b²</a:t>
            </a:r>
            <a:r>
              <a:rPr lang="ru-RU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&gt;</a:t>
            </a:r>
            <a:r>
              <a:rPr lang="ru-RU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25</a:t>
            </a:r>
            <a:endParaRPr lang="ru-RU" sz="3600" dirty="0">
              <a:ln w="1905">
                <a:solidFill>
                  <a:schemeClr val="tx1"/>
                </a:solidFill>
              </a:ln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16728" y="3092731"/>
            <a:ext cx="4762842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ln w="1905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3)   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a² &gt; 4</a:t>
            </a:r>
          </a:p>
          <a:p>
            <a:pPr algn="ctr">
              <a:defRPr/>
            </a:pP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         </a:t>
            </a:r>
            <a:r>
              <a:rPr lang="en-US" sz="3600" u="sng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b²</a:t>
            </a:r>
            <a:r>
              <a:rPr lang="ru-RU" sz="3600" u="sng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u="sng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&gt;</a:t>
            </a:r>
            <a:r>
              <a:rPr lang="ru-RU" sz="3600" u="sng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u="sng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25</a:t>
            </a:r>
            <a:endParaRPr lang="ru-RU" sz="3600" u="sng" dirty="0">
              <a:ln w="1905">
                <a:solidFill>
                  <a:schemeClr val="tx1"/>
                </a:solidFill>
              </a:ln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</a:endParaRPr>
          </a:p>
          <a:p>
            <a:pPr algn="ctr">
              <a:defRPr/>
            </a:pP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            a² + b² &gt; 4+25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1274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051845" y="3462747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73392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build="p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49A20A-BB2C-4692-A9E2-E55F2966D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64" y="274376"/>
            <a:ext cx="11188734" cy="201474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№201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tomoni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 cm </a:t>
            </a:r>
            <a:r>
              <a:rPr lang="en-US" sz="40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uzun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tomoni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birinchisidan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40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marta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uzun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to‘rtburchakning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perimetri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56 cm </a:t>
            </a:r>
            <a:r>
              <a:rPr lang="en-US" sz="40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uzun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ekanini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isbotlang</a:t>
            </a:r>
            <a:r>
              <a:rPr lang="en-US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40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88496" y="2407267"/>
                <a:ext cx="1180350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 &gt; 7cm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b &gt; 21cm </a:t>
                </a:r>
              </a:p>
              <a:p>
                <a:r>
                  <a:rPr lang="en-US" sz="36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 &gt; 56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US" sz="36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2(</a:t>
                </a:r>
                <a:r>
                  <a:rPr lang="en-US" sz="3600" b="1" dirty="0" err="1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a+b</a:t>
                </a:r>
                <a:r>
                  <a:rPr lang="en-US" sz="36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&gt; 56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96" y="2407267"/>
                <a:ext cx="11803504" cy="1200329"/>
              </a:xfrm>
              <a:prstGeom prst="rect">
                <a:avLst/>
              </a:prstGeom>
              <a:blipFill rotWithShape="0">
                <a:blip r:embed="rId3"/>
                <a:stretch>
                  <a:fillRect l="-1601" t="-8122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688298" y="3692833"/>
            <a:ext cx="2509020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 &gt; 7</a:t>
            </a:r>
          </a:p>
          <a:p>
            <a:r>
              <a:rPr lang="en-US" sz="40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b &gt; 21 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28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88018" y="4337966"/>
            <a:ext cx="397897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28      </a:t>
            </a: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/·2</a:t>
            </a:r>
          </a:p>
          <a:p>
            <a:r>
              <a:rPr lang="en-US" sz="4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2(</a:t>
            </a:r>
            <a:r>
              <a:rPr lang="en-US" sz="40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4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&gt; 56 </a:t>
            </a:r>
          </a:p>
          <a:p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12691" y="4722687"/>
            <a:ext cx="4251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92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Rectangle 9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8210" y="2224199"/>
            <a:ext cx="10063466" cy="4561827"/>
          </a:xfrm>
          <a:noFill/>
        </p:spPr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&gt; b</a:t>
            </a:r>
            <a:r>
              <a:rPr lang="ru-RU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40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&lt; b</a:t>
            </a:r>
            <a:r>
              <a:rPr lang="ru-RU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>
              <a:buNone/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>
              <a:buNone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pPr marL="533400" indent="-533400">
              <a:buNone/>
              <a:defRPr/>
            </a:pP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≥</a:t>
            </a: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 b   </a:t>
            </a:r>
            <a:r>
              <a:rPr lang="ru-RU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6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>
              <a:buNone/>
              <a:defRPr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33400" indent="-533400">
              <a:buNone/>
              <a:defRPr/>
            </a:pP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33400" indent="-533400">
              <a:buNone/>
              <a:defRPr/>
            </a:pP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>
              <a:buNone/>
              <a:defRPr/>
            </a:pPr>
            <a:r>
              <a:rPr lang="en-US" sz="36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sz="4000" i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3191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29827" y="3825427"/>
            <a:ext cx="1467068" cy="16004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≤</a:t>
            </a:r>
            <a:r>
              <a:rPr lang="en-US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</a:p>
          <a:p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96000" y="4788004"/>
            <a:ext cx="50181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>
              <a:buNone/>
              <a:defRPr/>
            </a:pP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33400" indent="-533400">
              <a:buNone/>
              <a:defRPr/>
            </a:pP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2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97257" y="1437113"/>
            <a:ext cx="49092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QAT’IY TENGSIZLIKLAR</a:t>
            </a:r>
            <a:endParaRPr lang="ru-RU" sz="3200" b="1" i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69280" y="2021888"/>
            <a:ext cx="176202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0,5 &gt; -5</a:t>
            </a:r>
          </a:p>
          <a:p>
            <a:pPr>
              <a:defRPr/>
            </a:pP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3a &lt; 8</a:t>
            </a:r>
            <a:endParaRPr lang="ru-RU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97257" y="3533858"/>
            <a:ext cx="61950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NOQAT’IY TENGSIZLIKLAR</a:t>
            </a:r>
            <a:endParaRPr lang="ru-RU" sz="36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76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1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1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1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1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Rectangle 9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830689" y="1377922"/>
            <a:ext cx="2718286" cy="1393161"/>
          </a:xfrm>
          <a:noFill/>
        </p:spPr>
        <p:txBody>
          <a:bodyPr>
            <a:normAutofit fontScale="25000" lnSpcReduction="20000"/>
          </a:bodyPr>
          <a:lstStyle/>
          <a:p>
            <a:pPr marL="0" indent="0">
              <a:buNone/>
              <a:defRPr/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>
              <a:buNone/>
              <a:defRPr/>
            </a:pP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>
              <a:buNone/>
              <a:defRPr/>
            </a:pP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16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21600" b="1" dirty="0">
                <a:latin typeface="Arial" panose="020B0604020202020204" pitchFamily="34" charset="0"/>
                <a:cs typeface="Arial" panose="020B0604020202020204" pitchFamily="34" charset="0"/>
              </a:rPr>
              <a:t>≥</a:t>
            </a:r>
            <a:r>
              <a:rPr lang="en-US" sz="21600" b="1" dirty="0">
                <a:latin typeface="Arial" panose="020B0604020202020204" pitchFamily="34" charset="0"/>
                <a:cs typeface="Arial" panose="020B0604020202020204" pitchFamily="34" charset="0"/>
              </a:rPr>
              <a:t> b   </a:t>
            </a:r>
            <a:r>
              <a:rPr lang="ru-RU" sz="21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>
              <a:buNone/>
              <a:defRPr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>
              <a:buNone/>
              <a:defRPr/>
            </a:pPr>
            <a:r>
              <a:rPr lang="en-US" sz="36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sz="4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3191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NOQAT’IY TENGSIZLIKLAR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90143" y="1562588"/>
            <a:ext cx="1757212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≤</a:t>
            </a:r>
            <a: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</a:p>
          <a:p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06089" y="5292985"/>
            <a:ext cx="69733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≥</a:t>
            </a: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 4;      19 ≤ 45;    c ≥ d </a:t>
            </a:r>
            <a:endParaRPr lang="ru-RU" sz="44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94360" y="2594541"/>
            <a:ext cx="1102975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Samolyotdagi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yo‘lovchilar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soni150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a ≤ 150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06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20753" y="1471976"/>
            <a:ext cx="31548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&gt; 3   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9335" y="263964"/>
            <a:ext cx="901240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qanoatlantiruvchi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endPara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4000" dirty="0">
                <a:solidFill>
                  <a:srgbClr val="002060"/>
                </a:solidFill>
              </a:rPr>
              <a:t>:</a:t>
            </a:r>
            <a:endPara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>
            <a:grpSpLocks/>
          </p:cNvGrpSpPr>
          <p:nvPr/>
        </p:nvGrpSpPr>
        <p:grpSpPr bwMode="auto">
          <a:xfrm>
            <a:off x="2248454" y="1410060"/>
            <a:ext cx="3273366" cy="741857"/>
            <a:chOff x="2758393" y="4652995"/>
            <a:chExt cx="3325775" cy="820014"/>
          </a:xfrm>
        </p:grpSpPr>
        <p:grpSp>
          <p:nvGrpSpPr>
            <p:cNvPr id="8" name="Группа 6"/>
            <p:cNvGrpSpPr>
              <a:grpSpLocks/>
            </p:cNvGrpSpPr>
            <p:nvPr/>
          </p:nvGrpSpPr>
          <p:grpSpPr bwMode="auto">
            <a:xfrm>
              <a:off x="2758393" y="5229229"/>
              <a:ext cx="3325775" cy="243780"/>
              <a:chOff x="2758393" y="5229229"/>
              <a:chExt cx="3325775" cy="243780"/>
            </a:xfrm>
          </p:grpSpPr>
          <p:cxnSp>
            <p:nvCxnSpPr>
              <p:cNvPr id="10" name="Прямая со стрелкой 9"/>
              <p:cNvCxnSpPr/>
              <p:nvPr/>
            </p:nvCxnSpPr>
            <p:spPr>
              <a:xfrm flipV="1">
                <a:off x="2758393" y="5354023"/>
                <a:ext cx="3325775" cy="5552"/>
              </a:xfrm>
              <a:prstGeom prst="straightConnector1">
                <a:avLst/>
              </a:prstGeom>
              <a:ln w="38100">
                <a:solidFill>
                  <a:srgbClr val="00206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Овал 12"/>
              <p:cNvSpPr/>
              <p:nvPr/>
            </p:nvSpPr>
            <p:spPr>
              <a:xfrm>
                <a:off x="3890374" y="5255661"/>
                <a:ext cx="217474" cy="217348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4" name="Овал 13"/>
              <p:cNvSpPr/>
              <p:nvPr/>
            </p:nvSpPr>
            <p:spPr>
              <a:xfrm>
                <a:off x="5031693" y="5229229"/>
                <a:ext cx="217475" cy="217349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9" name="Rectangle 83"/>
            <p:cNvSpPr>
              <a:spLocks noChangeArrowheads="1"/>
            </p:cNvSpPr>
            <p:nvPr/>
          </p:nvSpPr>
          <p:spPr bwMode="auto">
            <a:xfrm>
              <a:off x="2896068" y="4652995"/>
              <a:ext cx="1588802" cy="6459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3600" b="1" i="1" dirty="0">
                  <a:solidFill>
                    <a:srgbClr val="8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ru-RU" altLang="ru-RU" sz="2400" b="1" i="1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          </a:t>
              </a:r>
              <a:r>
                <a:rPr lang="ru-RU" altLang="ru-RU" sz="1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ru-RU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altLang="ru-RU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altLang="ru-RU" sz="3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Группа 14"/>
          <p:cNvGrpSpPr>
            <a:grpSpLocks/>
          </p:cNvGrpSpPr>
          <p:nvPr/>
        </p:nvGrpSpPr>
        <p:grpSpPr bwMode="auto">
          <a:xfrm>
            <a:off x="7743545" y="1377260"/>
            <a:ext cx="3987604" cy="809445"/>
            <a:chOff x="2096801" y="4618240"/>
            <a:chExt cx="3987367" cy="808931"/>
          </a:xfrm>
          <a:solidFill>
            <a:srgbClr val="7030A0"/>
          </a:solidFill>
        </p:grpSpPr>
        <p:grpSp>
          <p:nvGrpSpPr>
            <p:cNvPr id="16" name="Группа 6"/>
            <p:cNvGrpSpPr>
              <a:grpSpLocks/>
            </p:cNvGrpSpPr>
            <p:nvPr/>
          </p:nvGrpSpPr>
          <p:grpSpPr bwMode="auto">
            <a:xfrm>
              <a:off x="2875263" y="5209823"/>
              <a:ext cx="3208905" cy="217348"/>
              <a:chOff x="2875263" y="5209823"/>
              <a:chExt cx="3208905" cy="217348"/>
            </a:xfrm>
            <a:grpFill/>
          </p:grpSpPr>
          <p:cxnSp>
            <p:nvCxnSpPr>
              <p:cNvPr id="18" name="Прямая со стрелкой 17"/>
              <p:cNvCxnSpPr/>
              <p:nvPr/>
            </p:nvCxnSpPr>
            <p:spPr>
              <a:xfrm flipV="1">
                <a:off x="2875263" y="5354023"/>
                <a:ext cx="3208905" cy="10312"/>
              </a:xfrm>
              <a:prstGeom prst="straightConnector1">
                <a:avLst/>
              </a:prstGeom>
              <a:grpFill/>
              <a:ln w="38100">
                <a:solidFill>
                  <a:srgbClr val="7030A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Овал 19"/>
              <p:cNvSpPr/>
              <p:nvPr/>
            </p:nvSpPr>
            <p:spPr>
              <a:xfrm>
                <a:off x="3807099" y="5209823"/>
                <a:ext cx="217474" cy="217348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17" name="Rectangle 83"/>
            <p:cNvSpPr>
              <a:spLocks noChangeArrowheads="1"/>
            </p:cNvSpPr>
            <p:nvPr/>
          </p:nvSpPr>
          <p:spPr bwMode="auto">
            <a:xfrm>
              <a:off x="2096801" y="4618240"/>
              <a:ext cx="3209342" cy="6459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36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</a:t>
              </a:r>
              <a:r>
                <a:rPr lang="en-US" altLang="ru-RU" sz="36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ru-RU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-5</a:t>
              </a:r>
              <a:r>
                <a:rPr lang="en-US" altLang="ru-RU" sz="28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8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</a:t>
              </a:r>
              <a:endParaRPr lang="ru-RU" alt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433500" y="141006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51734" y="1535696"/>
            <a:ext cx="19511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≥ -5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6419" y="2504414"/>
            <a:ext cx="24513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4</a:t>
            </a:r>
            <a:endParaRPr lang="ru-RU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648533" y="2394953"/>
            <a:ext cx="25875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-5</a:t>
            </a:r>
            <a:endParaRPr lang="ru-RU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97938" y="3300843"/>
            <a:ext cx="1158561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qanoatlantiruvchi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endPara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4000" dirty="0">
                <a:solidFill>
                  <a:srgbClr val="002060"/>
                </a:solidFill>
              </a:rPr>
              <a:t>:</a:t>
            </a:r>
            <a:endPara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45312" y="4549942"/>
            <a:ext cx="19495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&lt; 3   </a:t>
            </a:r>
          </a:p>
        </p:txBody>
      </p:sp>
      <p:grpSp>
        <p:nvGrpSpPr>
          <p:cNvPr id="29" name="Группа 28"/>
          <p:cNvGrpSpPr>
            <a:grpSpLocks/>
          </p:cNvGrpSpPr>
          <p:nvPr/>
        </p:nvGrpSpPr>
        <p:grpSpPr bwMode="auto">
          <a:xfrm>
            <a:off x="2472552" y="4408593"/>
            <a:ext cx="3325973" cy="820536"/>
            <a:chOff x="2758393" y="4652995"/>
            <a:chExt cx="3325775" cy="820015"/>
          </a:xfrm>
        </p:grpSpPr>
        <p:grpSp>
          <p:nvGrpSpPr>
            <p:cNvPr id="30" name="Группа 6"/>
            <p:cNvGrpSpPr>
              <a:grpSpLocks/>
            </p:cNvGrpSpPr>
            <p:nvPr/>
          </p:nvGrpSpPr>
          <p:grpSpPr bwMode="auto">
            <a:xfrm>
              <a:off x="2758393" y="5255661"/>
              <a:ext cx="3325775" cy="217349"/>
              <a:chOff x="2758393" y="5255661"/>
              <a:chExt cx="3325775" cy="217349"/>
            </a:xfrm>
          </p:grpSpPr>
          <p:cxnSp>
            <p:nvCxnSpPr>
              <p:cNvPr id="32" name="Прямая со стрелкой 31"/>
              <p:cNvCxnSpPr/>
              <p:nvPr/>
            </p:nvCxnSpPr>
            <p:spPr>
              <a:xfrm flipV="1">
                <a:off x="2758393" y="5354023"/>
                <a:ext cx="3325775" cy="5552"/>
              </a:xfrm>
              <a:prstGeom prst="straightConnector1">
                <a:avLst/>
              </a:prstGeom>
              <a:ln w="38100">
                <a:solidFill>
                  <a:srgbClr val="00206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Овал 32"/>
              <p:cNvSpPr/>
              <p:nvPr/>
            </p:nvSpPr>
            <p:spPr>
              <a:xfrm>
                <a:off x="3890374" y="5255661"/>
                <a:ext cx="217474" cy="217348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34" name="Овал 33"/>
              <p:cNvSpPr/>
              <p:nvPr/>
            </p:nvSpPr>
            <p:spPr>
              <a:xfrm>
                <a:off x="3052028" y="5255661"/>
                <a:ext cx="217475" cy="217349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31" name="Rectangle 83"/>
            <p:cNvSpPr>
              <a:spLocks noChangeArrowheads="1"/>
            </p:cNvSpPr>
            <p:nvPr/>
          </p:nvSpPr>
          <p:spPr bwMode="auto">
            <a:xfrm>
              <a:off x="2896068" y="4652995"/>
              <a:ext cx="1588802" cy="6459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3600" b="1" i="1" dirty="0">
                  <a:solidFill>
                    <a:srgbClr val="8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ru-RU" altLang="ru-RU" sz="2400" b="1" i="1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          </a:t>
              </a:r>
              <a:r>
                <a:rPr lang="ru-RU" altLang="ru-RU" sz="1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ru-RU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altLang="ru-RU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altLang="ru-RU" sz="3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2643008" y="4447814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24048" y="5657892"/>
            <a:ext cx="24513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2</a:t>
            </a:r>
            <a:endParaRPr lang="ru-RU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Группа 36"/>
          <p:cNvGrpSpPr>
            <a:grpSpLocks/>
          </p:cNvGrpSpPr>
          <p:nvPr/>
        </p:nvGrpSpPr>
        <p:grpSpPr bwMode="auto">
          <a:xfrm>
            <a:off x="7973139" y="4326316"/>
            <a:ext cx="3987604" cy="837133"/>
            <a:chOff x="2096801" y="4618240"/>
            <a:chExt cx="3987367" cy="836602"/>
          </a:xfrm>
          <a:solidFill>
            <a:srgbClr val="7030A0"/>
          </a:solidFill>
        </p:grpSpPr>
        <p:grpSp>
          <p:nvGrpSpPr>
            <p:cNvPr id="38" name="Группа 6"/>
            <p:cNvGrpSpPr>
              <a:grpSpLocks/>
            </p:cNvGrpSpPr>
            <p:nvPr/>
          </p:nvGrpSpPr>
          <p:grpSpPr bwMode="auto">
            <a:xfrm>
              <a:off x="2875263" y="5237494"/>
              <a:ext cx="3208905" cy="217348"/>
              <a:chOff x="2875263" y="5237494"/>
              <a:chExt cx="3208905" cy="217348"/>
            </a:xfrm>
            <a:grpFill/>
          </p:grpSpPr>
          <p:cxnSp>
            <p:nvCxnSpPr>
              <p:cNvPr id="40" name="Прямая со стрелкой 39"/>
              <p:cNvCxnSpPr/>
              <p:nvPr/>
            </p:nvCxnSpPr>
            <p:spPr>
              <a:xfrm flipV="1">
                <a:off x="2875263" y="5354023"/>
                <a:ext cx="3208905" cy="10312"/>
              </a:xfrm>
              <a:prstGeom prst="straightConnector1">
                <a:avLst/>
              </a:prstGeom>
              <a:grpFill/>
              <a:ln w="38100">
                <a:solidFill>
                  <a:srgbClr val="7030A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Овал 40"/>
              <p:cNvSpPr/>
              <p:nvPr/>
            </p:nvSpPr>
            <p:spPr>
              <a:xfrm>
                <a:off x="4188449" y="5237494"/>
                <a:ext cx="217474" cy="217348"/>
              </a:xfrm>
              <a:prstGeom prst="ellipse">
                <a:avLst/>
              </a:prstGeom>
              <a:grpFill/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39" name="Rectangle 83"/>
            <p:cNvSpPr>
              <a:spLocks noChangeArrowheads="1"/>
            </p:cNvSpPr>
            <p:nvPr/>
          </p:nvSpPr>
          <p:spPr bwMode="auto">
            <a:xfrm>
              <a:off x="2096801" y="4618240"/>
              <a:ext cx="3550761" cy="6459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36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</a:t>
              </a:r>
              <a:r>
                <a:rPr lang="en-US" altLang="ru-RU" sz="36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ru-RU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-0,5</a:t>
              </a:r>
              <a:r>
                <a:rPr lang="en-US" altLang="ru-RU" sz="28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8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</a:t>
              </a:r>
              <a:endParaRPr lang="ru-RU" alt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2" name="Прямоугольник 41"/>
          <p:cNvSpPr/>
          <p:nvPr/>
        </p:nvSpPr>
        <p:spPr>
          <a:xfrm>
            <a:off x="6272723" y="4491110"/>
            <a:ext cx="231024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≤ -0,5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Овал 42"/>
          <p:cNvSpPr/>
          <p:nvPr/>
        </p:nvSpPr>
        <p:spPr bwMode="auto">
          <a:xfrm>
            <a:off x="8982995" y="4972650"/>
            <a:ext cx="217487" cy="217486"/>
          </a:xfrm>
          <a:prstGeom prst="ellipse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8686949" y="4450266"/>
            <a:ext cx="7040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6" name="Овал 45"/>
          <p:cNvSpPr/>
          <p:nvPr/>
        </p:nvSpPr>
        <p:spPr bwMode="auto">
          <a:xfrm>
            <a:off x="9456108" y="1959806"/>
            <a:ext cx="217488" cy="21748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6499101" y="5588542"/>
            <a:ext cx="27013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- 1</a:t>
            </a:r>
            <a:endParaRPr lang="ru-RU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89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/>
      <p:bldP spid="27" grpId="0"/>
      <p:bldP spid="35" grpId="0"/>
      <p:bldP spid="36" grpId="0"/>
      <p:bldP spid="43" grpId="0" animBg="1"/>
      <p:bldP spid="45" grpId="0"/>
      <p:bldP spid="46" grpId="0" animBg="1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285"/>
            <a:ext cx="12192000" cy="754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205-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7598" y="2262149"/>
            <a:ext cx="22092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≥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-3; 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868401"/>
            <a:ext cx="10225876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qanoatlantiruvchi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endParaRPr lang="en-US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4400" dirty="0">
                <a:solidFill>
                  <a:srgbClr val="7030A0"/>
                </a:solidFill>
              </a:rPr>
              <a:t>:</a:t>
            </a:r>
            <a:endParaRPr lang="en-US" sz="32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>
            <a:grpSpLocks/>
          </p:cNvGrpSpPr>
          <p:nvPr/>
        </p:nvGrpSpPr>
        <p:grpSpPr bwMode="auto">
          <a:xfrm>
            <a:off x="2684454" y="2078841"/>
            <a:ext cx="2320941" cy="783227"/>
            <a:chOff x="2772096" y="4690280"/>
            <a:chExt cx="2464968" cy="782729"/>
          </a:xfrm>
        </p:grpSpPr>
        <p:grpSp>
          <p:nvGrpSpPr>
            <p:cNvPr id="8" name="Группа 6"/>
            <p:cNvGrpSpPr>
              <a:grpSpLocks/>
            </p:cNvGrpSpPr>
            <p:nvPr/>
          </p:nvGrpSpPr>
          <p:grpSpPr bwMode="auto">
            <a:xfrm>
              <a:off x="3258481" y="5255661"/>
              <a:ext cx="1978583" cy="217348"/>
              <a:chOff x="3258481" y="5255661"/>
              <a:chExt cx="1978583" cy="217348"/>
            </a:xfrm>
          </p:grpSpPr>
          <p:cxnSp>
            <p:nvCxnSpPr>
              <p:cNvPr id="10" name="Прямая со стрелкой 9"/>
              <p:cNvCxnSpPr/>
              <p:nvPr/>
            </p:nvCxnSpPr>
            <p:spPr>
              <a:xfrm flipV="1">
                <a:off x="3258481" y="5364335"/>
                <a:ext cx="1978583" cy="2966"/>
              </a:xfrm>
              <a:prstGeom prst="straightConnector1">
                <a:avLst/>
              </a:prstGeom>
              <a:ln w="38100">
                <a:solidFill>
                  <a:srgbClr val="00206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Овал 12"/>
              <p:cNvSpPr/>
              <p:nvPr/>
            </p:nvSpPr>
            <p:spPr>
              <a:xfrm>
                <a:off x="3890374" y="5255661"/>
                <a:ext cx="217474" cy="217348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9" name="Rectangle 83"/>
            <p:cNvSpPr>
              <a:spLocks noChangeArrowheads="1"/>
            </p:cNvSpPr>
            <p:nvPr/>
          </p:nvSpPr>
          <p:spPr bwMode="auto">
            <a:xfrm>
              <a:off x="2772096" y="4690280"/>
              <a:ext cx="1658554" cy="6459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3600" b="1" i="1" dirty="0">
                  <a:solidFill>
                    <a:srgbClr val="8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ru-RU" altLang="ru-RU" sz="2400" b="1" i="1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          </a:t>
              </a:r>
              <a:r>
                <a:rPr lang="ru-RU" altLang="ru-RU" sz="2400" i="1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ru-RU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-3</a:t>
              </a:r>
              <a:r>
                <a:rPr lang="en-US" altLang="ru-RU" sz="2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altLang="ru-RU" sz="36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795594" y="3349791"/>
            <a:ext cx="13805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-3 </a:t>
            </a:r>
            <a:endParaRPr lang="ru-RU" sz="32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096000" y="2277901"/>
            <a:ext cx="20954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 ≥ -6; </a:t>
            </a:r>
            <a:endParaRPr lang="ru-RU" sz="4000" dirty="0"/>
          </a:p>
        </p:txBody>
      </p:sp>
      <p:grpSp>
        <p:nvGrpSpPr>
          <p:cNvPr id="26" name="Группа 25"/>
          <p:cNvGrpSpPr>
            <a:grpSpLocks/>
          </p:cNvGrpSpPr>
          <p:nvPr/>
        </p:nvGrpSpPr>
        <p:grpSpPr bwMode="auto">
          <a:xfrm>
            <a:off x="8334628" y="2017257"/>
            <a:ext cx="2413156" cy="863464"/>
            <a:chOff x="2674159" y="4610094"/>
            <a:chExt cx="2562905" cy="862915"/>
          </a:xfrm>
        </p:grpSpPr>
        <p:grpSp>
          <p:nvGrpSpPr>
            <p:cNvPr id="27" name="Группа 6"/>
            <p:cNvGrpSpPr>
              <a:grpSpLocks/>
            </p:cNvGrpSpPr>
            <p:nvPr/>
          </p:nvGrpSpPr>
          <p:grpSpPr bwMode="auto">
            <a:xfrm>
              <a:off x="3258481" y="5255661"/>
              <a:ext cx="1978583" cy="217348"/>
              <a:chOff x="3258481" y="5255661"/>
              <a:chExt cx="1978583" cy="217348"/>
            </a:xfrm>
          </p:grpSpPr>
          <p:cxnSp>
            <p:nvCxnSpPr>
              <p:cNvPr id="29" name="Прямая со стрелкой 28"/>
              <p:cNvCxnSpPr/>
              <p:nvPr/>
            </p:nvCxnSpPr>
            <p:spPr>
              <a:xfrm flipV="1">
                <a:off x="3258481" y="5364335"/>
                <a:ext cx="1978583" cy="2966"/>
              </a:xfrm>
              <a:prstGeom prst="straightConnector1">
                <a:avLst/>
              </a:prstGeom>
              <a:ln w="38100">
                <a:solidFill>
                  <a:srgbClr val="00206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Овал 29"/>
              <p:cNvSpPr/>
              <p:nvPr/>
            </p:nvSpPr>
            <p:spPr>
              <a:xfrm>
                <a:off x="3890374" y="5255661"/>
                <a:ext cx="217474" cy="217348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28" name="Rectangle 83"/>
            <p:cNvSpPr>
              <a:spLocks noChangeArrowheads="1"/>
            </p:cNvSpPr>
            <p:nvPr/>
          </p:nvSpPr>
          <p:spPr bwMode="auto">
            <a:xfrm>
              <a:off x="2674159" y="4610094"/>
              <a:ext cx="1753893" cy="6459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3600" b="1" i="1" dirty="0">
                  <a:solidFill>
                    <a:srgbClr val="8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ru-RU" altLang="ru-RU" sz="2400" b="1" i="1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          </a:t>
              </a:r>
              <a:r>
                <a:rPr lang="ru-RU" altLang="ru-RU" sz="2400" i="1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ru-RU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-6</a:t>
              </a:r>
              <a:r>
                <a:rPr lang="en-US" altLang="ru-RU" sz="1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1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altLang="ru-RU" sz="3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6096000" y="3060686"/>
            <a:ext cx="13805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-6 </a:t>
            </a:r>
            <a:endParaRPr lang="ru-RU" sz="32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Группа 31"/>
          <p:cNvGrpSpPr>
            <a:grpSpLocks/>
          </p:cNvGrpSpPr>
          <p:nvPr/>
        </p:nvGrpSpPr>
        <p:grpSpPr bwMode="auto">
          <a:xfrm>
            <a:off x="873674" y="4353794"/>
            <a:ext cx="4897688" cy="875294"/>
            <a:chOff x="994243" y="4582713"/>
            <a:chExt cx="4897394" cy="874738"/>
          </a:xfrm>
          <a:solidFill>
            <a:srgbClr val="7030A0"/>
          </a:solidFill>
        </p:grpSpPr>
        <p:grpSp>
          <p:nvGrpSpPr>
            <p:cNvPr id="33" name="Группа 6"/>
            <p:cNvGrpSpPr>
              <a:grpSpLocks/>
            </p:cNvGrpSpPr>
            <p:nvPr/>
          </p:nvGrpSpPr>
          <p:grpSpPr bwMode="auto">
            <a:xfrm>
              <a:off x="3336361" y="5240103"/>
              <a:ext cx="2555276" cy="217348"/>
              <a:chOff x="3336361" y="5240103"/>
              <a:chExt cx="2555276" cy="217348"/>
            </a:xfrm>
            <a:grpFill/>
          </p:grpSpPr>
          <p:cxnSp>
            <p:nvCxnSpPr>
              <p:cNvPr id="35" name="Прямая со стрелкой 34"/>
              <p:cNvCxnSpPr/>
              <p:nvPr/>
            </p:nvCxnSpPr>
            <p:spPr>
              <a:xfrm flipV="1">
                <a:off x="3336361" y="5365442"/>
                <a:ext cx="2555276" cy="9405"/>
              </a:xfrm>
              <a:prstGeom prst="straightConnector1">
                <a:avLst/>
              </a:prstGeom>
              <a:grpFill/>
              <a:ln w="38100">
                <a:solidFill>
                  <a:srgbClr val="7030A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Овал 35"/>
              <p:cNvSpPr/>
              <p:nvPr/>
            </p:nvSpPr>
            <p:spPr>
              <a:xfrm>
                <a:off x="3953359" y="5240103"/>
                <a:ext cx="217474" cy="217348"/>
              </a:xfrm>
              <a:prstGeom prst="ellipse">
                <a:avLst/>
              </a:prstGeom>
              <a:grpFill/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34" name="Rectangle 83"/>
            <p:cNvSpPr>
              <a:spLocks noChangeArrowheads="1"/>
            </p:cNvSpPr>
            <p:nvPr/>
          </p:nvSpPr>
          <p:spPr bwMode="auto">
            <a:xfrm>
              <a:off x="994243" y="4582713"/>
              <a:ext cx="4550973" cy="6459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36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</a:t>
              </a:r>
              <a:r>
                <a:rPr lang="en-US" altLang="ru-RU" sz="36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</a:t>
              </a:r>
              <a:r>
                <a:rPr lang="en-US" altLang="ru-RU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altLang="ru-RU" sz="28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4,21</a:t>
              </a:r>
              <a:r>
                <a:rPr lang="en-US" altLang="ru-RU" sz="24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8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</a:t>
              </a:r>
              <a:endParaRPr lang="ru-RU" alt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171359" y="4445646"/>
            <a:ext cx="255711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 &gt; -4,21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Овал 37"/>
          <p:cNvSpPr/>
          <p:nvPr/>
        </p:nvSpPr>
        <p:spPr bwMode="auto">
          <a:xfrm>
            <a:off x="4896651" y="5042747"/>
            <a:ext cx="217487" cy="217486"/>
          </a:xfrm>
          <a:prstGeom prst="ellipse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4830092" y="4488382"/>
            <a:ext cx="7040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- 4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95067" y="5511206"/>
            <a:ext cx="1494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- 4</a:t>
            </a:r>
            <a:endParaRPr lang="ru-RU" sz="32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6258826" y="4569329"/>
                <a:ext cx="237949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7)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n ≥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-1; </a:t>
                </a:r>
                <a:endParaRPr lang="ru-RU" sz="4000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8826" y="4569329"/>
                <a:ext cx="2379498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6667" t="-16981" r="-6667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Группа 42"/>
          <p:cNvGrpSpPr>
            <a:grpSpLocks/>
          </p:cNvGrpSpPr>
          <p:nvPr/>
        </p:nvGrpSpPr>
        <p:grpSpPr bwMode="auto">
          <a:xfrm>
            <a:off x="8353349" y="4475971"/>
            <a:ext cx="3191412" cy="820022"/>
            <a:chOff x="2396813" y="4656475"/>
            <a:chExt cx="3389456" cy="819501"/>
          </a:xfrm>
        </p:grpSpPr>
        <p:grpSp>
          <p:nvGrpSpPr>
            <p:cNvPr id="44" name="Группа 6"/>
            <p:cNvGrpSpPr>
              <a:grpSpLocks/>
            </p:cNvGrpSpPr>
            <p:nvPr/>
          </p:nvGrpSpPr>
          <p:grpSpPr bwMode="auto">
            <a:xfrm>
              <a:off x="3258481" y="5258628"/>
              <a:ext cx="2527788" cy="217348"/>
              <a:chOff x="3258481" y="5258628"/>
              <a:chExt cx="2527788" cy="217348"/>
            </a:xfrm>
          </p:grpSpPr>
          <p:cxnSp>
            <p:nvCxnSpPr>
              <p:cNvPr id="46" name="Прямая со стрелкой 45"/>
              <p:cNvCxnSpPr/>
              <p:nvPr/>
            </p:nvCxnSpPr>
            <p:spPr>
              <a:xfrm flipV="1">
                <a:off x="3258481" y="5346160"/>
                <a:ext cx="2527788" cy="21142"/>
              </a:xfrm>
              <a:prstGeom prst="straightConnector1">
                <a:avLst/>
              </a:prstGeom>
              <a:ln w="38100">
                <a:solidFill>
                  <a:srgbClr val="00206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Овал 46"/>
              <p:cNvSpPr/>
              <p:nvPr/>
            </p:nvSpPr>
            <p:spPr>
              <a:xfrm>
                <a:off x="4147690" y="5258628"/>
                <a:ext cx="217474" cy="217348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45" name="Rectangle 83"/>
            <p:cNvSpPr>
              <a:spLocks noChangeArrowheads="1"/>
            </p:cNvSpPr>
            <p:nvPr/>
          </p:nvSpPr>
          <p:spPr bwMode="auto">
            <a:xfrm>
              <a:off x="2396813" y="4656475"/>
              <a:ext cx="2622157" cy="6459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3600" b="1" i="1" dirty="0">
                  <a:solidFill>
                    <a:srgbClr val="8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ru-RU" altLang="ru-RU" sz="2400" b="1" i="1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          </a:t>
              </a:r>
              <a:r>
                <a:rPr lang="en-US" altLang="ru-RU" sz="2400" b="1" i="1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     </a:t>
              </a:r>
              <a:r>
                <a:rPr lang="ru-RU" altLang="ru-RU" sz="2400" i="1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ru-RU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2,14</a:t>
              </a:r>
              <a:r>
                <a:rPr lang="en-US" altLang="ru-RU" sz="2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2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altLang="ru-RU" sz="36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" name="Овал 47"/>
          <p:cNvSpPr/>
          <p:nvPr/>
        </p:nvSpPr>
        <p:spPr bwMode="auto">
          <a:xfrm>
            <a:off x="10868589" y="5057352"/>
            <a:ext cx="217487" cy="217486"/>
          </a:xfrm>
          <a:prstGeom prst="ellipse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0827185" y="4506748"/>
            <a:ext cx="4764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602548" y="5418666"/>
            <a:ext cx="12442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3 </a:t>
            </a:r>
            <a:endParaRPr lang="ru-RU" sz="32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73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38" grpId="0" animBg="1"/>
      <p:bldP spid="39" grpId="0"/>
      <p:bldP spid="40" grpId="0"/>
      <p:bldP spid="48" grpId="0" animBg="1"/>
      <p:bldP spid="49" grpId="0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563" y="1924083"/>
            <a:ext cx="10790255" cy="37477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 – 203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206 – 208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(78-80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betlar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) .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0" y="0"/>
            <a:ext cx="12199619" cy="14023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76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5547</TotalTime>
  <Words>498</Words>
  <Application>Microsoft Office PowerPoint</Application>
  <PresentationFormat>Широкоэкранный</PresentationFormat>
  <Paragraphs>103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Times New Roman</vt:lpstr>
      <vt:lpstr>Тема Office</vt:lpstr>
      <vt:lpstr>ALGEBRA</vt:lpstr>
      <vt:lpstr>Презентация PowerPoint</vt:lpstr>
      <vt:lpstr> №201. To‘g‘ri to‘rtburchakning bir tomoni 7 cm dan uzun, ikkinchi tomoni birinchisidan 3 marta uzun. To‘g‘ri to‘rtburchakning perimetri 56 cm dan uzun ekanini isbotlang.  </vt:lpstr>
      <vt:lpstr>Презентация PowerPoint</vt:lpstr>
      <vt:lpstr>Презентация PowerPoint</vt:lpstr>
      <vt:lpstr>Презентация PowerPoint</vt:lpstr>
      <vt:lpstr>Презентация PowerPoint</vt:lpstr>
      <vt:lpstr>Darslikda  berilgan 202 – 203 - masalalar yechish, 206 – 208 - topshiriqlarni bajarish (78-80 betlar) 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528</cp:revision>
  <dcterms:created xsi:type="dcterms:W3CDTF">2020-07-17T09:31:54Z</dcterms:created>
  <dcterms:modified xsi:type="dcterms:W3CDTF">2022-06-23T07:45:08Z</dcterms:modified>
</cp:coreProperties>
</file>