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309" r:id="rId2"/>
    <p:sldId id="398" r:id="rId3"/>
    <p:sldId id="390" r:id="rId4"/>
    <p:sldId id="401" r:id="rId5"/>
    <p:sldId id="402" r:id="rId6"/>
    <p:sldId id="404" r:id="rId7"/>
    <p:sldId id="403" r:id="rId8"/>
    <p:sldId id="329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3CB168FF-EA8E-46C4-BF1D-7A38BA291A06}">
          <p14:sldIdLst>
            <p14:sldId id="309"/>
            <p14:sldId id="398"/>
            <p14:sldId id="390"/>
            <p14:sldId id="401"/>
            <p14:sldId id="402"/>
            <p14:sldId id="404"/>
            <p14:sldId id="403"/>
            <p14:sldId id="329"/>
          </p14:sldIdLst>
        </p14:section>
        <p14:section name="Раздел без заголовка" id="{6AA1F43C-892A-4787-89B6-4EA8D4F8EDF5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0000"/>
    <a:srgbClr val="4472C4"/>
    <a:srgbClr val="26D4B7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86535" autoAdjust="0"/>
  </p:normalViewPr>
  <p:slideViewPr>
    <p:cSldViewPr snapToGrid="0">
      <p:cViewPr varScale="1">
        <p:scale>
          <a:sx n="67" d="100"/>
          <a:sy n="67" d="100"/>
        </p:scale>
        <p:origin x="1044" y="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4ED63D-30DB-4329-9A19-895E38761556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2C42D7-21A8-431F-948F-46907C74D8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27291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2C42D7-21A8-431F-948F-46907C74D815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767939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2C42D7-21A8-431F-948F-46907C74D815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23719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585078E-5E03-43A9-A913-2E50E25B3AA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5E2C0963-293F-4B4C-ACAE-EF1BD8020BC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3BC1EBC-C805-452D-830C-FC1CCCF1CD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E1E989F-802D-46A7-9889-C211904CF1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4D5EDA9-EE54-448C-9EC0-3B3B24416C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85979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573FDFC-79C5-4934-B4B6-C43CFD68E5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A031C2A4-3FB4-4F23-95A7-510F8A7E6C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C7CF8D0-7B33-402B-BEC2-4055D71909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A16C0AD-5CF3-4DA2-9B1C-7328BFEB14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91261CF-1C9F-4B36-AF23-3D6AB896A0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9397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A6F4B344-2333-40A5-8DAA-28984454CFF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E60ED765-D5E0-4EE9-A23A-29081251714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0F0D3A8-9933-465D-B7D4-BA375B27D5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E03B2B9-9476-4F12-9DA9-F602B6436D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660BFBD-1D17-40F1-A05F-FE9577B0DC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27481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/>
          </p:nvPr>
        </p:nvSpPr>
        <p:spPr>
          <a:xfrm>
            <a:off x="609600" y="274639"/>
            <a:ext cx="10972800" cy="585152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3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CBACEA6-7249-43F8-B2AC-26A20B062567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6615732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BBF8BDD-EF9A-460D-A21C-71FFEF14C0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AA37ABF-1E1A-4F2F-8928-C09F5EEE1E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C1856B8-F5A2-4CA5-A037-5148C38606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D3E6E00-9D73-4F12-B2D9-EA74483BD5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183A197-9531-4597-B39C-958CBCD125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11191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50A5A2D-B964-44B8-B3AE-94CF011250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48D871DA-D984-4BE6-8F70-BF18F7D6FA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61A2AE9-0ADF-4064-AE46-B2948D9769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2F10E79-417A-4AB8-8DE8-6EAA63F538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C3AE07B-D605-41D2-A5C1-FF83D828DE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05138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9017D95-8FBE-4711-BB4D-7ED1632BD8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1E0B66F-5C50-462A-9127-22583E7F991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088F5D27-35C8-4728-B5B6-C0152B25D1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CDCDD001-B2BE-4A88-B09B-4C7920FACB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92EB915C-907F-4ECC-AFFB-4459DB19CB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C0C6EAB8-A812-4515-B9D4-92202E58D7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21646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9AA1CFB-0DDA-4BDA-82F5-B61D9E4452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E16B520-62AA-4588-BAA1-2DD1514121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90CBEDA1-EA9C-4F4A-86EE-BF884FF706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F0584845-7CE0-4869-9DAD-050C02C0028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A0E99EEB-2224-492A-854A-7306E1DE051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3C0EFA6C-F292-4DD3-8623-AE4420874D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9104F1A4-623E-405F-A2C4-D229E62064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8A249506-8CB7-483C-A05E-D4D68010D6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35867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1B7222E-F800-4A16-A712-9E49411451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4D825C79-B6CA-4640-A2F3-0DCB476410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06F48DB6-2CD7-4B4C-9EC8-1D7F2AFF76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108E0431-DC75-42C4-B86F-9995DE5214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38502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790E3057-3A10-4D36-8BB7-09813E9C7D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015F38C4-3193-44D7-B878-48402FD6AB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57E429A3-D470-4637-AB39-D27985EEAF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24868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6E7F3EA-7853-4CC9-81C6-4F88286F36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8A2521B-3C72-423F-B66A-5FB5A75036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E8AC5139-83DC-41D4-81A8-4A8CB71B06E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D5918C5-D373-4122-9D15-9359057A66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C07DB7FB-7555-4523-930D-B88B4E9696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841803AA-FF71-43CE-A0E9-9F46A0347A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43443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E3C03DB-6581-4A7B-943E-0ABE714032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FC001FF3-3EE4-4950-B669-5C0244F7384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500A41C7-1474-4DDF-9719-CA10CFABA9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E92A022-2F88-4EA0-BAA3-C763B9B2D4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8D5AB0B8-A7C0-499D-B520-A7D4006FCA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95E95A54-060B-48FA-A2B9-B1C2C36D93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24977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38B0DDB-6DF4-4B3C-B98A-0048813317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6831BFA-2FB5-4A63-A2DE-3E6F948EC6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FA3A78E-9226-48DF-ABAE-C9E7374A0C1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BC08912-00EE-47FA-A5FC-1DC746C8E8E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1330C35-AE55-4D92-90AC-D5F2793FA91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06840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-9346"/>
            <a:ext cx="12222204" cy="1645967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2400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217541" y="189330"/>
            <a:ext cx="5129519" cy="1250768"/>
          </a:xfrm>
          <a:prstGeom prst="rect">
            <a:avLst/>
          </a:prstGeom>
        </p:spPr>
        <p:txBody>
          <a:bodyPr vert="horz" wrap="square" lIns="0" tIns="19472" rIns="0" bIns="0" rtlCol="0" anchor="ctr">
            <a:spAutoFit/>
          </a:bodyPr>
          <a:lstStyle/>
          <a:p>
            <a:pPr marL="16933" algn="ctr">
              <a:lnSpc>
                <a:spcPct val="100000"/>
              </a:lnSpc>
              <a:spcBef>
                <a:spcPts val="152"/>
              </a:spcBef>
            </a:pPr>
            <a:r>
              <a:rPr lang="en-US" sz="8000" b="1" dirty="0">
                <a:solidFill>
                  <a:schemeClr val="bg1"/>
                </a:solidFill>
                <a:effectLst>
                  <a:outerShdw blurRad="25400" dist="12700" dir="2700000" sx="101000" sy="101000" algn="tl" rotWithShape="0">
                    <a:schemeClr val="bg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ALGEBRA</a:t>
            </a:r>
          </a:p>
        </p:txBody>
      </p:sp>
      <p:grpSp>
        <p:nvGrpSpPr>
          <p:cNvPr id="7" name="object 7"/>
          <p:cNvGrpSpPr/>
          <p:nvPr/>
        </p:nvGrpSpPr>
        <p:grpSpPr>
          <a:xfrm>
            <a:off x="9953898" y="205114"/>
            <a:ext cx="1828800" cy="1219200"/>
            <a:chOff x="4698979" y="198156"/>
            <a:chExt cx="622592" cy="613387"/>
          </a:xfrm>
        </p:grpSpPr>
        <p:sp>
          <p:nvSpPr>
            <p:cNvPr id="9" name="object 9"/>
            <p:cNvSpPr/>
            <p:nvPr/>
          </p:nvSpPr>
          <p:spPr>
            <a:xfrm>
              <a:off x="4698979" y="207658"/>
              <a:ext cx="622592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5" y="0"/>
                  </a:moveTo>
                  <a:lnTo>
                    <a:pt x="0" y="0"/>
                  </a:lnTo>
                  <a:lnTo>
                    <a:pt x="0" y="603618"/>
                  </a:lnTo>
                  <a:lnTo>
                    <a:pt x="603605" y="603618"/>
                  </a:lnTo>
                  <a:lnTo>
                    <a:pt x="603605" y="0"/>
                  </a:lnTo>
                  <a:close/>
                </a:path>
              </a:pathLst>
            </a:custGeom>
            <a:solidFill>
              <a:srgbClr val="00A859"/>
            </a:solidFill>
          </p:spPr>
          <p:txBody>
            <a:bodyPr wrap="square" lIns="0" tIns="0" rIns="0" bIns="0" rtlCol="0"/>
            <a:lstStyle/>
            <a:p>
              <a:endParaRPr sz="2400"/>
            </a:p>
          </p:txBody>
        </p:sp>
        <p:sp>
          <p:nvSpPr>
            <p:cNvPr id="10" name="object 10"/>
            <p:cNvSpPr/>
            <p:nvPr/>
          </p:nvSpPr>
          <p:spPr>
            <a:xfrm>
              <a:off x="4698979" y="198156"/>
              <a:ext cx="622592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5" y="0"/>
                  </a:lnTo>
                  <a:lnTo>
                    <a:pt x="603605" y="603618"/>
                  </a:lnTo>
                  <a:lnTo>
                    <a:pt x="0" y="603618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EFEFE"/>
              </a:solidFill>
            </a:ln>
          </p:spPr>
          <p:txBody>
            <a:bodyPr wrap="square" lIns="0" tIns="0" rIns="0" bIns="0" rtlCol="0"/>
            <a:lstStyle/>
            <a:p>
              <a:endParaRPr sz="2400"/>
            </a:p>
          </p:txBody>
        </p:sp>
      </p:grpSp>
      <p:sp>
        <p:nvSpPr>
          <p:cNvPr id="12" name="object 12"/>
          <p:cNvSpPr txBox="1"/>
          <p:nvPr/>
        </p:nvSpPr>
        <p:spPr>
          <a:xfrm>
            <a:off x="9953897" y="459480"/>
            <a:ext cx="2238101" cy="636927"/>
          </a:xfrm>
          <a:prstGeom prst="rect">
            <a:avLst/>
          </a:prstGeom>
        </p:spPr>
        <p:txBody>
          <a:bodyPr vert="horz" wrap="square" lIns="0" tIns="21167" rIns="0" bIns="0" rtlCol="0">
            <a:spAutoFit/>
          </a:bodyPr>
          <a:lstStyle/>
          <a:p>
            <a:pPr>
              <a:spcBef>
                <a:spcPts val="167"/>
              </a:spcBef>
            </a:pPr>
            <a:r>
              <a:rPr lang="en-US" sz="3733" b="1" spc="13" dirty="0">
                <a:solidFill>
                  <a:srgbClr val="FEFEF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spc="13" dirty="0">
                <a:solidFill>
                  <a:srgbClr val="FEFEF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8-sinf</a:t>
            </a:r>
            <a:endParaRPr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462981" y="2315497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/>
          </a:p>
        </p:txBody>
      </p:sp>
      <p:sp>
        <p:nvSpPr>
          <p:cNvPr id="15" name="TextBox 14"/>
          <p:cNvSpPr txBox="1"/>
          <p:nvPr/>
        </p:nvSpPr>
        <p:spPr>
          <a:xfrm>
            <a:off x="739698" y="2021712"/>
            <a:ext cx="9157866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Mavzu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Tengsizliklarni</a:t>
            </a:r>
            <a:endParaRPr lang="en-US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qo‘shish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ko‘paytirish</a:t>
            </a:r>
            <a:endParaRPr lang="ru-RU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mavzusida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misollar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endParaRPr lang="en-US" sz="4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object 11"/>
          <p:cNvSpPr/>
          <p:nvPr/>
        </p:nvSpPr>
        <p:spPr>
          <a:xfrm>
            <a:off x="9530223" y="2487096"/>
            <a:ext cx="2252475" cy="237967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Прямоугольник 3"/>
          <p:cNvSpPr/>
          <p:nvPr/>
        </p:nvSpPr>
        <p:spPr>
          <a:xfrm>
            <a:off x="190671" y="2021712"/>
            <a:ext cx="810577" cy="167149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190671" y="4247026"/>
            <a:ext cx="810577" cy="1671492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object 11">
            <a:extLst>
              <a:ext uri="{FF2B5EF4-FFF2-40B4-BE49-F238E27FC236}">
                <a16:creationId xmlns:a16="http://schemas.microsoft.com/office/drawing/2014/main" id="{D2168EAD-EAD9-4C91-B3BA-D0FB4D707556}"/>
              </a:ext>
            </a:extLst>
          </p:cNvPr>
          <p:cNvSpPr/>
          <p:nvPr/>
        </p:nvSpPr>
        <p:spPr>
          <a:xfrm>
            <a:off x="757444" y="1416429"/>
            <a:ext cx="33601" cy="65858"/>
          </a:xfrm>
          <a:custGeom>
            <a:avLst/>
            <a:gdLst/>
            <a:ahLst/>
            <a:cxnLst/>
            <a:rect l="l" t="t" r="r" b="b"/>
            <a:pathLst>
              <a:path w="15875" h="31115">
                <a:moveTo>
                  <a:pt x="15652" y="0"/>
                </a:moveTo>
                <a:lnTo>
                  <a:pt x="0" y="0"/>
                </a:lnTo>
                <a:lnTo>
                  <a:pt x="0" y="30786"/>
                </a:lnTo>
                <a:lnTo>
                  <a:pt x="15652" y="30786"/>
                </a:lnTo>
                <a:lnTo>
                  <a:pt x="15652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935419"/>
            <a:endParaRPr sz="381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8" name="object 12">
            <a:extLst>
              <a:ext uri="{FF2B5EF4-FFF2-40B4-BE49-F238E27FC236}">
                <a16:creationId xmlns:a16="http://schemas.microsoft.com/office/drawing/2014/main" id="{5AAAE1A5-5083-45BC-BB77-451BC6095476}"/>
              </a:ext>
            </a:extLst>
          </p:cNvPr>
          <p:cNvSpPr/>
          <p:nvPr/>
        </p:nvSpPr>
        <p:spPr>
          <a:xfrm>
            <a:off x="692279" y="1399861"/>
            <a:ext cx="819869" cy="0"/>
          </a:xfrm>
          <a:custGeom>
            <a:avLst/>
            <a:gdLst/>
            <a:ahLst/>
            <a:cxnLst/>
            <a:rect l="l" t="t" r="r" b="b"/>
            <a:pathLst>
              <a:path w="387350">
                <a:moveTo>
                  <a:pt x="0" y="0"/>
                </a:moveTo>
                <a:lnTo>
                  <a:pt x="387158" y="0"/>
                </a:lnTo>
              </a:path>
            </a:pathLst>
          </a:custGeom>
          <a:ln w="15654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1935419"/>
            <a:endParaRPr sz="381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9" name="object 13">
            <a:extLst>
              <a:ext uri="{FF2B5EF4-FFF2-40B4-BE49-F238E27FC236}">
                <a16:creationId xmlns:a16="http://schemas.microsoft.com/office/drawing/2014/main" id="{42562BD1-38C5-4FEF-BE28-9E2028CE083A}"/>
              </a:ext>
            </a:extLst>
          </p:cNvPr>
          <p:cNvSpPr/>
          <p:nvPr/>
        </p:nvSpPr>
        <p:spPr>
          <a:xfrm>
            <a:off x="774010" y="662129"/>
            <a:ext cx="0" cy="721753"/>
          </a:xfrm>
          <a:custGeom>
            <a:avLst/>
            <a:gdLst/>
            <a:ahLst/>
            <a:cxnLst/>
            <a:rect l="l" t="t" r="r" b="b"/>
            <a:pathLst>
              <a:path h="340995">
                <a:moveTo>
                  <a:pt x="0" y="0"/>
                </a:moveTo>
                <a:lnTo>
                  <a:pt x="0" y="340718"/>
                </a:lnTo>
              </a:path>
            </a:pathLst>
          </a:custGeom>
          <a:ln w="15652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1935419"/>
            <a:endParaRPr sz="381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0" name="object 14">
            <a:extLst>
              <a:ext uri="{FF2B5EF4-FFF2-40B4-BE49-F238E27FC236}">
                <a16:creationId xmlns:a16="http://schemas.microsoft.com/office/drawing/2014/main" id="{199D57BF-AFEE-4760-B709-A1E005ECDEF4}"/>
              </a:ext>
            </a:extLst>
          </p:cNvPr>
          <p:cNvSpPr/>
          <p:nvPr/>
        </p:nvSpPr>
        <p:spPr>
          <a:xfrm>
            <a:off x="854362" y="719947"/>
            <a:ext cx="598101" cy="623638"/>
          </a:xfrm>
          <a:custGeom>
            <a:avLst/>
            <a:gdLst/>
            <a:ahLst/>
            <a:cxnLst/>
            <a:rect l="l" t="t" r="r" b="b"/>
            <a:pathLst>
              <a:path w="282575" h="294640">
                <a:moveTo>
                  <a:pt x="15652" y="0"/>
                </a:moveTo>
                <a:lnTo>
                  <a:pt x="0" y="0"/>
                </a:lnTo>
                <a:lnTo>
                  <a:pt x="2607" y="57118"/>
                </a:lnTo>
                <a:lnTo>
                  <a:pt x="10266" y="111280"/>
                </a:lnTo>
                <a:lnTo>
                  <a:pt x="22734" y="161224"/>
                </a:lnTo>
                <a:lnTo>
                  <a:pt x="39766" y="205689"/>
                </a:lnTo>
                <a:lnTo>
                  <a:pt x="61329" y="243530"/>
                </a:lnTo>
                <a:lnTo>
                  <a:pt x="112612" y="288250"/>
                </a:lnTo>
                <a:lnTo>
                  <a:pt x="141088" y="294044"/>
                </a:lnTo>
                <a:lnTo>
                  <a:pt x="169563" y="288250"/>
                </a:lnTo>
                <a:lnTo>
                  <a:pt x="185084" y="278391"/>
                </a:lnTo>
                <a:lnTo>
                  <a:pt x="141088" y="278391"/>
                </a:lnTo>
                <a:lnTo>
                  <a:pt x="117162" y="273190"/>
                </a:lnTo>
                <a:lnTo>
                  <a:pt x="73063" y="233046"/>
                </a:lnTo>
                <a:lnTo>
                  <a:pt x="53957" y="199078"/>
                </a:lnTo>
                <a:lnTo>
                  <a:pt x="37551" y="156187"/>
                </a:lnTo>
                <a:lnTo>
                  <a:pt x="25542" y="107896"/>
                </a:lnTo>
                <a:lnTo>
                  <a:pt x="18164" y="55426"/>
                </a:lnTo>
                <a:lnTo>
                  <a:pt x="15652" y="0"/>
                </a:lnTo>
                <a:close/>
              </a:path>
              <a:path w="282575" h="294640">
                <a:moveTo>
                  <a:pt x="282174" y="0"/>
                </a:moveTo>
                <a:lnTo>
                  <a:pt x="266522" y="0"/>
                </a:lnTo>
                <a:lnTo>
                  <a:pt x="264011" y="55426"/>
                </a:lnTo>
                <a:lnTo>
                  <a:pt x="256634" y="107896"/>
                </a:lnTo>
                <a:lnTo>
                  <a:pt x="244628" y="156187"/>
                </a:lnTo>
                <a:lnTo>
                  <a:pt x="228225" y="199078"/>
                </a:lnTo>
                <a:lnTo>
                  <a:pt x="209114" y="233046"/>
                </a:lnTo>
                <a:lnTo>
                  <a:pt x="165012" y="273190"/>
                </a:lnTo>
                <a:lnTo>
                  <a:pt x="141088" y="278391"/>
                </a:lnTo>
                <a:lnTo>
                  <a:pt x="185084" y="278391"/>
                </a:lnTo>
                <a:lnTo>
                  <a:pt x="220845" y="243530"/>
                </a:lnTo>
                <a:lnTo>
                  <a:pt x="242409" y="205689"/>
                </a:lnTo>
                <a:lnTo>
                  <a:pt x="259442" y="161224"/>
                </a:lnTo>
                <a:lnTo>
                  <a:pt x="271909" y="111280"/>
                </a:lnTo>
                <a:lnTo>
                  <a:pt x="279568" y="57118"/>
                </a:lnTo>
                <a:lnTo>
                  <a:pt x="282174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935419"/>
            <a:endParaRPr sz="381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1" name="object 15">
            <a:extLst>
              <a:ext uri="{FF2B5EF4-FFF2-40B4-BE49-F238E27FC236}">
                <a16:creationId xmlns:a16="http://schemas.microsoft.com/office/drawing/2014/main" id="{DFF3D60F-1869-4734-8178-4BFE8F5C0368}"/>
              </a:ext>
            </a:extLst>
          </p:cNvPr>
          <p:cNvSpPr/>
          <p:nvPr/>
        </p:nvSpPr>
        <p:spPr>
          <a:xfrm>
            <a:off x="1424940" y="1445581"/>
            <a:ext cx="90051" cy="90051"/>
          </a:xfrm>
          <a:custGeom>
            <a:avLst/>
            <a:gdLst/>
            <a:ahLst/>
            <a:cxnLst/>
            <a:rect l="l" t="t" r="r" b="b"/>
            <a:pathLst>
              <a:path w="42545" h="42545">
                <a:moveTo>
                  <a:pt x="11066" y="0"/>
                </a:moveTo>
                <a:lnTo>
                  <a:pt x="0" y="11066"/>
                </a:lnTo>
                <a:lnTo>
                  <a:pt x="10119" y="21186"/>
                </a:lnTo>
                <a:lnTo>
                  <a:pt x="0" y="31305"/>
                </a:lnTo>
                <a:lnTo>
                  <a:pt x="11066" y="42372"/>
                </a:lnTo>
                <a:lnTo>
                  <a:pt x="21186" y="32251"/>
                </a:lnTo>
                <a:lnTo>
                  <a:pt x="41426" y="32251"/>
                </a:lnTo>
                <a:lnTo>
                  <a:pt x="42372" y="31305"/>
                </a:lnTo>
                <a:lnTo>
                  <a:pt x="32252" y="21186"/>
                </a:lnTo>
                <a:lnTo>
                  <a:pt x="42372" y="11066"/>
                </a:lnTo>
                <a:lnTo>
                  <a:pt x="41424" y="10119"/>
                </a:lnTo>
                <a:lnTo>
                  <a:pt x="21186" y="10119"/>
                </a:lnTo>
                <a:lnTo>
                  <a:pt x="11066" y="0"/>
                </a:lnTo>
                <a:close/>
              </a:path>
              <a:path w="42545" h="42545">
                <a:moveTo>
                  <a:pt x="41426" y="32251"/>
                </a:moveTo>
                <a:lnTo>
                  <a:pt x="21186" y="32251"/>
                </a:lnTo>
                <a:lnTo>
                  <a:pt x="31305" y="42372"/>
                </a:lnTo>
                <a:lnTo>
                  <a:pt x="41426" y="32251"/>
                </a:lnTo>
                <a:close/>
              </a:path>
              <a:path w="42545" h="42545">
                <a:moveTo>
                  <a:pt x="31305" y="0"/>
                </a:moveTo>
                <a:lnTo>
                  <a:pt x="21186" y="10119"/>
                </a:lnTo>
                <a:lnTo>
                  <a:pt x="41424" y="10119"/>
                </a:lnTo>
                <a:lnTo>
                  <a:pt x="31305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935419"/>
            <a:endParaRPr sz="381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2" name="object 16">
            <a:extLst>
              <a:ext uri="{FF2B5EF4-FFF2-40B4-BE49-F238E27FC236}">
                <a16:creationId xmlns:a16="http://schemas.microsoft.com/office/drawing/2014/main" id="{C22A3C16-3643-4C83-83DD-E1EA8CC4BADD}"/>
              </a:ext>
            </a:extLst>
          </p:cNvPr>
          <p:cNvSpPr/>
          <p:nvPr/>
        </p:nvSpPr>
        <p:spPr>
          <a:xfrm>
            <a:off x="649647" y="687960"/>
            <a:ext cx="90051" cy="90051"/>
          </a:xfrm>
          <a:custGeom>
            <a:avLst/>
            <a:gdLst/>
            <a:ahLst/>
            <a:cxnLst/>
            <a:rect l="l" t="t" r="r" b="b"/>
            <a:pathLst>
              <a:path w="42545" h="42545">
                <a:moveTo>
                  <a:pt x="11066" y="0"/>
                </a:moveTo>
                <a:lnTo>
                  <a:pt x="0" y="11073"/>
                </a:lnTo>
                <a:lnTo>
                  <a:pt x="10120" y="21188"/>
                </a:lnTo>
                <a:lnTo>
                  <a:pt x="0" y="31305"/>
                </a:lnTo>
                <a:lnTo>
                  <a:pt x="11066" y="42378"/>
                </a:lnTo>
                <a:lnTo>
                  <a:pt x="42372" y="11073"/>
                </a:lnTo>
                <a:lnTo>
                  <a:pt x="41419" y="10119"/>
                </a:lnTo>
                <a:lnTo>
                  <a:pt x="21186" y="10119"/>
                </a:lnTo>
                <a:lnTo>
                  <a:pt x="11066" y="0"/>
                </a:lnTo>
                <a:close/>
              </a:path>
              <a:path w="42545" h="42545">
                <a:moveTo>
                  <a:pt x="31306" y="0"/>
                </a:moveTo>
                <a:lnTo>
                  <a:pt x="21186" y="10119"/>
                </a:lnTo>
                <a:lnTo>
                  <a:pt x="41419" y="10119"/>
                </a:lnTo>
                <a:lnTo>
                  <a:pt x="31306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935419"/>
            <a:endParaRPr sz="381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839152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Объект 1"/>
          <p:cNvSpPr>
            <a:spLocks noGrp="1"/>
          </p:cNvSpPr>
          <p:nvPr>
            <p:ph/>
          </p:nvPr>
        </p:nvSpPr>
        <p:spPr>
          <a:xfrm>
            <a:off x="1154901" y="5481722"/>
            <a:ext cx="8084695" cy="7498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000" i="1" dirty="0">
                <a:ln w="1905">
                  <a:solidFill>
                    <a:schemeClr val="tx1"/>
                  </a:solidFill>
                </a:ln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charset="0"/>
              </a:rPr>
              <a:t>a² + b² &gt; 29 </a:t>
            </a:r>
            <a:r>
              <a:rPr lang="en-US" sz="3600" i="1" dirty="0" err="1">
                <a:ln w="1905">
                  <a:solidFill>
                    <a:schemeClr val="tx1"/>
                  </a:solidFill>
                </a:ln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charset="0"/>
              </a:rPr>
              <a:t>ekanligi</a:t>
            </a:r>
            <a:r>
              <a:rPr lang="en-US" sz="3600" i="1" dirty="0">
                <a:ln w="1905">
                  <a:solidFill>
                    <a:schemeClr val="tx1"/>
                  </a:solidFill>
                </a:ln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charset="0"/>
              </a:rPr>
              <a:t> </a:t>
            </a:r>
            <a:r>
              <a:rPr lang="en-US" sz="3600" i="1" dirty="0" err="1">
                <a:ln w="1905">
                  <a:solidFill>
                    <a:schemeClr val="tx1"/>
                  </a:solidFill>
                </a:ln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charset="0"/>
              </a:rPr>
              <a:t>isbotlandi</a:t>
            </a:r>
            <a:r>
              <a:rPr lang="en-US" sz="3600" i="1" dirty="0">
                <a:ln w="1905">
                  <a:solidFill>
                    <a:schemeClr val="tx1"/>
                  </a:solidFill>
                </a:ln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charset="0"/>
              </a:rPr>
              <a:t>.</a:t>
            </a:r>
            <a:endParaRPr lang="ru-RU" altLang="ru-RU" sz="3600" i="1" dirty="0">
              <a:solidFill>
                <a:srgbClr val="C0000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-121920" y="1139388"/>
            <a:ext cx="12313920" cy="15388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5400" b="1" dirty="0">
                <a:ln w="1905"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charset="0"/>
              </a:rPr>
              <a:t> </a:t>
            </a:r>
            <a:r>
              <a:rPr lang="en-US" sz="4000" i="1" dirty="0">
                <a:ln w="1905">
                  <a:solidFill>
                    <a:schemeClr val="tx1"/>
                  </a:solidFill>
                </a:ln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charset="0"/>
              </a:rPr>
              <a:t>Agar a &gt; 2 </a:t>
            </a:r>
            <a:r>
              <a:rPr lang="en-US" sz="4000" i="1" dirty="0" err="1">
                <a:ln w="1905">
                  <a:solidFill>
                    <a:schemeClr val="tx1"/>
                  </a:solidFill>
                </a:ln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charset="0"/>
              </a:rPr>
              <a:t>va</a:t>
            </a:r>
            <a:r>
              <a:rPr lang="en-US" sz="4000" i="1" dirty="0">
                <a:ln w="1905">
                  <a:solidFill>
                    <a:schemeClr val="tx1"/>
                  </a:solidFill>
                </a:ln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charset="0"/>
              </a:rPr>
              <a:t> b &gt; 5 </a:t>
            </a:r>
            <a:r>
              <a:rPr lang="en-US" sz="4000" i="1" dirty="0" err="1">
                <a:ln w="1905">
                  <a:solidFill>
                    <a:schemeClr val="tx1"/>
                  </a:solidFill>
                </a:ln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charset="0"/>
              </a:rPr>
              <a:t>bo‘lsa</a:t>
            </a:r>
            <a:r>
              <a:rPr lang="en-US" sz="4000" i="1" dirty="0">
                <a:ln w="1905">
                  <a:solidFill>
                    <a:schemeClr val="tx1"/>
                  </a:solidFill>
                </a:ln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charset="0"/>
              </a:rPr>
              <a:t>, u </a:t>
            </a:r>
            <a:r>
              <a:rPr lang="en-US" sz="4000" i="1" dirty="0" err="1">
                <a:ln w="1905">
                  <a:solidFill>
                    <a:schemeClr val="tx1"/>
                  </a:solidFill>
                </a:ln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charset="0"/>
              </a:rPr>
              <a:t>holda</a:t>
            </a:r>
            <a:r>
              <a:rPr lang="en-US" sz="4000" i="1" dirty="0">
                <a:ln w="1905">
                  <a:solidFill>
                    <a:schemeClr val="tx1"/>
                  </a:solidFill>
                </a:ln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charset="0"/>
              </a:rPr>
              <a:t> </a:t>
            </a:r>
          </a:p>
          <a:p>
            <a:pPr algn="ctr">
              <a:defRPr/>
            </a:pPr>
            <a:r>
              <a:rPr lang="en-US" sz="4000" i="1" dirty="0">
                <a:ln w="1905">
                  <a:solidFill>
                    <a:schemeClr val="tx1"/>
                  </a:solidFill>
                </a:ln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charset="0"/>
              </a:rPr>
              <a:t>a² + b² &gt; 29 </a:t>
            </a:r>
            <a:r>
              <a:rPr lang="en-US" sz="4000" i="1" dirty="0" err="1">
                <a:ln w="1905">
                  <a:solidFill>
                    <a:schemeClr val="tx1"/>
                  </a:solidFill>
                </a:ln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charset="0"/>
              </a:rPr>
              <a:t>bo‘lishini</a:t>
            </a:r>
            <a:r>
              <a:rPr lang="en-US" sz="4000" i="1" dirty="0">
                <a:ln w="1905">
                  <a:solidFill>
                    <a:schemeClr val="tx1"/>
                  </a:solidFill>
                </a:ln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charset="0"/>
              </a:rPr>
              <a:t> </a:t>
            </a:r>
            <a:r>
              <a:rPr lang="en-US" sz="4000" i="1" dirty="0" err="1">
                <a:ln w="1905">
                  <a:solidFill>
                    <a:schemeClr val="tx1"/>
                  </a:solidFill>
                </a:ln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charset="0"/>
              </a:rPr>
              <a:t>isbotlang</a:t>
            </a:r>
            <a:r>
              <a:rPr lang="ru-RU" sz="4000" i="1" dirty="0">
                <a:ln w="1905">
                  <a:solidFill>
                    <a:schemeClr val="tx1"/>
                  </a:solidFill>
                </a:ln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charset="0"/>
              </a:rPr>
              <a:t>: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713775" y="3015708"/>
            <a:ext cx="2717411" cy="255454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4400" b="1" dirty="0">
                <a:ln w="1905">
                  <a:solidFill>
                    <a:schemeClr val="tx1"/>
                  </a:solidFill>
                </a:ln>
                <a:solidFill>
                  <a:srgbClr val="00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charset="0"/>
              </a:rPr>
              <a:t> </a:t>
            </a:r>
            <a:r>
              <a:rPr lang="en-US" sz="4400" b="1" dirty="0">
                <a:ln w="1905">
                  <a:solidFill>
                    <a:schemeClr val="tx1"/>
                  </a:solidFill>
                </a:ln>
                <a:solidFill>
                  <a:srgbClr val="00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charset="0"/>
              </a:rPr>
              <a:t> </a:t>
            </a:r>
            <a:r>
              <a:rPr lang="en-US" sz="3600" b="1" dirty="0">
                <a:ln w="1905">
                  <a:solidFill>
                    <a:schemeClr val="tx1"/>
                  </a:solidFill>
                </a:ln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charset="0"/>
              </a:rPr>
              <a:t>1)  </a:t>
            </a:r>
            <a:r>
              <a:rPr lang="en-US" sz="3600" dirty="0">
                <a:ln w="1905">
                  <a:solidFill>
                    <a:schemeClr val="tx1"/>
                  </a:solidFill>
                </a:ln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charset="0"/>
              </a:rPr>
              <a:t>a</a:t>
            </a:r>
            <a:r>
              <a:rPr lang="ru-RU" sz="3600" dirty="0">
                <a:ln w="1905">
                  <a:solidFill>
                    <a:schemeClr val="tx1"/>
                  </a:solidFill>
                </a:ln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charset="0"/>
              </a:rPr>
              <a:t> </a:t>
            </a:r>
            <a:r>
              <a:rPr lang="en-US" sz="3600" dirty="0">
                <a:ln w="1905">
                  <a:solidFill>
                    <a:schemeClr val="tx1"/>
                  </a:solidFill>
                </a:ln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charset="0"/>
              </a:rPr>
              <a:t>&gt;</a:t>
            </a:r>
            <a:r>
              <a:rPr lang="ru-RU" sz="3600" dirty="0">
                <a:ln w="1905">
                  <a:solidFill>
                    <a:schemeClr val="tx1"/>
                  </a:solidFill>
                </a:ln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charset="0"/>
              </a:rPr>
              <a:t> </a:t>
            </a:r>
            <a:r>
              <a:rPr lang="en-US" sz="3600" dirty="0">
                <a:ln w="1905">
                  <a:solidFill>
                    <a:schemeClr val="tx1"/>
                  </a:solidFill>
                </a:ln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charset="0"/>
              </a:rPr>
              <a:t>2</a:t>
            </a:r>
            <a:r>
              <a:rPr lang="ru-RU" sz="3600" dirty="0">
                <a:ln w="1905">
                  <a:solidFill>
                    <a:schemeClr val="tx1"/>
                  </a:solidFill>
                </a:ln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charset="0"/>
              </a:rPr>
              <a:t> </a:t>
            </a:r>
            <a:r>
              <a:rPr lang="en-US" sz="3600" dirty="0">
                <a:ln w="1905">
                  <a:solidFill>
                    <a:schemeClr val="tx1"/>
                  </a:solidFill>
                </a:ln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charset="0"/>
              </a:rPr>
              <a:t>   </a:t>
            </a:r>
          </a:p>
          <a:p>
            <a:pPr algn="ctr">
              <a:defRPr/>
            </a:pPr>
            <a:r>
              <a:rPr lang="en-US" sz="3600" dirty="0">
                <a:ln w="1905">
                  <a:solidFill>
                    <a:schemeClr val="tx1"/>
                  </a:solidFill>
                </a:ln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charset="0"/>
              </a:rPr>
              <a:t>     a² &gt; 2²</a:t>
            </a:r>
          </a:p>
          <a:p>
            <a:pPr algn="ctr">
              <a:defRPr/>
            </a:pPr>
            <a:r>
              <a:rPr lang="en-US" sz="3600" dirty="0">
                <a:ln w="1905">
                  <a:solidFill>
                    <a:schemeClr val="tx1"/>
                  </a:solidFill>
                </a:ln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charset="0"/>
              </a:rPr>
              <a:t>    a² &gt; 4</a:t>
            </a:r>
          </a:p>
          <a:p>
            <a:pPr algn="ctr">
              <a:defRPr/>
            </a:pPr>
            <a:r>
              <a:rPr lang="en-US" sz="4400" b="1" dirty="0">
                <a:ln w="1905"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charset="0"/>
              </a:rPr>
              <a:t> </a:t>
            </a:r>
            <a:endParaRPr lang="ru-RU" sz="4400" b="1" dirty="0">
              <a:ln w="1905">
                <a:solidFill>
                  <a:schemeClr val="tx1"/>
                </a:solidFill>
              </a:ln>
              <a:solidFill>
                <a:srgbClr val="80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454431" y="3022099"/>
            <a:ext cx="2941832" cy="181588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4000" b="1" dirty="0">
                <a:ln w="1905">
                  <a:solidFill>
                    <a:schemeClr val="tx1"/>
                  </a:solidFill>
                </a:ln>
                <a:solidFill>
                  <a:srgbClr val="7030A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charset="0"/>
              </a:rPr>
              <a:t>   </a:t>
            </a:r>
            <a:r>
              <a:rPr lang="en-US" sz="3600" b="1" dirty="0">
                <a:ln w="1905">
                  <a:solidFill>
                    <a:schemeClr val="tx1"/>
                  </a:solidFill>
                </a:ln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charset="0"/>
              </a:rPr>
              <a:t>2) </a:t>
            </a:r>
            <a:r>
              <a:rPr lang="en-US" sz="3600" dirty="0">
                <a:ln w="1905">
                  <a:solidFill>
                    <a:schemeClr val="tx1"/>
                  </a:solidFill>
                </a:ln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charset="0"/>
              </a:rPr>
              <a:t>b</a:t>
            </a:r>
            <a:r>
              <a:rPr lang="ru-RU" sz="3600" dirty="0">
                <a:ln w="1905">
                  <a:solidFill>
                    <a:schemeClr val="tx1"/>
                  </a:solidFill>
                </a:ln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charset="0"/>
              </a:rPr>
              <a:t> </a:t>
            </a:r>
            <a:r>
              <a:rPr lang="en-US" sz="3600" dirty="0">
                <a:ln w="1905">
                  <a:solidFill>
                    <a:schemeClr val="tx1"/>
                  </a:solidFill>
                </a:ln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charset="0"/>
              </a:rPr>
              <a:t>&gt;</a:t>
            </a:r>
            <a:r>
              <a:rPr lang="ru-RU" sz="3600" dirty="0">
                <a:ln w="1905">
                  <a:solidFill>
                    <a:schemeClr val="tx1"/>
                  </a:solidFill>
                </a:ln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charset="0"/>
              </a:rPr>
              <a:t> </a:t>
            </a:r>
            <a:r>
              <a:rPr lang="en-US" sz="3600" dirty="0">
                <a:ln w="1905">
                  <a:solidFill>
                    <a:schemeClr val="tx1"/>
                  </a:solidFill>
                </a:ln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charset="0"/>
              </a:rPr>
              <a:t>5</a:t>
            </a:r>
          </a:p>
          <a:p>
            <a:pPr algn="ctr">
              <a:defRPr/>
            </a:pPr>
            <a:r>
              <a:rPr lang="en-US" sz="3600" dirty="0">
                <a:ln w="1905">
                  <a:solidFill>
                    <a:schemeClr val="tx1"/>
                  </a:solidFill>
                </a:ln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charset="0"/>
              </a:rPr>
              <a:t>         b²</a:t>
            </a:r>
            <a:r>
              <a:rPr lang="ru-RU" sz="3600" dirty="0">
                <a:ln w="1905">
                  <a:solidFill>
                    <a:schemeClr val="tx1"/>
                  </a:solidFill>
                </a:ln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charset="0"/>
              </a:rPr>
              <a:t> </a:t>
            </a:r>
            <a:r>
              <a:rPr lang="en-US" sz="3600" dirty="0">
                <a:ln w="1905">
                  <a:solidFill>
                    <a:schemeClr val="tx1"/>
                  </a:solidFill>
                </a:ln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charset="0"/>
              </a:rPr>
              <a:t>&gt;</a:t>
            </a:r>
            <a:r>
              <a:rPr lang="ru-RU" sz="3600" dirty="0">
                <a:ln w="1905">
                  <a:solidFill>
                    <a:schemeClr val="tx1"/>
                  </a:solidFill>
                </a:ln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charset="0"/>
              </a:rPr>
              <a:t> </a:t>
            </a:r>
            <a:r>
              <a:rPr lang="en-US" sz="3600" dirty="0">
                <a:ln w="1905">
                  <a:solidFill>
                    <a:schemeClr val="tx1"/>
                  </a:solidFill>
                </a:ln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charset="0"/>
              </a:rPr>
              <a:t>5²</a:t>
            </a:r>
          </a:p>
          <a:p>
            <a:pPr algn="ctr">
              <a:defRPr/>
            </a:pPr>
            <a:r>
              <a:rPr lang="en-US" sz="3600" dirty="0">
                <a:ln w="1905">
                  <a:solidFill>
                    <a:schemeClr val="tx1"/>
                  </a:solidFill>
                </a:ln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charset="0"/>
              </a:rPr>
              <a:t>          b²</a:t>
            </a:r>
            <a:r>
              <a:rPr lang="ru-RU" sz="3600" dirty="0">
                <a:ln w="1905">
                  <a:solidFill>
                    <a:schemeClr val="tx1"/>
                  </a:solidFill>
                </a:ln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charset="0"/>
              </a:rPr>
              <a:t> </a:t>
            </a:r>
            <a:r>
              <a:rPr lang="en-US" sz="3600" dirty="0">
                <a:ln w="1905">
                  <a:solidFill>
                    <a:schemeClr val="tx1"/>
                  </a:solidFill>
                </a:ln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charset="0"/>
              </a:rPr>
              <a:t>&gt;</a:t>
            </a:r>
            <a:r>
              <a:rPr lang="ru-RU" sz="3600" dirty="0">
                <a:ln w="1905">
                  <a:solidFill>
                    <a:schemeClr val="tx1"/>
                  </a:solidFill>
                </a:ln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charset="0"/>
              </a:rPr>
              <a:t> </a:t>
            </a:r>
            <a:r>
              <a:rPr lang="en-US" sz="3600" dirty="0">
                <a:ln w="1905">
                  <a:solidFill>
                    <a:schemeClr val="tx1"/>
                  </a:solidFill>
                </a:ln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charset="0"/>
              </a:rPr>
              <a:t>25</a:t>
            </a:r>
            <a:endParaRPr lang="ru-RU" sz="3600" dirty="0">
              <a:ln w="1905">
                <a:solidFill>
                  <a:schemeClr val="tx1"/>
                </a:solidFill>
              </a:ln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216728" y="3092731"/>
            <a:ext cx="4762842" cy="175432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3600" b="1" dirty="0">
                <a:ln w="1905">
                  <a:solidFill>
                    <a:schemeClr val="tx1"/>
                  </a:solidFill>
                </a:ln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charset="0"/>
              </a:rPr>
              <a:t>3)    </a:t>
            </a:r>
            <a:r>
              <a:rPr lang="en-US" sz="3600" dirty="0">
                <a:ln w="1905">
                  <a:solidFill>
                    <a:schemeClr val="tx1"/>
                  </a:solidFill>
                </a:ln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charset="0"/>
              </a:rPr>
              <a:t>a² &gt; 4</a:t>
            </a:r>
          </a:p>
          <a:p>
            <a:pPr algn="ctr">
              <a:defRPr/>
            </a:pPr>
            <a:r>
              <a:rPr lang="en-US" sz="3600" dirty="0">
                <a:ln w="1905">
                  <a:solidFill>
                    <a:schemeClr val="tx1"/>
                  </a:solidFill>
                </a:ln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charset="0"/>
              </a:rPr>
              <a:t>          </a:t>
            </a:r>
            <a:r>
              <a:rPr lang="en-US" sz="3600" u="sng" dirty="0">
                <a:ln w="1905">
                  <a:solidFill>
                    <a:schemeClr val="tx1"/>
                  </a:solidFill>
                </a:ln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charset="0"/>
              </a:rPr>
              <a:t>b²</a:t>
            </a:r>
            <a:r>
              <a:rPr lang="ru-RU" sz="3600" u="sng" dirty="0">
                <a:ln w="1905">
                  <a:solidFill>
                    <a:schemeClr val="tx1"/>
                  </a:solidFill>
                </a:ln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charset="0"/>
              </a:rPr>
              <a:t> </a:t>
            </a:r>
            <a:r>
              <a:rPr lang="en-US" sz="3600" u="sng" dirty="0">
                <a:ln w="1905">
                  <a:solidFill>
                    <a:schemeClr val="tx1"/>
                  </a:solidFill>
                </a:ln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charset="0"/>
              </a:rPr>
              <a:t>&gt;</a:t>
            </a:r>
            <a:r>
              <a:rPr lang="ru-RU" sz="3600" u="sng" dirty="0">
                <a:ln w="1905">
                  <a:solidFill>
                    <a:schemeClr val="tx1"/>
                  </a:solidFill>
                </a:ln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charset="0"/>
              </a:rPr>
              <a:t> </a:t>
            </a:r>
            <a:r>
              <a:rPr lang="en-US" sz="3600" u="sng" dirty="0">
                <a:ln w="1905">
                  <a:solidFill>
                    <a:schemeClr val="tx1"/>
                  </a:solidFill>
                </a:ln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charset="0"/>
              </a:rPr>
              <a:t>25</a:t>
            </a:r>
            <a:endParaRPr lang="ru-RU" sz="3600" u="sng" dirty="0">
              <a:ln w="1905">
                <a:solidFill>
                  <a:schemeClr val="tx1"/>
                </a:solidFill>
              </a:ln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" charset="0"/>
            </a:endParaRPr>
          </a:p>
          <a:p>
            <a:pPr algn="ctr">
              <a:defRPr/>
            </a:pPr>
            <a:r>
              <a:rPr lang="en-US" sz="3600" dirty="0">
                <a:ln w="1905">
                  <a:solidFill>
                    <a:schemeClr val="tx1"/>
                  </a:solidFill>
                </a:ln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charset="0"/>
              </a:rPr>
              <a:t>             a² + b² &gt; 4+25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0" y="0"/>
            <a:ext cx="12192000" cy="12741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Mustahkamlash</a:t>
            </a:r>
            <a:endParaRPr lang="ru-RU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8051845" y="3462747"/>
            <a:ext cx="36420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/>
              <a:t>+</a:t>
            </a:r>
          </a:p>
        </p:txBody>
      </p:sp>
    </p:spTree>
    <p:extLst>
      <p:ext uri="{BB962C8B-B14F-4D97-AF65-F5344CB8AC3E}">
        <p14:creationId xmlns:p14="http://schemas.microsoft.com/office/powerpoint/2010/main" val="27339279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204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2" grpId="0" build="p"/>
      <p:bldP spid="1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C49A20A-BB2C-4692-A9E2-E55F2966D1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3564" y="274376"/>
            <a:ext cx="11188734" cy="2014747"/>
          </a:xfrm>
        </p:spPr>
        <p:txBody>
          <a:bodyPr>
            <a:normAutofit fontScale="90000"/>
          </a:bodyPr>
          <a:lstStyle/>
          <a:p>
            <a:br>
              <a:rPr lang="en-US" dirty="0"/>
            </a:br>
            <a:r>
              <a:rPr lang="ru-RU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№201</a:t>
            </a:r>
            <a:r>
              <a:rPr lang="en-US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i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To‘g‘ri</a:t>
            </a:r>
            <a:r>
              <a:rPr lang="en-US" sz="4000" b="1" i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i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to‘rtburchakning</a:t>
            </a:r>
            <a:r>
              <a:rPr lang="en-US" sz="4000" b="1" i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i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bir</a:t>
            </a:r>
            <a:r>
              <a:rPr lang="en-US" sz="4000" b="1" i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i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tomoni</a:t>
            </a:r>
            <a:r>
              <a:rPr lang="en-US" sz="4000" b="1" i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7 cm </a:t>
            </a:r>
            <a:r>
              <a:rPr lang="en-US" sz="4000" b="1" i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dan</a:t>
            </a:r>
            <a:r>
              <a:rPr lang="en-US" sz="4000" b="1" i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i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uzun</a:t>
            </a:r>
            <a:r>
              <a:rPr lang="en-US" sz="4000" b="1" i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4000" b="1" i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ikkinchi</a:t>
            </a:r>
            <a:r>
              <a:rPr lang="en-US" sz="4000" b="1" i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i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tomoni</a:t>
            </a:r>
            <a:r>
              <a:rPr lang="en-US" sz="4000" b="1" i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i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birinchisidan</a:t>
            </a:r>
            <a:r>
              <a:rPr lang="en-US" sz="4000" b="1" i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3 </a:t>
            </a:r>
            <a:r>
              <a:rPr lang="en-US" sz="4000" b="1" i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marta</a:t>
            </a:r>
            <a:r>
              <a:rPr lang="en-US" sz="4000" b="1" i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i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uzun</a:t>
            </a:r>
            <a:r>
              <a:rPr lang="en-US" sz="4000" b="1" i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4000" b="1" i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To‘g‘ri</a:t>
            </a:r>
            <a:r>
              <a:rPr lang="en-US" sz="4000" b="1" i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i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to‘rtburchakning</a:t>
            </a:r>
            <a:r>
              <a:rPr lang="en-US" sz="4000" b="1" i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i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perimetri</a:t>
            </a:r>
            <a:r>
              <a:rPr lang="en-US" sz="4000" b="1" i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56 cm </a:t>
            </a:r>
            <a:r>
              <a:rPr lang="en-US" sz="4000" b="1" i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dan</a:t>
            </a:r>
            <a:r>
              <a:rPr lang="en-US" sz="4000" b="1" i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i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uzun</a:t>
            </a:r>
            <a:r>
              <a:rPr lang="en-US" sz="4000" b="1" i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i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ekanini</a:t>
            </a:r>
            <a:r>
              <a:rPr lang="en-US" sz="4000" b="1" i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i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isbotlang</a:t>
            </a:r>
            <a:r>
              <a:rPr lang="en-US" sz="4000" b="1" i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  <a:r>
              <a:rPr lang="en-US" sz="3600" b="1" i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br>
              <a:rPr lang="ru-RU" sz="3600" b="1" i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</a:br>
            <a:endParaRPr lang="ru-RU" sz="4000" b="1" i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/>
              <p:cNvSpPr/>
              <p:nvPr/>
            </p:nvSpPr>
            <p:spPr>
              <a:xfrm>
                <a:off x="388496" y="2407267"/>
                <a:ext cx="11803504" cy="120032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3600" b="1" i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Berilgan</a:t>
                </a:r>
                <a:r>
                  <a:rPr lang="en-US" sz="3600" b="1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: 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a &gt; 7cm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va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 b &gt; 21cm </a:t>
                </a:r>
              </a:p>
              <a:p>
                <a:r>
                  <a:rPr lang="en-US" sz="3600" b="1" i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Isbot</a:t>
                </a:r>
                <a:r>
                  <a:rPr lang="en-US" sz="3600" b="1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b="1" i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qilish</a:t>
                </a:r>
                <a:r>
                  <a:rPr lang="en-US" sz="3600" b="1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b="1" i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kerak</a:t>
                </a:r>
                <a:r>
                  <a:rPr lang="en-US" sz="3600" b="1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:  </a:t>
                </a:r>
                <a:r>
                  <a:rPr lang="en-US" sz="3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P &gt; 56 </a:t>
                </a:r>
                <a14:m>
                  <m:oMath xmlns:m="http://schemas.openxmlformats.org/officeDocument/2006/math">
                    <m:r>
                      <a:rPr lang="en-US" sz="36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⟹</m:t>
                    </m:r>
                  </m:oMath>
                </a14:m>
                <a:r>
                  <a:rPr lang="en-US" sz="3600" b="1" dirty="0">
                    <a:solidFill>
                      <a:srgbClr val="8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2(</a:t>
                </a:r>
                <a:r>
                  <a:rPr lang="en-US" sz="3600" b="1" dirty="0" err="1">
                    <a:solidFill>
                      <a:srgbClr val="8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a+b</a:t>
                </a:r>
                <a:r>
                  <a:rPr lang="en-US" sz="3600" b="1" dirty="0">
                    <a:solidFill>
                      <a:srgbClr val="8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) &gt; 56 </a:t>
                </a:r>
                <a:endParaRPr lang="en-US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8496" y="2407267"/>
                <a:ext cx="11803504" cy="1200329"/>
              </a:xfrm>
              <a:prstGeom prst="rect">
                <a:avLst/>
              </a:prstGeom>
              <a:blipFill rotWithShape="0">
                <a:blip r:embed="rId3"/>
                <a:stretch>
                  <a:fillRect l="-1601" t="-8122" b="-1827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6"/>
          <p:cNvSpPr txBox="1"/>
          <p:nvPr/>
        </p:nvSpPr>
        <p:spPr>
          <a:xfrm>
            <a:off x="688298" y="3692833"/>
            <a:ext cx="2509020" cy="24314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Isbot</a:t>
            </a:r>
            <a:r>
              <a:rPr lang="en-US" sz="32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r>
              <a:rPr lang="en-US" sz="4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a &gt; 7</a:t>
            </a:r>
          </a:p>
          <a:p>
            <a:r>
              <a:rPr lang="en-US" sz="4000" b="1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b &gt; 21 </a:t>
            </a:r>
            <a:endParaRPr lang="en-US" sz="4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4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a+b</a:t>
            </a:r>
            <a:r>
              <a:rPr lang="en-US" sz="4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&gt; 28</a:t>
            </a:r>
            <a:endParaRPr lang="ru-RU" sz="4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088018" y="4337966"/>
            <a:ext cx="3978974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a+b</a:t>
            </a:r>
            <a:r>
              <a:rPr lang="en-US" sz="4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&gt; 28      </a:t>
            </a:r>
            <a:r>
              <a:rPr lang="en-US" sz="40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/·2</a:t>
            </a:r>
          </a:p>
          <a:p>
            <a:r>
              <a:rPr lang="en-US" sz="4000" b="1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2(</a:t>
            </a:r>
            <a:r>
              <a:rPr lang="en-US" sz="4000" b="1" dirty="0" err="1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a+b</a:t>
            </a:r>
            <a:r>
              <a:rPr lang="en-US" sz="4000" b="1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&gt; 56 </a:t>
            </a:r>
          </a:p>
          <a:p>
            <a:endParaRPr lang="ru-RU" sz="4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012691" y="4722687"/>
            <a:ext cx="42511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19260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9" name="Rectangle 9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398210" y="2224199"/>
            <a:ext cx="10063466" cy="4561827"/>
          </a:xfrm>
          <a:noFill/>
        </p:spPr>
        <p:txBody>
          <a:bodyPr>
            <a:normAutofit fontScale="92500" lnSpcReduction="20000"/>
          </a:bodyPr>
          <a:lstStyle/>
          <a:p>
            <a:pPr marL="0" indent="0">
              <a:buNone/>
              <a:defRPr/>
            </a:pPr>
            <a:r>
              <a:rPr lang="ru-RU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0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&gt; b</a:t>
            </a:r>
            <a:r>
              <a:rPr lang="ru-RU" sz="40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endParaRPr lang="ru-RU" sz="4000" i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  <a:defRPr/>
            </a:pPr>
            <a:r>
              <a:rPr lang="en-US" sz="40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 &lt; b</a:t>
            </a:r>
            <a:r>
              <a:rPr lang="ru-RU" sz="40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4000" i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33400" indent="-533400">
              <a:buNone/>
              <a:defRPr/>
            </a:pP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33400" indent="-533400">
              <a:buNone/>
              <a:defRPr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</a:p>
          <a:p>
            <a:pPr marL="533400" indent="-533400">
              <a:buNone/>
              <a:defRPr/>
            </a:pPr>
            <a:r>
              <a:rPr lang="en-US" sz="4400" b="1" i="1" dirty="0"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ru-RU" sz="4400" b="1" i="1" dirty="0">
                <a:latin typeface="Arial" panose="020B0604020202020204" pitchFamily="34" charset="0"/>
                <a:cs typeface="Arial" panose="020B0604020202020204" pitchFamily="34" charset="0"/>
              </a:rPr>
              <a:t>≥</a:t>
            </a:r>
            <a:r>
              <a:rPr lang="en-US" sz="4400" b="1" i="1" dirty="0">
                <a:latin typeface="Arial" panose="020B0604020202020204" pitchFamily="34" charset="0"/>
                <a:cs typeface="Arial" panose="020B0604020202020204" pitchFamily="34" charset="0"/>
              </a:rPr>
              <a:t> b   </a:t>
            </a:r>
            <a:r>
              <a:rPr lang="ru-RU" sz="4400" b="1" i="1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en-US" sz="6000" b="1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33400" indent="-533400">
              <a:buNone/>
              <a:defRPr/>
            </a:pPr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533400" indent="-533400">
              <a:buNone/>
              <a:defRPr/>
            </a:pPr>
            <a:r>
              <a:rPr lang="en-US" sz="3200" i="1" dirty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sz="32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ru-RU" sz="3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i="1" dirty="0" err="1">
                <a:latin typeface="Arial" panose="020B0604020202020204" pitchFamily="34" charset="0"/>
                <a:cs typeface="Arial" panose="020B0604020202020204" pitchFamily="34" charset="0"/>
              </a:rPr>
              <a:t>katta</a:t>
            </a:r>
            <a:r>
              <a:rPr lang="en-US" sz="3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i="1" dirty="0" err="1">
                <a:latin typeface="Arial" panose="020B0604020202020204" pitchFamily="34" charset="0"/>
                <a:cs typeface="Arial" panose="020B0604020202020204" pitchFamily="34" charset="0"/>
              </a:rPr>
              <a:t>yoki</a:t>
            </a:r>
            <a:r>
              <a:rPr lang="en-US" sz="3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i="1" dirty="0" err="1"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ru-RU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US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i="1" dirty="0" err="1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sz="3200" i="1" dirty="0"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  <a:r>
              <a:rPr lang="ru-RU" sz="3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533400" indent="-533400">
              <a:buNone/>
              <a:defRPr/>
            </a:pPr>
            <a:r>
              <a:rPr lang="en-US" sz="3200" i="1" dirty="0">
                <a:latin typeface="Arial" panose="020B0604020202020204" pitchFamily="34" charset="0"/>
                <a:cs typeface="Arial" panose="020B0604020202020204" pitchFamily="34" charset="0"/>
              </a:rPr>
              <a:t> “</a:t>
            </a:r>
            <a:r>
              <a:rPr lang="en-US" sz="32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ru-RU" sz="3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i="1" dirty="0" err="1">
                <a:latin typeface="Arial" panose="020B0604020202020204" pitchFamily="34" charset="0"/>
                <a:cs typeface="Arial" panose="020B0604020202020204" pitchFamily="34" charset="0"/>
              </a:rPr>
              <a:t>kichik</a:t>
            </a:r>
            <a:r>
              <a:rPr lang="en-US" sz="3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i="1" dirty="0" err="1">
                <a:latin typeface="Arial" panose="020B0604020202020204" pitchFamily="34" charset="0"/>
                <a:cs typeface="Arial" panose="020B0604020202020204" pitchFamily="34" charset="0"/>
              </a:rPr>
              <a:t>emas</a:t>
            </a:r>
            <a:r>
              <a:rPr lang="ru-RU" sz="3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US" sz="3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i="1" dirty="0" err="1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sz="3200" i="1" dirty="0"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  <a:endParaRPr lang="ru-RU" sz="32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33400" indent="-533400">
              <a:buNone/>
              <a:defRPr/>
            </a:pPr>
            <a:r>
              <a:rPr lang="en-US" sz="3600" b="1" i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endParaRPr lang="en-US" sz="4000" i="1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0" y="0"/>
            <a:ext cx="12192000" cy="131913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Tengsizliklar</a:t>
            </a:r>
            <a:endParaRPr lang="ru-RU" sz="6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8429827" y="3825427"/>
            <a:ext cx="1467068" cy="160043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ru-RU" sz="44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≤</a:t>
            </a:r>
            <a:r>
              <a:rPr lang="en-US" sz="44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</a:t>
            </a:r>
          </a:p>
          <a:p>
            <a:r>
              <a:rPr lang="ru-RU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5400" b="1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6096000" y="4788004"/>
            <a:ext cx="5018117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33400" indent="-533400">
              <a:buNone/>
              <a:defRPr/>
            </a:pPr>
            <a:r>
              <a:rPr lang="en-US" sz="3200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sz="32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ru-RU" sz="3200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i="1" dirty="0" err="1">
                <a:latin typeface="Arial" panose="020B0604020202020204" pitchFamily="34" charset="0"/>
                <a:cs typeface="Arial" panose="020B0604020202020204" pitchFamily="34" charset="0"/>
              </a:rPr>
              <a:t>kichik</a:t>
            </a:r>
            <a:r>
              <a:rPr lang="en-US" sz="3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i="1" dirty="0" err="1">
                <a:latin typeface="Arial" panose="020B0604020202020204" pitchFamily="34" charset="0"/>
                <a:cs typeface="Arial" panose="020B0604020202020204" pitchFamily="34" charset="0"/>
              </a:rPr>
              <a:t>yoki</a:t>
            </a:r>
            <a:r>
              <a:rPr lang="en-US" sz="3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i="1" dirty="0" err="1"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ru-RU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 </a:t>
            </a:r>
            <a:r>
              <a:rPr lang="en-US" sz="3200" i="1" dirty="0" err="1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sz="3200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  <a:r>
              <a:rPr lang="ru-RU" sz="3200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533400" indent="-533400">
              <a:buNone/>
              <a:defRPr/>
            </a:pPr>
            <a:r>
              <a:rPr lang="en-US" sz="3200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“</a:t>
            </a:r>
            <a:r>
              <a:rPr lang="en-US" sz="32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ru-RU" sz="3200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i="1" dirty="0" err="1">
                <a:latin typeface="Arial" panose="020B0604020202020204" pitchFamily="34" charset="0"/>
                <a:cs typeface="Arial" panose="020B0604020202020204" pitchFamily="34" charset="0"/>
              </a:rPr>
              <a:t>katta</a:t>
            </a:r>
            <a:r>
              <a:rPr lang="en-US" sz="3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i="1" dirty="0" err="1">
                <a:latin typeface="Arial" panose="020B0604020202020204" pitchFamily="34" charset="0"/>
                <a:cs typeface="Arial" panose="020B0604020202020204" pitchFamily="34" charset="0"/>
              </a:rPr>
              <a:t>emas</a:t>
            </a:r>
            <a:r>
              <a:rPr lang="ru-RU" sz="3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US" sz="3200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i="1" dirty="0" err="1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sz="3200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  <a:endParaRPr lang="ru-RU" sz="3200" i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097257" y="1437113"/>
            <a:ext cx="490929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i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QAT’IY TENGSIZLIKLAR</a:t>
            </a:r>
            <a:endParaRPr lang="ru-RU" sz="3200" b="1" i="1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5669280" y="2021888"/>
            <a:ext cx="1762021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3600" i="1" dirty="0">
                <a:latin typeface="Arial" panose="020B0604020202020204" pitchFamily="34" charset="0"/>
                <a:cs typeface="Arial" panose="020B0604020202020204" pitchFamily="34" charset="0"/>
              </a:rPr>
              <a:t>0,5 &gt; -5</a:t>
            </a:r>
          </a:p>
          <a:p>
            <a:pPr>
              <a:defRPr/>
            </a:pPr>
            <a:r>
              <a:rPr lang="en-US" sz="3600" i="1" dirty="0">
                <a:latin typeface="Arial" panose="020B0604020202020204" pitchFamily="34" charset="0"/>
                <a:cs typeface="Arial" panose="020B0604020202020204" pitchFamily="34" charset="0"/>
              </a:rPr>
              <a:t>3a &lt; 8</a:t>
            </a:r>
            <a:endParaRPr lang="ru-RU" sz="36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097257" y="3533858"/>
            <a:ext cx="619502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NOQAT’IY TENGSIZLIKLAR</a:t>
            </a:r>
            <a:endParaRPr lang="ru-RU" sz="3600" b="1" i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87619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12000"/>
    </mc:Choice>
    <mc:Fallback xmlns="">
      <p:transition advClick="0" advTm="1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1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1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1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512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512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512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512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3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512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9" name="Rectangle 9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830689" y="1377922"/>
            <a:ext cx="2718286" cy="1393161"/>
          </a:xfrm>
          <a:noFill/>
        </p:spPr>
        <p:txBody>
          <a:bodyPr>
            <a:normAutofit fontScale="25000" lnSpcReduction="20000"/>
          </a:bodyPr>
          <a:lstStyle/>
          <a:p>
            <a:pPr marL="0" indent="0">
              <a:buNone/>
              <a:defRPr/>
            </a:pPr>
            <a:r>
              <a:rPr lang="ru-RU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en-US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33400" indent="-533400">
              <a:buNone/>
              <a:defRPr/>
            </a:pPr>
            <a:endParaRPr lang="en-US" sz="400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33400" indent="-533400">
              <a:buNone/>
              <a:defRPr/>
            </a:pPr>
            <a:r>
              <a:rPr lang="en-US" sz="4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21600" b="1" dirty="0"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ru-RU" sz="21600" b="1" dirty="0">
                <a:latin typeface="Arial" panose="020B0604020202020204" pitchFamily="34" charset="0"/>
                <a:cs typeface="Arial" panose="020B0604020202020204" pitchFamily="34" charset="0"/>
              </a:rPr>
              <a:t>≥</a:t>
            </a:r>
            <a:r>
              <a:rPr lang="en-US" sz="21600" b="1" dirty="0">
                <a:latin typeface="Arial" panose="020B0604020202020204" pitchFamily="34" charset="0"/>
                <a:cs typeface="Arial" panose="020B0604020202020204" pitchFamily="34" charset="0"/>
              </a:rPr>
              <a:t> b   </a:t>
            </a:r>
            <a:r>
              <a:rPr lang="ru-RU" sz="21600" b="1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en-US" sz="6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33400" indent="-533400">
              <a:buNone/>
              <a:defRPr/>
            </a:pP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33400" indent="-533400">
              <a:buNone/>
              <a:defRPr/>
            </a:pPr>
            <a:r>
              <a:rPr lang="en-US" sz="3600" b="1" i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endParaRPr lang="en-US" sz="4000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0" y="0"/>
            <a:ext cx="12192000" cy="131913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6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NOQAT’IY TENGSIZLIKLAR</a:t>
            </a:r>
            <a:endParaRPr lang="ru-RU" sz="6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sz="6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290143" y="1562588"/>
            <a:ext cx="1757212" cy="175432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5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ru-RU" sz="5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≤</a:t>
            </a:r>
            <a:r>
              <a:rPr lang="en-US" sz="5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</a:t>
            </a:r>
          </a:p>
          <a:p>
            <a:r>
              <a:rPr lang="ru-RU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5400" b="1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1106089" y="5292985"/>
            <a:ext cx="6973384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i="1" dirty="0">
                <a:latin typeface="Arial" panose="020B0604020202020204" pitchFamily="34" charset="0"/>
                <a:cs typeface="Arial" panose="020B0604020202020204" pitchFamily="34" charset="0"/>
              </a:rPr>
              <a:t>4 </a:t>
            </a:r>
            <a:r>
              <a:rPr lang="ru-RU" sz="4400" b="1" i="1" dirty="0">
                <a:latin typeface="Arial" panose="020B0604020202020204" pitchFamily="34" charset="0"/>
                <a:cs typeface="Arial" panose="020B0604020202020204" pitchFamily="34" charset="0"/>
              </a:rPr>
              <a:t>≥</a:t>
            </a:r>
            <a:r>
              <a:rPr lang="en-US" sz="4400" b="1" i="1" dirty="0">
                <a:latin typeface="Arial" panose="020B0604020202020204" pitchFamily="34" charset="0"/>
                <a:cs typeface="Arial" panose="020B0604020202020204" pitchFamily="34" charset="0"/>
              </a:rPr>
              <a:t> 4;      19 ≤ 45;    c ≥ d </a:t>
            </a:r>
            <a:endParaRPr lang="ru-RU" sz="4400" i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594360" y="2594541"/>
            <a:ext cx="11029756" cy="27392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Samolyotdagi</a:t>
            </a:r>
            <a:r>
              <a:rPr lang="en-US" sz="36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joylar</a:t>
            </a:r>
            <a:r>
              <a:rPr lang="en-US" sz="36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soni</a:t>
            </a:r>
            <a:r>
              <a:rPr lang="en-US" sz="36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150</a:t>
            </a:r>
            <a:r>
              <a:rPr lang="en-US" sz="36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ta </a:t>
            </a:r>
            <a:r>
              <a:rPr lang="en-US" sz="36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bo‘lsa</a:t>
            </a:r>
            <a:r>
              <a:rPr lang="en-US" sz="36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u </a:t>
            </a:r>
            <a:r>
              <a:rPr lang="en-US" sz="36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holda</a:t>
            </a:r>
            <a:r>
              <a:rPr lang="en-US" sz="36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en-US" sz="48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36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yo‘lovchilar</a:t>
            </a:r>
            <a:r>
              <a:rPr lang="en-US" sz="36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soni150 </a:t>
            </a:r>
            <a:r>
              <a:rPr lang="en-US" sz="36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tadan</a:t>
            </a:r>
            <a:r>
              <a:rPr lang="en-US" sz="36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kam</a:t>
            </a:r>
            <a:r>
              <a:rPr lang="en-US" sz="36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yoki</a:t>
            </a:r>
            <a:r>
              <a:rPr lang="en-US" sz="36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unga</a:t>
            </a:r>
            <a:r>
              <a:rPr lang="en-US" sz="36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36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en-US" sz="36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bo‘lishi</a:t>
            </a:r>
            <a:r>
              <a:rPr lang="en-US" sz="36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mumkin</a:t>
            </a:r>
            <a:r>
              <a:rPr lang="en-US" sz="36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en-US" sz="4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a ≤ 150</a:t>
            </a:r>
            <a:endParaRPr lang="ru-RU" sz="48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40612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12000"/>
    </mc:Choice>
    <mc:Fallback xmlns="">
      <p:transition advClick="0" advTm="1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2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120753" y="1471976"/>
            <a:ext cx="3154855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a) 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 &gt; 3   </a:t>
            </a:r>
            <a:endParaRPr lang="en-US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79335" y="263964"/>
            <a:ext cx="9012404" cy="113877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en-US" sz="28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sonning</a:t>
            </a:r>
            <a:r>
              <a:rPr lang="en-US" sz="28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tengsizlikni</a:t>
            </a:r>
            <a:r>
              <a:rPr lang="en-US" sz="28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qanoatlantiruvchi</a:t>
            </a:r>
            <a:r>
              <a:rPr lang="en-US" sz="28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eng</a:t>
            </a:r>
            <a:r>
              <a:rPr lang="en-US" sz="28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kichik</a:t>
            </a:r>
            <a:endParaRPr lang="en-US" sz="2800" b="1" i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8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butun</a:t>
            </a:r>
            <a:r>
              <a:rPr lang="en-US" sz="28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qiymatini</a:t>
            </a:r>
            <a:r>
              <a:rPr lang="en-US" sz="28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toping</a:t>
            </a:r>
            <a:r>
              <a:rPr lang="en-US" sz="4000" dirty="0">
                <a:solidFill>
                  <a:srgbClr val="002060"/>
                </a:solidFill>
              </a:rPr>
              <a:t>:</a:t>
            </a:r>
            <a:endParaRPr lang="en-US" sz="2800" b="1" i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7" name="Группа 6"/>
          <p:cNvGrpSpPr>
            <a:grpSpLocks/>
          </p:cNvGrpSpPr>
          <p:nvPr/>
        </p:nvGrpSpPr>
        <p:grpSpPr bwMode="auto">
          <a:xfrm>
            <a:off x="2248454" y="1410060"/>
            <a:ext cx="3273366" cy="741857"/>
            <a:chOff x="2758393" y="4652995"/>
            <a:chExt cx="3325775" cy="820014"/>
          </a:xfrm>
        </p:grpSpPr>
        <p:grpSp>
          <p:nvGrpSpPr>
            <p:cNvPr id="8" name="Группа 6"/>
            <p:cNvGrpSpPr>
              <a:grpSpLocks/>
            </p:cNvGrpSpPr>
            <p:nvPr/>
          </p:nvGrpSpPr>
          <p:grpSpPr bwMode="auto">
            <a:xfrm>
              <a:off x="2758393" y="5229229"/>
              <a:ext cx="3325775" cy="243780"/>
              <a:chOff x="2758393" y="5229229"/>
              <a:chExt cx="3325775" cy="243780"/>
            </a:xfrm>
          </p:grpSpPr>
          <p:cxnSp>
            <p:nvCxnSpPr>
              <p:cNvPr id="10" name="Прямая со стрелкой 9"/>
              <p:cNvCxnSpPr/>
              <p:nvPr/>
            </p:nvCxnSpPr>
            <p:spPr>
              <a:xfrm flipV="1">
                <a:off x="2758393" y="5354023"/>
                <a:ext cx="3325775" cy="5552"/>
              </a:xfrm>
              <a:prstGeom prst="straightConnector1">
                <a:avLst/>
              </a:prstGeom>
              <a:ln w="38100">
                <a:solidFill>
                  <a:srgbClr val="00206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3" name="Овал 12"/>
              <p:cNvSpPr/>
              <p:nvPr/>
            </p:nvSpPr>
            <p:spPr>
              <a:xfrm>
                <a:off x="3890374" y="5255661"/>
                <a:ext cx="217474" cy="217348"/>
              </a:xfrm>
              <a:prstGeom prst="ellipse">
                <a:avLst/>
              </a:prstGeom>
              <a:solidFill>
                <a:srgbClr val="00206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ru-RU"/>
              </a:p>
            </p:txBody>
          </p:sp>
          <p:sp>
            <p:nvSpPr>
              <p:cNvPr id="14" name="Овал 13"/>
              <p:cNvSpPr/>
              <p:nvPr/>
            </p:nvSpPr>
            <p:spPr>
              <a:xfrm>
                <a:off x="5031693" y="5229229"/>
                <a:ext cx="217475" cy="217349"/>
              </a:xfrm>
              <a:prstGeom prst="ellipse">
                <a:avLst/>
              </a:prstGeom>
              <a:solidFill>
                <a:srgbClr val="C0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ru-RU"/>
              </a:p>
            </p:txBody>
          </p:sp>
        </p:grpSp>
        <p:sp>
          <p:nvSpPr>
            <p:cNvPr id="9" name="Rectangle 83"/>
            <p:cNvSpPr>
              <a:spLocks noChangeArrowheads="1"/>
            </p:cNvSpPr>
            <p:nvPr/>
          </p:nvSpPr>
          <p:spPr bwMode="auto">
            <a:xfrm>
              <a:off x="2896068" y="4652995"/>
              <a:ext cx="1588802" cy="64592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"/>
                <a:defRPr sz="32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"/>
                <a:defRPr sz="28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"/>
                <a:defRPr sz="24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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ru-RU" sz="3600" b="1" i="1" dirty="0">
                  <a:solidFill>
                    <a:srgbClr val="800000"/>
                  </a:solidFill>
                  <a:latin typeface="Times New Roman" panose="02020603050405020304" pitchFamily="18" charset="0"/>
                </a:rPr>
                <a:t> </a:t>
              </a:r>
              <a:r>
                <a:rPr lang="ru-RU" altLang="ru-RU" sz="2400" b="1" i="1" dirty="0">
                  <a:solidFill>
                    <a:srgbClr val="002060"/>
                  </a:solidFill>
                  <a:latin typeface="Times New Roman" panose="02020603050405020304" pitchFamily="18" charset="0"/>
                </a:rPr>
                <a:t>          </a:t>
              </a:r>
              <a:r>
                <a:rPr lang="ru-RU" altLang="ru-RU" sz="1800" b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altLang="ru-RU" b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  <a:r>
                <a:rPr lang="en-US" altLang="ru-RU" sz="2800" b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RU" altLang="ru-RU" sz="2800" b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endParaRPr lang="ru-RU" altLang="ru-RU" sz="3600" b="1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5" name="Группа 14"/>
          <p:cNvGrpSpPr>
            <a:grpSpLocks/>
          </p:cNvGrpSpPr>
          <p:nvPr/>
        </p:nvGrpSpPr>
        <p:grpSpPr bwMode="auto">
          <a:xfrm>
            <a:off x="7743545" y="1377260"/>
            <a:ext cx="3987604" cy="809445"/>
            <a:chOff x="2096801" y="4618240"/>
            <a:chExt cx="3987367" cy="808931"/>
          </a:xfrm>
          <a:solidFill>
            <a:srgbClr val="7030A0"/>
          </a:solidFill>
        </p:grpSpPr>
        <p:grpSp>
          <p:nvGrpSpPr>
            <p:cNvPr id="16" name="Группа 6"/>
            <p:cNvGrpSpPr>
              <a:grpSpLocks/>
            </p:cNvGrpSpPr>
            <p:nvPr/>
          </p:nvGrpSpPr>
          <p:grpSpPr bwMode="auto">
            <a:xfrm>
              <a:off x="2875263" y="5209823"/>
              <a:ext cx="3208905" cy="217348"/>
              <a:chOff x="2875263" y="5209823"/>
              <a:chExt cx="3208905" cy="217348"/>
            </a:xfrm>
            <a:grpFill/>
          </p:grpSpPr>
          <p:cxnSp>
            <p:nvCxnSpPr>
              <p:cNvPr id="18" name="Прямая со стрелкой 17"/>
              <p:cNvCxnSpPr/>
              <p:nvPr/>
            </p:nvCxnSpPr>
            <p:spPr>
              <a:xfrm flipV="1">
                <a:off x="2875263" y="5354023"/>
                <a:ext cx="3208905" cy="10312"/>
              </a:xfrm>
              <a:prstGeom prst="straightConnector1">
                <a:avLst/>
              </a:prstGeom>
              <a:grpFill/>
              <a:ln w="38100">
                <a:solidFill>
                  <a:srgbClr val="7030A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0" name="Овал 19"/>
              <p:cNvSpPr/>
              <p:nvPr/>
            </p:nvSpPr>
            <p:spPr>
              <a:xfrm>
                <a:off x="3807099" y="5209823"/>
                <a:ext cx="217474" cy="217348"/>
              </a:xfrm>
              <a:prstGeom prst="ellipse">
                <a:avLst/>
              </a:prstGeom>
              <a:solidFill>
                <a:srgbClr val="0070C0"/>
              </a:solidFill>
              <a:ln>
                <a:solidFill>
                  <a:srgbClr val="7030A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ru-RU"/>
              </a:p>
            </p:txBody>
          </p:sp>
        </p:grpSp>
        <p:sp>
          <p:nvSpPr>
            <p:cNvPr id="17" name="Rectangle 83"/>
            <p:cNvSpPr>
              <a:spLocks noChangeArrowheads="1"/>
            </p:cNvSpPr>
            <p:nvPr/>
          </p:nvSpPr>
          <p:spPr bwMode="auto">
            <a:xfrm>
              <a:off x="2096801" y="4618240"/>
              <a:ext cx="3209342" cy="6459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"/>
                <a:defRPr sz="32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"/>
                <a:defRPr sz="28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"/>
                <a:defRPr sz="24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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ru-RU" altLang="ru-RU" sz="3600" b="1" dirty="0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           </a:t>
              </a:r>
              <a:r>
                <a:rPr lang="en-US" altLang="ru-RU" sz="3600" b="1" dirty="0">
                  <a:solidFill>
                    <a:srgbClr val="7030A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altLang="ru-RU" b="1" dirty="0">
                  <a:solidFill>
                    <a:srgbClr val="7030A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-5</a:t>
              </a:r>
              <a:r>
                <a:rPr lang="en-US" altLang="ru-RU" sz="2800" b="1" dirty="0">
                  <a:solidFill>
                    <a:srgbClr val="7030A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RU" altLang="ru-RU" sz="2800" b="1" dirty="0">
                  <a:solidFill>
                    <a:srgbClr val="7030A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        </a:t>
              </a:r>
              <a:endParaRPr lang="ru-RU" altLang="ru-RU" sz="36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5" name="TextBox 4"/>
          <p:cNvSpPr txBox="1"/>
          <p:nvPr/>
        </p:nvSpPr>
        <p:spPr>
          <a:xfrm>
            <a:off x="4433500" y="1410060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endParaRPr lang="ru-RU" sz="28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051734" y="1535696"/>
            <a:ext cx="1951175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b) </a:t>
            </a:r>
            <a:r>
              <a:rPr lang="en-US" sz="36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 ≥ -5</a:t>
            </a:r>
            <a:endParaRPr lang="en-US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416419" y="2504414"/>
            <a:ext cx="245131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i="1" dirty="0" err="1"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3200" i="1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32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 = 4</a:t>
            </a:r>
            <a:endParaRPr lang="ru-RU" sz="3200" b="1" i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6648533" y="2394953"/>
            <a:ext cx="258756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i="1" dirty="0" err="1"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3200" i="1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32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 = -5</a:t>
            </a:r>
            <a:endParaRPr lang="ru-RU" sz="3200" b="1" i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297938" y="3300843"/>
            <a:ext cx="11585611" cy="11387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i="1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en-US" sz="28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sonning</a:t>
            </a:r>
            <a:r>
              <a:rPr lang="en-US" sz="28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tengsizlikni</a:t>
            </a:r>
            <a:r>
              <a:rPr lang="en-US" sz="28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qanoatlantiruvchi</a:t>
            </a:r>
            <a:r>
              <a:rPr lang="en-US" sz="28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eng</a:t>
            </a:r>
            <a:r>
              <a:rPr lang="en-US" sz="28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katta</a:t>
            </a:r>
            <a:r>
              <a:rPr lang="en-US" sz="28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butun</a:t>
            </a:r>
            <a:endParaRPr lang="en-US" sz="2800" b="1" i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qiymatini</a:t>
            </a:r>
            <a:r>
              <a:rPr lang="en-US" sz="28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toping</a:t>
            </a:r>
            <a:r>
              <a:rPr lang="en-US" sz="4000" dirty="0">
                <a:solidFill>
                  <a:srgbClr val="002060"/>
                </a:solidFill>
              </a:rPr>
              <a:t>:</a:t>
            </a:r>
            <a:endParaRPr lang="en-US" sz="2800" b="1" i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245312" y="4549942"/>
            <a:ext cx="1949573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a) 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 &lt; 3   </a:t>
            </a:r>
          </a:p>
        </p:txBody>
      </p:sp>
      <p:grpSp>
        <p:nvGrpSpPr>
          <p:cNvPr id="29" name="Группа 28"/>
          <p:cNvGrpSpPr>
            <a:grpSpLocks/>
          </p:cNvGrpSpPr>
          <p:nvPr/>
        </p:nvGrpSpPr>
        <p:grpSpPr bwMode="auto">
          <a:xfrm>
            <a:off x="2472552" y="4408593"/>
            <a:ext cx="3325973" cy="820536"/>
            <a:chOff x="2758393" y="4652995"/>
            <a:chExt cx="3325775" cy="820015"/>
          </a:xfrm>
        </p:grpSpPr>
        <p:grpSp>
          <p:nvGrpSpPr>
            <p:cNvPr id="30" name="Группа 6"/>
            <p:cNvGrpSpPr>
              <a:grpSpLocks/>
            </p:cNvGrpSpPr>
            <p:nvPr/>
          </p:nvGrpSpPr>
          <p:grpSpPr bwMode="auto">
            <a:xfrm>
              <a:off x="2758393" y="5255661"/>
              <a:ext cx="3325775" cy="217349"/>
              <a:chOff x="2758393" y="5255661"/>
              <a:chExt cx="3325775" cy="217349"/>
            </a:xfrm>
          </p:grpSpPr>
          <p:cxnSp>
            <p:nvCxnSpPr>
              <p:cNvPr id="32" name="Прямая со стрелкой 31"/>
              <p:cNvCxnSpPr/>
              <p:nvPr/>
            </p:nvCxnSpPr>
            <p:spPr>
              <a:xfrm flipV="1">
                <a:off x="2758393" y="5354023"/>
                <a:ext cx="3325775" cy="5552"/>
              </a:xfrm>
              <a:prstGeom prst="straightConnector1">
                <a:avLst/>
              </a:prstGeom>
              <a:ln w="38100">
                <a:solidFill>
                  <a:srgbClr val="00206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3" name="Овал 32"/>
              <p:cNvSpPr/>
              <p:nvPr/>
            </p:nvSpPr>
            <p:spPr>
              <a:xfrm>
                <a:off x="3890374" y="5255661"/>
                <a:ext cx="217474" cy="217348"/>
              </a:xfrm>
              <a:prstGeom prst="ellipse">
                <a:avLst/>
              </a:prstGeom>
              <a:solidFill>
                <a:srgbClr val="00206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ru-RU"/>
              </a:p>
            </p:txBody>
          </p:sp>
          <p:sp>
            <p:nvSpPr>
              <p:cNvPr id="34" name="Овал 33"/>
              <p:cNvSpPr/>
              <p:nvPr/>
            </p:nvSpPr>
            <p:spPr>
              <a:xfrm>
                <a:off x="3052028" y="5255661"/>
                <a:ext cx="217475" cy="217349"/>
              </a:xfrm>
              <a:prstGeom prst="ellipse">
                <a:avLst/>
              </a:prstGeom>
              <a:solidFill>
                <a:srgbClr val="C0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ru-RU"/>
              </a:p>
            </p:txBody>
          </p:sp>
        </p:grpSp>
        <p:sp>
          <p:nvSpPr>
            <p:cNvPr id="31" name="Rectangle 83"/>
            <p:cNvSpPr>
              <a:spLocks noChangeArrowheads="1"/>
            </p:cNvSpPr>
            <p:nvPr/>
          </p:nvSpPr>
          <p:spPr bwMode="auto">
            <a:xfrm>
              <a:off x="2896068" y="4652995"/>
              <a:ext cx="1588802" cy="64592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"/>
                <a:defRPr sz="32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"/>
                <a:defRPr sz="28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"/>
                <a:defRPr sz="24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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ru-RU" sz="3600" b="1" i="1" dirty="0">
                  <a:solidFill>
                    <a:srgbClr val="800000"/>
                  </a:solidFill>
                  <a:latin typeface="Times New Roman" panose="02020603050405020304" pitchFamily="18" charset="0"/>
                </a:rPr>
                <a:t> </a:t>
              </a:r>
              <a:r>
                <a:rPr lang="ru-RU" altLang="ru-RU" sz="2400" b="1" i="1" dirty="0">
                  <a:solidFill>
                    <a:srgbClr val="002060"/>
                  </a:solidFill>
                  <a:latin typeface="Times New Roman" panose="02020603050405020304" pitchFamily="18" charset="0"/>
                </a:rPr>
                <a:t>          </a:t>
              </a:r>
              <a:r>
                <a:rPr lang="ru-RU" altLang="ru-RU" sz="1800" b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altLang="ru-RU" sz="3600" b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  <a:r>
                <a:rPr lang="en-US" altLang="ru-RU" sz="2800" b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RU" altLang="ru-RU" sz="2800" b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endParaRPr lang="ru-RU" altLang="ru-RU" sz="3600" b="1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35" name="TextBox 34"/>
          <p:cNvSpPr txBox="1"/>
          <p:nvPr/>
        </p:nvSpPr>
        <p:spPr>
          <a:xfrm>
            <a:off x="2643008" y="4447814"/>
            <a:ext cx="41229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ru-RU" sz="32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" name="Прямоугольник 35"/>
          <p:cNvSpPr/>
          <p:nvPr/>
        </p:nvSpPr>
        <p:spPr>
          <a:xfrm>
            <a:off x="524048" y="5657892"/>
            <a:ext cx="245131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i="1" dirty="0" err="1"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3200" i="1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32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 = 2</a:t>
            </a:r>
            <a:endParaRPr lang="ru-RU" sz="3200" b="1" i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37" name="Группа 36"/>
          <p:cNvGrpSpPr>
            <a:grpSpLocks/>
          </p:cNvGrpSpPr>
          <p:nvPr/>
        </p:nvGrpSpPr>
        <p:grpSpPr bwMode="auto">
          <a:xfrm>
            <a:off x="7973139" y="4326316"/>
            <a:ext cx="3987604" cy="837133"/>
            <a:chOff x="2096801" y="4618240"/>
            <a:chExt cx="3987367" cy="836602"/>
          </a:xfrm>
          <a:solidFill>
            <a:srgbClr val="7030A0"/>
          </a:solidFill>
        </p:grpSpPr>
        <p:grpSp>
          <p:nvGrpSpPr>
            <p:cNvPr id="38" name="Группа 6"/>
            <p:cNvGrpSpPr>
              <a:grpSpLocks/>
            </p:cNvGrpSpPr>
            <p:nvPr/>
          </p:nvGrpSpPr>
          <p:grpSpPr bwMode="auto">
            <a:xfrm>
              <a:off x="2875263" y="5237494"/>
              <a:ext cx="3208905" cy="217348"/>
              <a:chOff x="2875263" y="5237494"/>
              <a:chExt cx="3208905" cy="217348"/>
            </a:xfrm>
            <a:grpFill/>
          </p:grpSpPr>
          <p:cxnSp>
            <p:nvCxnSpPr>
              <p:cNvPr id="40" name="Прямая со стрелкой 39"/>
              <p:cNvCxnSpPr/>
              <p:nvPr/>
            </p:nvCxnSpPr>
            <p:spPr>
              <a:xfrm flipV="1">
                <a:off x="2875263" y="5354023"/>
                <a:ext cx="3208905" cy="10312"/>
              </a:xfrm>
              <a:prstGeom prst="straightConnector1">
                <a:avLst/>
              </a:prstGeom>
              <a:grpFill/>
              <a:ln w="38100">
                <a:solidFill>
                  <a:srgbClr val="7030A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1" name="Овал 40"/>
              <p:cNvSpPr/>
              <p:nvPr/>
            </p:nvSpPr>
            <p:spPr>
              <a:xfrm>
                <a:off x="4188449" y="5237494"/>
                <a:ext cx="217474" cy="217348"/>
              </a:xfrm>
              <a:prstGeom prst="ellipse">
                <a:avLst/>
              </a:prstGeom>
              <a:grpFill/>
              <a:ln>
                <a:solidFill>
                  <a:srgbClr val="7030A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ru-RU"/>
              </a:p>
            </p:txBody>
          </p:sp>
        </p:grpSp>
        <p:sp>
          <p:nvSpPr>
            <p:cNvPr id="39" name="Rectangle 83"/>
            <p:cNvSpPr>
              <a:spLocks noChangeArrowheads="1"/>
            </p:cNvSpPr>
            <p:nvPr/>
          </p:nvSpPr>
          <p:spPr bwMode="auto">
            <a:xfrm>
              <a:off x="2096801" y="4618240"/>
              <a:ext cx="3550761" cy="64592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"/>
                <a:defRPr sz="32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"/>
                <a:defRPr sz="28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"/>
                <a:defRPr sz="24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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ru-RU" altLang="ru-RU" sz="3600" b="1" dirty="0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           </a:t>
              </a:r>
              <a:r>
                <a:rPr lang="en-US" altLang="ru-RU" sz="3600" b="1" dirty="0">
                  <a:solidFill>
                    <a:srgbClr val="7030A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altLang="ru-RU" b="1" dirty="0">
                  <a:solidFill>
                    <a:srgbClr val="7030A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-0,5</a:t>
              </a:r>
              <a:r>
                <a:rPr lang="en-US" altLang="ru-RU" sz="2800" b="1" dirty="0">
                  <a:solidFill>
                    <a:srgbClr val="7030A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RU" altLang="ru-RU" sz="2800" b="1" dirty="0">
                  <a:solidFill>
                    <a:srgbClr val="7030A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        </a:t>
              </a:r>
              <a:endParaRPr lang="ru-RU" altLang="ru-RU" sz="36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42" name="Прямоугольник 41"/>
          <p:cNvSpPr/>
          <p:nvPr/>
        </p:nvSpPr>
        <p:spPr>
          <a:xfrm>
            <a:off x="6272723" y="4491110"/>
            <a:ext cx="2310248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b) </a:t>
            </a:r>
            <a:r>
              <a:rPr lang="en-US" sz="36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 ≤ -0,5</a:t>
            </a:r>
            <a:endParaRPr lang="en-US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3" name="Овал 42"/>
          <p:cNvSpPr/>
          <p:nvPr/>
        </p:nvSpPr>
        <p:spPr bwMode="auto">
          <a:xfrm>
            <a:off x="8982995" y="4972650"/>
            <a:ext cx="217487" cy="217486"/>
          </a:xfrm>
          <a:prstGeom prst="ellipse">
            <a:avLst/>
          </a:prstGeom>
          <a:solidFill>
            <a:srgbClr val="C0000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45" name="Прямоугольник 44"/>
          <p:cNvSpPr/>
          <p:nvPr/>
        </p:nvSpPr>
        <p:spPr>
          <a:xfrm>
            <a:off x="8686949" y="4450266"/>
            <a:ext cx="70403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ru-RU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- 1 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46" name="Овал 45"/>
          <p:cNvSpPr/>
          <p:nvPr/>
        </p:nvSpPr>
        <p:spPr bwMode="auto">
          <a:xfrm>
            <a:off x="9456108" y="1959806"/>
            <a:ext cx="217488" cy="217487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47" name="Прямоугольник 46"/>
          <p:cNvSpPr/>
          <p:nvPr/>
        </p:nvSpPr>
        <p:spPr>
          <a:xfrm>
            <a:off x="6499101" y="5588542"/>
            <a:ext cx="270138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i="1" dirty="0" err="1"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3200" i="1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32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 = - 1</a:t>
            </a:r>
            <a:endParaRPr lang="ru-RU" sz="3200" b="1" i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58970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5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0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25" grpId="0"/>
      <p:bldP spid="27" grpId="0"/>
      <p:bldP spid="35" grpId="0"/>
      <p:bldP spid="36" grpId="0"/>
      <p:bldP spid="43" grpId="0" animBg="1"/>
      <p:bldP spid="45" grpId="0"/>
      <p:bldP spid="46" grpId="0" animBg="1"/>
      <p:bldP spid="4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-1285"/>
            <a:ext cx="12192000" cy="754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205- </a:t>
            </a:r>
            <a:r>
              <a:rPr lang="en-US" sz="5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misol</a:t>
            </a:r>
            <a:endParaRPr lang="ru-RU" sz="5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sz="6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237598" y="2262149"/>
            <a:ext cx="2209259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1) 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n </a:t>
            </a:r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≥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-3; </a:t>
            </a:r>
            <a:endParaRPr lang="en-US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0" y="868401"/>
            <a:ext cx="10225876" cy="126188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en-US" sz="32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sonning</a:t>
            </a:r>
            <a:r>
              <a:rPr lang="en-US" sz="32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tengsizlikni</a:t>
            </a:r>
            <a:r>
              <a:rPr lang="en-US" sz="32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qanoatlantiruvchi</a:t>
            </a:r>
            <a:r>
              <a:rPr lang="en-US" sz="32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eng</a:t>
            </a:r>
            <a:r>
              <a:rPr lang="en-US" sz="32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kichik</a:t>
            </a:r>
            <a:endParaRPr lang="en-US" sz="3200" b="1" i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2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butun</a:t>
            </a:r>
            <a:r>
              <a:rPr lang="en-US" sz="32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qiymatini</a:t>
            </a:r>
            <a:r>
              <a:rPr lang="en-US" sz="32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toping</a:t>
            </a:r>
            <a:r>
              <a:rPr lang="en-US" sz="4400" dirty="0">
                <a:solidFill>
                  <a:srgbClr val="7030A0"/>
                </a:solidFill>
              </a:rPr>
              <a:t>:</a:t>
            </a:r>
            <a:endParaRPr lang="en-US" sz="3200" b="1" i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7" name="Группа 6"/>
          <p:cNvGrpSpPr>
            <a:grpSpLocks/>
          </p:cNvGrpSpPr>
          <p:nvPr/>
        </p:nvGrpSpPr>
        <p:grpSpPr bwMode="auto">
          <a:xfrm>
            <a:off x="2684454" y="2078841"/>
            <a:ext cx="2320941" cy="783227"/>
            <a:chOff x="2772096" y="4690280"/>
            <a:chExt cx="2464968" cy="782729"/>
          </a:xfrm>
        </p:grpSpPr>
        <p:grpSp>
          <p:nvGrpSpPr>
            <p:cNvPr id="8" name="Группа 6"/>
            <p:cNvGrpSpPr>
              <a:grpSpLocks/>
            </p:cNvGrpSpPr>
            <p:nvPr/>
          </p:nvGrpSpPr>
          <p:grpSpPr bwMode="auto">
            <a:xfrm>
              <a:off x="3258481" y="5255661"/>
              <a:ext cx="1978583" cy="217348"/>
              <a:chOff x="3258481" y="5255661"/>
              <a:chExt cx="1978583" cy="217348"/>
            </a:xfrm>
          </p:grpSpPr>
          <p:cxnSp>
            <p:nvCxnSpPr>
              <p:cNvPr id="10" name="Прямая со стрелкой 9"/>
              <p:cNvCxnSpPr/>
              <p:nvPr/>
            </p:nvCxnSpPr>
            <p:spPr>
              <a:xfrm flipV="1">
                <a:off x="3258481" y="5364335"/>
                <a:ext cx="1978583" cy="2966"/>
              </a:xfrm>
              <a:prstGeom prst="straightConnector1">
                <a:avLst/>
              </a:prstGeom>
              <a:ln w="38100">
                <a:solidFill>
                  <a:srgbClr val="00206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3" name="Овал 12"/>
              <p:cNvSpPr/>
              <p:nvPr/>
            </p:nvSpPr>
            <p:spPr>
              <a:xfrm>
                <a:off x="3890374" y="5255661"/>
                <a:ext cx="217474" cy="217348"/>
              </a:xfrm>
              <a:prstGeom prst="ellipse">
                <a:avLst/>
              </a:prstGeom>
              <a:solidFill>
                <a:srgbClr val="00206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ru-RU"/>
              </a:p>
            </p:txBody>
          </p:sp>
        </p:grpSp>
        <p:sp>
          <p:nvSpPr>
            <p:cNvPr id="9" name="Rectangle 83"/>
            <p:cNvSpPr>
              <a:spLocks noChangeArrowheads="1"/>
            </p:cNvSpPr>
            <p:nvPr/>
          </p:nvSpPr>
          <p:spPr bwMode="auto">
            <a:xfrm>
              <a:off x="2772096" y="4690280"/>
              <a:ext cx="1658554" cy="6459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"/>
                <a:defRPr sz="32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"/>
                <a:defRPr sz="28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"/>
                <a:defRPr sz="24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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ru-RU" sz="3600" b="1" i="1" dirty="0">
                  <a:solidFill>
                    <a:srgbClr val="800000"/>
                  </a:solidFill>
                  <a:latin typeface="Times New Roman" panose="02020603050405020304" pitchFamily="18" charset="0"/>
                </a:rPr>
                <a:t> </a:t>
              </a:r>
              <a:r>
                <a:rPr lang="ru-RU" altLang="ru-RU" sz="2400" b="1" i="1" dirty="0">
                  <a:solidFill>
                    <a:srgbClr val="002060"/>
                  </a:solidFill>
                  <a:latin typeface="Times New Roman" panose="02020603050405020304" pitchFamily="18" charset="0"/>
                </a:rPr>
                <a:t>          </a:t>
              </a:r>
              <a:r>
                <a:rPr lang="ru-RU" altLang="ru-RU" sz="2400" i="1" dirty="0">
                  <a:solidFill>
                    <a:srgbClr val="002060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altLang="ru-RU" sz="2400" b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-3</a:t>
              </a:r>
              <a:r>
                <a:rPr lang="en-US" altLang="ru-RU" sz="2000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RU" altLang="ru-RU" sz="2000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endParaRPr lang="ru-RU" altLang="ru-RU" sz="3600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23" name="TextBox 22"/>
          <p:cNvSpPr txBox="1"/>
          <p:nvPr/>
        </p:nvSpPr>
        <p:spPr>
          <a:xfrm>
            <a:off x="795594" y="3349791"/>
            <a:ext cx="138050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 = -3 </a:t>
            </a:r>
            <a:endParaRPr lang="ru-RU" sz="3200" b="1" dirty="0">
              <a:solidFill>
                <a:srgbClr val="8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6096000" y="2277901"/>
            <a:ext cx="209544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3) 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n ≥ -6; </a:t>
            </a:r>
            <a:endParaRPr lang="ru-RU" sz="4000" dirty="0"/>
          </a:p>
        </p:txBody>
      </p:sp>
      <p:grpSp>
        <p:nvGrpSpPr>
          <p:cNvPr id="26" name="Группа 25"/>
          <p:cNvGrpSpPr>
            <a:grpSpLocks/>
          </p:cNvGrpSpPr>
          <p:nvPr/>
        </p:nvGrpSpPr>
        <p:grpSpPr bwMode="auto">
          <a:xfrm>
            <a:off x="8334628" y="2017257"/>
            <a:ext cx="2413156" cy="863464"/>
            <a:chOff x="2674159" y="4610094"/>
            <a:chExt cx="2562905" cy="862915"/>
          </a:xfrm>
        </p:grpSpPr>
        <p:grpSp>
          <p:nvGrpSpPr>
            <p:cNvPr id="27" name="Группа 6"/>
            <p:cNvGrpSpPr>
              <a:grpSpLocks/>
            </p:cNvGrpSpPr>
            <p:nvPr/>
          </p:nvGrpSpPr>
          <p:grpSpPr bwMode="auto">
            <a:xfrm>
              <a:off x="3258481" y="5255661"/>
              <a:ext cx="1978583" cy="217348"/>
              <a:chOff x="3258481" y="5255661"/>
              <a:chExt cx="1978583" cy="217348"/>
            </a:xfrm>
          </p:grpSpPr>
          <p:cxnSp>
            <p:nvCxnSpPr>
              <p:cNvPr id="29" name="Прямая со стрелкой 28"/>
              <p:cNvCxnSpPr/>
              <p:nvPr/>
            </p:nvCxnSpPr>
            <p:spPr>
              <a:xfrm flipV="1">
                <a:off x="3258481" y="5364335"/>
                <a:ext cx="1978583" cy="2966"/>
              </a:xfrm>
              <a:prstGeom prst="straightConnector1">
                <a:avLst/>
              </a:prstGeom>
              <a:ln w="38100">
                <a:solidFill>
                  <a:srgbClr val="00206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0" name="Овал 29"/>
              <p:cNvSpPr/>
              <p:nvPr/>
            </p:nvSpPr>
            <p:spPr>
              <a:xfrm>
                <a:off x="3890374" y="5255661"/>
                <a:ext cx="217474" cy="217348"/>
              </a:xfrm>
              <a:prstGeom prst="ellipse">
                <a:avLst/>
              </a:prstGeom>
              <a:solidFill>
                <a:srgbClr val="00206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ru-RU"/>
              </a:p>
            </p:txBody>
          </p:sp>
        </p:grpSp>
        <p:sp>
          <p:nvSpPr>
            <p:cNvPr id="28" name="Rectangle 83"/>
            <p:cNvSpPr>
              <a:spLocks noChangeArrowheads="1"/>
            </p:cNvSpPr>
            <p:nvPr/>
          </p:nvSpPr>
          <p:spPr bwMode="auto">
            <a:xfrm>
              <a:off x="2674159" y="4610094"/>
              <a:ext cx="1753893" cy="6459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"/>
                <a:defRPr sz="32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"/>
                <a:defRPr sz="28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"/>
                <a:defRPr sz="24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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ru-RU" sz="3600" b="1" i="1" dirty="0">
                  <a:solidFill>
                    <a:srgbClr val="800000"/>
                  </a:solidFill>
                  <a:latin typeface="Times New Roman" panose="02020603050405020304" pitchFamily="18" charset="0"/>
                </a:rPr>
                <a:t> </a:t>
              </a:r>
              <a:r>
                <a:rPr lang="ru-RU" altLang="ru-RU" sz="2400" b="1" i="1" dirty="0">
                  <a:solidFill>
                    <a:srgbClr val="002060"/>
                  </a:solidFill>
                  <a:latin typeface="Times New Roman" panose="02020603050405020304" pitchFamily="18" charset="0"/>
                </a:rPr>
                <a:t>          </a:t>
              </a:r>
              <a:r>
                <a:rPr lang="ru-RU" altLang="ru-RU" sz="2400" i="1" dirty="0">
                  <a:solidFill>
                    <a:srgbClr val="002060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altLang="ru-RU" sz="2800" b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-6</a:t>
              </a:r>
              <a:r>
                <a:rPr lang="en-US" altLang="ru-RU" sz="1800" b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RU" altLang="ru-RU" sz="1800" b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endParaRPr lang="ru-RU" altLang="ru-RU" sz="3600" b="1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25" name="Прямоугольник 24"/>
          <p:cNvSpPr/>
          <p:nvPr/>
        </p:nvSpPr>
        <p:spPr>
          <a:xfrm>
            <a:off x="6096000" y="3060686"/>
            <a:ext cx="138050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 = -6 </a:t>
            </a:r>
            <a:endParaRPr lang="ru-RU" sz="3200" b="1" dirty="0">
              <a:solidFill>
                <a:srgbClr val="8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32" name="Группа 31"/>
          <p:cNvGrpSpPr>
            <a:grpSpLocks/>
          </p:cNvGrpSpPr>
          <p:nvPr/>
        </p:nvGrpSpPr>
        <p:grpSpPr bwMode="auto">
          <a:xfrm>
            <a:off x="873674" y="4353794"/>
            <a:ext cx="4897688" cy="875294"/>
            <a:chOff x="994243" y="4582713"/>
            <a:chExt cx="4897394" cy="874738"/>
          </a:xfrm>
          <a:solidFill>
            <a:srgbClr val="7030A0"/>
          </a:solidFill>
        </p:grpSpPr>
        <p:grpSp>
          <p:nvGrpSpPr>
            <p:cNvPr id="33" name="Группа 6"/>
            <p:cNvGrpSpPr>
              <a:grpSpLocks/>
            </p:cNvGrpSpPr>
            <p:nvPr/>
          </p:nvGrpSpPr>
          <p:grpSpPr bwMode="auto">
            <a:xfrm>
              <a:off x="3336361" y="5240103"/>
              <a:ext cx="2555276" cy="217348"/>
              <a:chOff x="3336361" y="5240103"/>
              <a:chExt cx="2555276" cy="217348"/>
            </a:xfrm>
            <a:grpFill/>
          </p:grpSpPr>
          <p:cxnSp>
            <p:nvCxnSpPr>
              <p:cNvPr id="35" name="Прямая со стрелкой 34"/>
              <p:cNvCxnSpPr/>
              <p:nvPr/>
            </p:nvCxnSpPr>
            <p:spPr>
              <a:xfrm flipV="1">
                <a:off x="3336361" y="5365442"/>
                <a:ext cx="2555276" cy="9405"/>
              </a:xfrm>
              <a:prstGeom prst="straightConnector1">
                <a:avLst/>
              </a:prstGeom>
              <a:grpFill/>
              <a:ln w="38100">
                <a:solidFill>
                  <a:srgbClr val="7030A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6" name="Овал 35"/>
              <p:cNvSpPr/>
              <p:nvPr/>
            </p:nvSpPr>
            <p:spPr>
              <a:xfrm>
                <a:off x="3953359" y="5240103"/>
                <a:ext cx="217474" cy="217348"/>
              </a:xfrm>
              <a:prstGeom prst="ellipse">
                <a:avLst/>
              </a:prstGeom>
              <a:grpFill/>
              <a:ln>
                <a:solidFill>
                  <a:srgbClr val="7030A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ru-RU"/>
              </a:p>
            </p:txBody>
          </p:sp>
        </p:grpSp>
        <p:sp>
          <p:nvSpPr>
            <p:cNvPr id="34" name="Rectangle 83"/>
            <p:cNvSpPr>
              <a:spLocks noChangeArrowheads="1"/>
            </p:cNvSpPr>
            <p:nvPr/>
          </p:nvSpPr>
          <p:spPr bwMode="auto">
            <a:xfrm>
              <a:off x="994243" y="4582713"/>
              <a:ext cx="4550973" cy="64592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"/>
                <a:defRPr sz="32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"/>
                <a:defRPr sz="28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"/>
                <a:defRPr sz="24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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ru-RU" altLang="ru-RU" sz="3600" b="1" dirty="0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           </a:t>
              </a:r>
              <a:r>
                <a:rPr lang="en-US" altLang="ru-RU" sz="3600" b="1" dirty="0">
                  <a:solidFill>
                    <a:srgbClr val="7030A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      </a:t>
              </a:r>
              <a:r>
                <a:rPr lang="en-US" altLang="ru-RU" b="1" dirty="0">
                  <a:solidFill>
                    <a:srgbClr val="7030A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- </a:t>
              </a:r>
              <a:r>
                <a:rPr lang="en-US" altLang="ru-RU" sz="2800" b="1" dirty="0">
                  <a:solidFill>
                    <a:srgbClr val="7030A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4,21</a:t>
              </a:r>
              <a:r>
                <a:rPr lang="en-US" altLang="ru-RU" sz="2400" b="1" dirty="0">
                  <a:solidFill>
                    <a:srgbClr val="7030A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RU" altLang="ru-RU" sz="2800" b="1" dirty="0">
                  <a:solidFill>
                    <a:srgbClr val="7030A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        </a:t>
              </a:r>
              <a:endParaRPr lang="ru-RU" altLang="ru-RU" sz="36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37" name="Прямоугольник 36"/>
          <p:cNvSpPr/>
          <p:nvPr/>
        </p:nvSpPr>
        <p:spPr>
          <a:xfrm>
            <a:off x="171359" y="4445646"/>
            <a:ext cx="2557110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2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5) 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n &gt; -4,21</a:t>
            </a:r>
            <a:endParaRPr lang="en-US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Овал 37"/>
          <p:cNvSpPr/>
          <p:nvPr/>
        </p:nvSpPr>
        <p:spPr bwMode="auto">
          <a:xfrm>
            <a:off x="4896651" y="5042747"/>
            <a:ext cx="217487" cy="217486"/>
          </a:xfrm>
          <a:prstGeom prst="ellipse">
            <a:avLst/>
          </a:prstGeom>
          <a:solidFill>
            <a:srgbClr val="C0000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9" name="Прямоугольник 38"/>
          <p:cNvSpPr/>
          <p:nvPr/>
        </p:nvSpPr>
        <p:spPr>
          <a:xfrm>
            <a:off x="4830092" y="4488382"/>
            <a:ext cx="70403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ru-RU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- 4 </a:t>
            </a:r>
            <a:endParaRPr lang="ru-RU" sz="2800" dirty="0">
              <a:solidFill>
                <a:srgbClr val="C00000"/>
              </a:solidFill>
            </a:endParaRPr>
          </a:p>
        </p:txBody>
      </p:sp>
      <p:sp>
        <p:nvSpPr>
          <p:cNvPr id="40" name="Прямоугольник 39"/>
          <p:cNvSpPr/>
          <p:nvPr/>
        </p:nvSpPr>
        <p:spPr>
          <a:xfrm>
            <a:off x="595067" y="5511206"/>
            <a:ext cx="149432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i="1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 = - 4</a:t>
            </a:r>
            <a:endParaRPr lang="ru-RU" sz="3200" b="1" dirty="0">
              <a:solidFill>
                <a:srgbClr val="8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1" name="Прямоугольник 30"/>
              <p:cNvSpPr/>
              <p:nvPr/>
            </p:nvSpPr>
            <p:spPr>
              <a:xfrm>
                <a:off x="6258826" y="4569329"/>
                <a:ext cx="2379498" cy="64633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3200" b="1" dirty="0">
                    <a:solidFill>
                      <a:srgbClr val="7030A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7) 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n ≥ </a:t>
                </a:r>
                <a14:m>
                  <m:oMath xmlns:m="http://schemas.openxmlformats.org/officeDocument/2006/math">
                    <m:r>
                      <a:rPr lang="en-US" sz="36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𝜋</m:t>
                    </m:r>
                  </m:oMath>
                </a14:m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-1; </a:t>
                </a:r>
                <a:endParaRPr lang="ru-RU" sz="4000" dirty="0"/>
              </a:p>
            </p:txBody>
          </p:sp>
        </mc:Choice>
        <mc:Fallback xmlns="">
          <p:sp>
            <p:nvSpPr>
              <p:cNvPr id="31" name="Прямоугольник 3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58826" y="4569329"/>
                <a:ext cx="2379498" cy="646331"/>
              </a:xfrm>
              <a:prstGeom prst="rect">
                <a:avLst/>
              </a:prstGeom>
              <a:blipFill rotWithShape="0">
                <a:blip r:embed="rId2"/>
                <a:stretch>
                  <a:fillRect l="-6667" t="-16981" r="-6667" b="-3301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3" name="Группа 42"/>
          <p:cNvGrpSpPr>
            <a:grpSpLocks/>
          </p:cNvGrpSpPr>
          <p:nvPr/>
        </p:nvGrpSpPr>
        <p:grpSpPr bwMode="auto">
          <a:xfrm>
            <a:off x="8353349" y="4475971"/>
            <a:ext cx="3191412" cy="820022"/>
            <a:chOff x="2396813" y="4656475"/>
            <a:chExt cx="3389456" cy="819501"/>
          </a:xfrm>
        </p:grpSpPr>
        <p:grpSp>
          <p:nvGrpSpPr>
            <p:cNvPr id="44" name="Группа 6"/>
            <p:cNvGrpSpPr>
              <a:grpSpLocks/>
            </p:cNvGrpSpPr>
            <p:nvPr/>
          </p:nvGrpSpPr>
          <p:grpSpPr bwMode="auto">
            <a:xfrm>
              <a:off x="3258481" y="5258628"/>
              <a:ext cx="2527788" cy="217348"/>
              <a:chOff x="3258481" y="5258628"/>
              <a:chExt cx="2527788" cy="217348"/>
            </a:xfrm>
          </p:grpSpPr>
          <p:cxnSp>
            <p:nvCxnSpPr>
              <p:cNvPr id="46" name="Прямая со стрелкой 45"/>
              <p:cNvCxnSpPr/>
              <p:nvPr/>
            </p:nvCxnSpPr>
            <p:spPr>
              <a:xfrm flipV="1">
                <a:off x="3258481" y="5346160"/>
                <a:ext cx="2527788" cy="21142"/>
              </a:xfrm>
              <a:prstGeom prst="straightConnector1">
                <a:avLst/>
              </a:prstGeom>
              <a:ln w="38100">
                <a:solidFill>
                  <a:srgbClr val="00206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7" name="Овал 46"/>
              <p:cNvSpPr/>
              <p:nvPr/>
            </p:nvSpPr>
            <p:spPr>
              <a:xfrm>
                <a:off x="4147690" y="5258628"/>
                <a:ext cx="217474" cy="217348"/>
              </a:xfrm>
              <a:prstGeom prst="ellipse">
                <a:avLst/>
              </a:prstGeom>
              <a:solidFill>
                <a:srgbClr val="00206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ru-RU"/>
              </a:p>
            </p:txBody>
          </p:sp>
        </p:grpSp>
        <p:sp>
          <p:nvSpPr>
            <p:cNvPr id="45" name="Rectangle 83"/>
            <p:cNvSpPr>
              <a:spLocks noChangeArrowheads="1"/>
            </p:cNvSpPr>
            <p:nvPr/>
          </p:nvSpPr>
          <p:spPr bwMode="auto">
            <a:xfrm>
              <a:off x="2396813" y="4656475"/>
              <a:ext cx="2622157" cy="6459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"/>
                <a:defRPr sz="32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"/>
                <a:defRPr sz="28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"/>
                <a:defRPr sz="24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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ru-RU" sz="3600" b="1" i="1" dirty="0">
                  <a:solidFill>
                    <a:srgbClr val="800000"/>
                  </a:solidFill>
                  <a:latin typeface="Times New Roman" panose="02020603050405020304" pitchFamily="18" charset="0"/>
                </a:rPr>
                <a:t> </a:t>
              </a:r>
              <a:r>
                <a:rPr lang="ru-RU" altLang="ru-RU" sz="2400" b="1" i="1" dirty="0">
                  <a:solidFill>
                    <a:srgbClr val="002060"/>
                  </a:solidFill>
                  <a:latin typeface="Times New Roman" panose="02020603050405020304" pitchFamily="18" charset="0"/>
                </a:rPr>
                <a:t>          </a:t>
              </a:r>
              <a:r>
                <a:rPr lang="en-US" altLang="ru-RU" sz="2400" b="1" i="1" dirty="0">
                  <a:solidFill>
                    <a:srgbClr val="002060"/>
                  </a:solidFill>
                  <a:latin typeface="Times New Roman" panose="02020603050405020304" pitchFamily="18" charset="0"/>
                </a:rPr>
                <a:t>     </a:t>
              </a:r>
              <a:r>
                <a:rPr lang="ru-RU" altLang="ru-RU" sz="2400" i="1" dirty="0">
                  <a:solidFill>
                    <a:srgbClr val="002060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altLang="ru-RU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2,14</a:t>
              </a:r>
              <a:r>
                <a:rPr lang="en-US" altLang="ru-RU" sz="2000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RU" altLang="ru-RU" sz="2000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endParaRPr lang="ru-RU" altLang="ru-RU" sz="3600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48" name="Овал 47"/>
          <p:cNvSpPr/>
          <p:nvPr/>
        </p:nvSpPr>
        <p:spPr bwMode="auto">
          <a:xfrm>
            <a:off x="10868589" y="5057352"/>
            <a:ext cx="217487" cy="217486"/>
          </a:xfrm>
          <a:prstGeom prst="ellipse">
            <a:avLst/>
          </a:prstGeom>
          <a:solidFill>
            <a:srgbClr val="C0000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49" name="Прямоугольник 48"/>
          <p:cNvSpPr/>
          <p:nvPr/>
        </p:nvSpPr>
        <p:spPr>
          <a:xfrm>
            <a:off x="10827185" y="4506748"/>
            <a:ext cx="47641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ru-RU" sz="32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altLang="ru-RU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50" name="Прямоугольник 49"/>
          <p:cNvSpPr/>
          <p:nvPr/>
        </p:nvSpPr>
        <p:spPr>
          <a:xfrm>
            <a:off x="6602548" y="5418666"/>
            <a:ext cx="124425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ru-RU" sz="3200" b="1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 = 3 </a:t>
            </a:r>
            <a:endParaRPr lang="ru-RU" sz="3200" dirty="0">
              <a:solidFill>
                <a:srgbClr val="8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07301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25" grpId="0"/>
      <p:bldP spid="38" grpId="0" animBg="1"/>
      <p:bldP spid="39" grpId="0"/>
      <p:bldP spid="40" grpId="0"/>
      <p:bldP spid="48" grpId="0" animBg="1"/>
      <p:bldP spid="49" grpId="0"/>
      <p:bldP spid="5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16C34B1-B8D2-4AA2-8C12-343604D35B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0563" y="1924083"/>
            <a:ext cx="10790255" cy="3747700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Darslikda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b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 – 203 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4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masalalar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b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206 – 208 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topshiriqlarni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b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(78-80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betlar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) .</a:t>
            </a:r>
            <a:endParaRPr lang="ru-RU" sz="48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object 2">
            <a:extLst>
              <a:ext uri="{FF2B5EF4-FFF2-40B4-BE49-F238E27FC236}">
                <a16:creationId xmlns:a16="http://schemas.microsoft.com/office/drawing/2014/main" id="{31CD7C4D-876A-412E-86B9-D5B65109A800}"/>
              </a:ext>
            </a:extLst>
          </p:cNvPr>
          <p:cNvSpPr/>
          <p:nvPr/>
        </p:nvSpPr>
        <p:spPr>
          <a:xfrm>
            <a:off x="0" y="0"/>
            <a:ext cx="12199619" cy="1402373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>
              <a:lnSpc>
                <a:spcPct val="150000"/>
              </a:lnSpc>
            </a:pP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topshiriqlar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07616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5547</TotalTime>
  <Words>498</Words>
  <Application>Microsoft Office PowerPoint</Application>
  <PresentationFormat>Широкоэкранный</PresentationFormat>
  <Paragraphs>103</Paragraphs>
  <Slides>8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Cambria Math</vt:lpstr>
      <vt:lpstr>Times New Roman</vt:lpstr>
      <vt:lpstr>Тема Office</vt:lpstr>
      <vt:lpstr>ALGEBRA</vt:lpstr>
      <vt:lpstr>Презентация PowerPoint</vt:lpstr>
      <vt:lpstr> №201. To‘g‘ri to‘rtburchakning bir tomoni 7 cm dan uzun, ikkinchi tomoni birinchisidan 3 marta uzun. To‘g‘ri to‘rtburchakning perimetri 56 cm dan uzun ekanini isbotlang.  </vt:lpstr>
      <vt:lpstr>Презентация PowerPoint</vt:lpstr>
      <vt:lpstr>Презентация PowerPoint</vt:lpstr>
      <vt:lpstr>Презентация PowerPoint</vt:lpstr>
      <vt:lpstr>Презентация PowerPoint</vt:lpstr>
      <vt:lpstr>Darslikda  berilgan 202 – 203 - masalalar yechish, 206 – 208 - topshiriqlarni bajarish (78-80 betlar) 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Algebra</dc:title>
  <dc:creator>Пользователь</dc:creator>
  <cp:lastModifiedBy>Аскарова Комила</cp:lastModifiedBy>
  <cp:revision>528</cp:revision>
  <dcterms:created xsi:type="dcterms:W3CDTF">2020-07-17T09:31:54Z</dcterms:created>
  <dcterms:modified xsi:type="dcterms:W3CDTF">2022-06-23T07:45:08Z</dcterms:modified>
</cp:coreProperties>
</file>