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9" r:id="rId2"/>
    <p:sldId id="397" r:id="rId3"/>
    <p:sldId id="398" r:id="rId4"/>
    <p:sldId id="399" r:id="rId5"/>
    <p:sldId id="400" r:id="rId6"/>
    <p:sldId id="390" r:id="rId7"/>
    <p:sldId id="32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97"/>
            <p14:sldId id="398"/>
            <p14:sldId id="399"/>
            <p14:sldId id="400"/>
            <p14:sldId id="390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472C4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2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9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157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90363" y="2462398"/>
            <a:ext cx="94162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Tengsizliklarni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742060" y="2021712"/>
            <a:ext cx="2252475" cy="2379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190671" y="2021712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0671" y="4247026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3873500" y="0"/>
            <a:ext cx="457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0070C0"/>
                </a:solidFill>
              </a:rPr>
              <a:t>TEOREMA</a:t>
            </a:r>
            <a:r>
              <a:rPr lang="ru-RU" sz="3200" b="1" i="1" dirty="0">
                <a:solidFill>
                  <a:srgbClr val="0070C0"/>
                </a:solidFill>
              </a:rPr>
              <a:t>: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4214814" y="1017588"/>
            <a:ext cx="38893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b="1" i="1" dirty="0" err="1">
                <a:solidFill>
                  <a:srgbClr val="C00000"/>
                </a:solidFill>
                <a:latin typeface="Arial" panose="020B0604020202020204" pitchFamily="34" charset="0"/>
              </a:rPr>
              <a:t>Isbot</a:t>
            </a:r>
            <a:r>
              <a:rPr lang="ru-RU" altLang="ru-RU" b="1" i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endParaRPr lang="ru-RU" altLang="ru-RU" sz="36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1776414" y="1590675"/>
            <a:ext cx="12795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I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usul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1373187" y="2249994"/>
            <a:ext cx="106861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–    (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– 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1373187" y="2974964"/>
            <a:ext cx="6431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b</a:t>
            </a:r>
            <a:r>
              <a:rPr lang="uk-UA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(c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 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199947" y="3699935"/>
            <a:ext cx="121969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b</a:t>
            </a:r>
            <a:r>
              <a:rPr lang="uk-UA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(c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а –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с –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(а + с) – (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d)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428012" y="4529131"/>
            <a:ext cx="44117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+ с 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altLang="ru-RU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594" name="Rectangle 18"/>
          <p:cNvSpPr>
            <a:spLocks noChangeArrowheads="1"/>
          </p:cNvSpPr>
          <p:nvPr/>
        </p:nvSpPr>
        <p:spPr bwMode="auto">
          <a:xfrm>
            <a:off x="6304270" y="4409602"/>
            <a:ext cx="1156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ru-RU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0595" name="Rectangle 19"/>
          <p:cNvSpPr>
            <a:spLocks noChangeArrowheads="1"/>
          </p:cNvSpPr>
          <p:nvPr/>
        </p:nvSpPr>
        <p:spPr bwMode="auto">
          <a:xfrm>
            <a:off x="5721143" y="4883075"/>
            <a:ext cx="47884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→   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с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0596" name="Rectangle 20"/>
          <p:cNvSpPr>
            <a:spLocks noChangeArrowheads="1"/>
          </p:cNvSpPr>
          <p:nvPr/>
        </p:nvSpPr>
        <p:spPr bwMode="auto">
          <a:xfrm>
            <a:off x="5689565" y="5356548"/>
            <a:ext cx="48333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→    с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+ b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0597" name="Rectangle 21"/>
          <p:cNvSpPr>
            <a:spLocks noChangeArrowheads="1"/>
          </p:cNvSpPr>
          <p:nvPr/>
        </p:nvSpPr>
        <p:spPr bwMode="auto">
          <a:xfrm>
            <a:off x="5721143" y="5941323"/>
            <a:ext cx="25442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+ с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altLang="ru-RU" sz="2400" b="1" i="1" dirty="0">
              <a:solidFill>
                <a:srgbClr val="006C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149143" y="1426333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ishorali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tengsizliklarni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qo‘shishda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ishorali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37433" y="434758"/>
            <a:ext cx="115219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600" b="1" i="1" dirty="0"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с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i="1" dirty="0"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i="1" dirty="0">
              <a:solidFill>
                <a:srgbClr val="006C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29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80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6" grpId="0"/>
      <p:bldP spid="280587" grpId="0"/>
      <p:bldP spid="280588" grpId="0"/>
      <p:bldP spid="280590" grpId="0"/>
      <p:bldP spid="280592" grpId="0"/>
      <p:bldP spid="280593" grpId="0"/>
      <p:bldP spid="280594" grpId="0"/>
      <p:bldP spid="280595" grpId="0"/>
      <p:bldP spid="280596" grpId="0"/>
      <p:bldP spid="280597" grpId="0"/>
      <p:bldP spid="16" grpId="0"/>
      <p:bldP spid="16" grpId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/>
          </p:nvPr>
        </p:nvSpPr>
        <p:spPr>
          <a:xfrm>
            <a:off x="609600" y="438573"/>
            <a:ext cx="10972800" cy="5851525"/>
          </a:xfrm>
        </p:spPr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728" y="185811"/>
            <a:ext cx="934291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Tengsizlikni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hadma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had </a:t>
            </a: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qo‘shing</a:t>
            </a:r>
            <a:r>
              <a:rPr lang="ru-RU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8688" y="1604482"/>
            <a:ext cx="496001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а) 13 &lt; 15 </a:t>
            </a: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va</a:t>
            </a:r>
            <a:r>
              <a:rPr lang="ru-RU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7 &lt; 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6</a:t>
            </a:r>
            <a:endParaRPr lang="ru-RU" sz="4400" b="1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1018" y="3915834"/>
            <a:ext cx="529183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) х &lt; 5 </a:t>
            </a:r>
            <a:r>
              <a:rPr lang="en-US" sz="4800" b="1" dirty="0" err="1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va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у &lt; - 5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79320" y="1343801"/>
            <a:ext cx="167706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13 &lt; 15 </a:t>
            </a:r>
            <a:endParaRPr lang="en-US" sz="3200" b="1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32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7</a:t>
            </a:r>
            <a:r>
              <a:rPr lang="en-US" sz="32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sz="32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&lt;</a:t>
            </a:r>
            <a:r>
              <a:rPr lang="en-US" sz="32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sz="32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2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6</a:t>
            </a:r>
            <a:endParaRPr lang="ru-RU" sz="3200" b="1" u="sng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7219" y="163618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79320" y="2345979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20</a:t>
            </a:r>
            <a:r>
              <a:rPr lang="ru-RU" sz="32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&lt; </a:t>
            </a:r>
            <a:r>
              <a:rPr lang="en-US" sz="32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21</a:t>
            </a:r>
            <a:r>
              <a:rPr lang="ru-RU" sz="32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endParaRPr lang="en-US" sz="3200" b="1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5182" y="381733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x</a:t>
            </a:r>
            <a:r>
              <a:rPr lang="ru-RU" sz="32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&lt; </a:t>
            </a:r>
            <a:r>
              <a:rPr lang="en-US" sz="32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5</a:t>
            </a:r>
            <a:r>
              <a:rPr lang="ru-RU" sz="32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endParaRPr lang="en-US" sz="3200" b="1" dirty="0">
              <a:ln w="1905">
                <a:solidFill>
                  <a:schemeClr val="tx1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u="sng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y </a:t>
            </a:r>
            <a:r>
              <a:rPr lang="ru-RU" sz="3200" b="1" u="sng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&lt; </a:t>
            </a:r>
            <a:r>
              <a:rPr lang="en-US" sz="3200" b="1" u="sng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- 5</a:t>
            </a:r>
            <a:endParaRPr lang="ru-RU" sz="3200" b="1" u="sng" dirty="0">
              <a:ln w="1905">
                <a:solidFill>
                  <a:schemeClr val="tx1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1391" y="4181328"/>
            <a:ext cx="3800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+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618588" y="4903379"/>
            <a:ext cx="1576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err="1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x+y</a:t>
            </a:r>
            <a:r>
              <a:rPr lang="ru-RU" sz="32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&lt; </a:t>
            </a:r>
            <a:r>
              <a:rPr lang="en-US" sz="32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33927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4062413" y="117853"/>
            <a:ext cx="2914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solidFill>
                  <a:srgbClr val="002060"/>
                </a:solidFill>
                <a:cs typeface="Arial" panose="020B0604020202020204" pitchFamily="34" charset="0"/>
              </a:rPr>
              <a:t>Teorema</a:t>
            </a:r>
            <a:r>
              <a:rPr lang="ru-RU" sz="4000" b="1" i="1" dirty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1247177" y="4250352"/>
            <a:ext cx="40322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Isbot</a:t>
            </a:r>
            <a:r>
              <a:rPr lang="ru-RU" altLang="ru-RU" b="1" i="1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altLang="ru-RU" sz="36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3036523" y="4229059"/>
            <a:ext cx="6255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  →   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altLang="ru-RU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3375010" y="5643151"/>
            <a:ext cx="3089307" cy="769441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4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∙ с </a:t>
            </a:r>
            <a:r>
              <a:rPr lang="en-US" altLang="ru-RU" sz="4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sz="4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4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altLang="ru-RU" sz="4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altLang="ru-RU" sz="36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3036523" y="4813834"/>
            <a:ext cx="5969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  </a:t>
            </a:r>
            <a:r>
              <a:rPr lang="ru-RU" altLang="ru-RU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 ∙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&gt; d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altLang="ru-RU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404734" y="2569144"/>
            <a:ext cx="1278660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ishorali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tengsizliklarni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ishorali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alt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413" y="861240"/>
            <a:ext cx="121465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b, c, d </a:t>
            </a:r>
            <a:r>
              <a:rPr lang="en-US" sz="4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4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48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4000" b="1" i="1" dirty="0">
                <a:solidFill>
                  <a:srgbClr val="006C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   </a:t>
            </a:r>
            <a:r>
              <a:rPr lang="en-US" sz="4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764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/>
      <p:bldP spid="282629" grpId="0"/>
      <p:bldP spid="282631" grpId="0"/>
      <p:bldP spid="282638" grpId="0" animBg="1"/>
      <p:bldP spid="282639" grpId="0"/>
      <p:bldP spid="282643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1"/>
          <p:cNvSpPr>
            <a:spLocks noGrp="1"/>
          </p:cNvSpPr>
          <p:nvPr>
            <p:ph/>
          </p:nvPr>
        </p:nvSpPr>
        <p:spPr>
          <a:xfrm>
            <a:off x="324787" y="559452"/>
            <a:ext cx="10972800" cy="58515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Tengsizlikni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hadma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had </a:t>
            </a:r>
            <a:r>
              <a:rPr lang="en-US" sz="4400" b="1" dirty="0" err="1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ko‘paytiring</a:t>
            </a:r>
            <a:r>
              <a:rPr lang="ru-RU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</a:t>
            </a:r>
          </a:p>
          <a:p>
            <a:pPr marL="0" indent="0" algn="ctr">
              <a:buNone/>
              <a:defRPr/>
            </a:pPr>
            <a:endParaRPr lang="ru-RU" b="1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1327" y="4194323"/>
            <a:ext cx="897107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954" y="2146945"/>
            <a:ext cx="591790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а) </a:t>
            </a: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Agar, 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х </a:t>
            </a: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5, у &gt; 5;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138" y="4319216"/>
            <a:ext cx="6809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) </a:t>
            </a: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Agar, 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х &gt; 0</a:t>
            </a: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,5,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у </a:t>
            </a: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2a</a:t>
            </a:r>
            <a:r>
              <a:rPr lang="ru-RU" sz="4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65946" y="1615699"/>
            <a:ext cx="240337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х 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5</a:t>
            </a:r>
            <a:endParaRPr lang="en-US" sz="3600" b="1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r>
              <a:rPr lang="en-US" sz="36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y &gt; 5</a:t>
            </a:r>
          </a:p>
          <a:p>
            <a:r>
              <a:rPr lang="en-US" sz="3600" b="1" dirty="0" err="1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xy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&gt; 25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84646" y="208450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x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49587" y="4101327"/>
            <a:ext cx="21985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х 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 - 0,</a:t>
            </a:r>
            <a:r>
              <a:rPr lang="ru-RU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5</a:t>
            </a:r>
            <a:endParaRPr lang="en-US" sz="3600" b="1" dirty="0">
              <a:ln w="1905">
                <a:solidFill>
                  <a:schemeClr val="tx1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r>
              <a:rPr lang="en-US" sz="3600" b="1" u="sng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y &gt;   2a</a:t>
            </a:r>
          </a:p>
          <a:p>
            <a:r>
              <a:rPr lang="en-US" sz="3600" b="1" dirty="0" err="1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xy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&gt; - a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53687" y="4532878"/>
            <a:ext cx="36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x</a:t>
            </a:r>
            <a:endParaRPr lang="ru-RU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298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9A20A-BB2C-4692-A9E2-E55F2966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390" y="918953"/>
            <a:ext cx="11188734" cy="201474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qo‘shing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F550F8-BB54-4593-BE1C-2A0CAFD853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7619" y="2666355"/>
                <a:ext cx="7874443" cy="2862262"/>
              </a:xfrm>
            </p:spPr>
            <p:txBody>
              <a:bodyPr>
                <a:noAutofit/>
              </a:bodyPr>
              <a:lstStyle/>
              <a:p>
                <a:pPr marL="0" lv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5 &gt; -8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8&gt; 5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&gt;−8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00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u="sng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000" b="0" i="0" u="sng" smtClean="0">
                          <a:latin typeface="Cambria Math" panose="02040503050406030204" pitchFamily="18" charset="0"/>
                        </a:rPr>
                        <m:t> &gt; 5 </m:t>
                      </m:r>
                    </m:oMath>
                  </m:oMathPara>
                </a14:m>
                <a:endParaRPr lang="ru-RU" sz="4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/>
                  <a:t>                         5 + 8 &gt; -8 +5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i="0" dirty="0">
                    <a:latin typeface="Cambria Math" panose="02040503050406030204" pitchFamily="18" charset="0"/>
                  </a:rPr>
                  <a:t>                               </a:t>
                </a:r>
                <a:r>
                  <a:rPr lang="en-US" sz="4000" b="1" i="0" dirty="0">
                    <a:solidFill>
                      <a:srgbClr val="800000"/>
                    </a:solidFill>
                    <a:latin typeface="Cambria Math" panose="02040503050406030204" pitchFamily="18" charset="0"/>
                  </a:rPr>
                  <a:t>13 &gt; -3</a:t>
                </a:r>
              </a:p>
              <a:p>
                <a:pPr marL="0" indent="0">
                  <a:buNone/>
                </a:pPr>
                <a:endParaRPr lang="ru-RU" sz="40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3200" b="1" dirty="0"/>
              </a:p>
              <a:p>
                <a:pPr marL="0" indent="0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F550F8-BB54-4593-BE1C-2A0CAFD853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7619" y="2666355"/>
                <a:ext cx="7874443" cy="2862262"/>
              </a:xfrm>
              <a:blipFill rotWithShape="0">
                <a:blip r:embed="rId2"/>
                <a:stretch>
                  <a:fillRect t="-5957" b="-17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B32B59BA-3F3E-4E3A-842B-3268DF576DBD}"/>
              </a:ext>
            </a:extLst>
          </p:cNvPr>
          <p:cNvSpPr/>
          <p:nvPr/>
        </p:nvSpPr>
        <p:spPr>
          <a:xfrm>
            <a:off x="-7619" y="-5350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196-misol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08846" y="338960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8192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70" y="1534339"/>
            <a:ext cx="10790255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 79-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195 - 198-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440</Words>
  <Application>Microsoft Office PowerPoint</Application>
  <PresentationFormat>Широкоэкранный</PresentationFormat>
  <Paragraphs>59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 1) Tengsizlikni qo‘shing:  </vt:lpstr>
      <vt:lpstr>Darslikning 79- sahifasida berilgan  195 - 198- topshiriqlarni bajarish.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509</cp:revision>
  <dcterms:created xsi:type="dcterms:W3CDTF">2020-07-17T09:31:54Z</dcterms:created>
  <dcterms:modified xsi:type="dcterms:W3CDTF">2022-06-23T07:44:34Z</dcterms:modified>
</cp:coreProperties>
</file>