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9" r:id="rId2"/>
    <p:sldId id="395" r:id="rId3"/>
    <p:sldId id="391" r:id="rId4"/>
    <p:sldId id="388" r:id="rId5"/>
    <p:sldId id="392" r:id="rId6"/>
    <p:sldId id="396" r:id="rId7"/>
    <p:sldId id="393" r:id="rId8"/>
    <p:sldId id="387" r:id="rId9"/>
    <p:sldId id="389" r:id="rId10"/>
    <p:sldId id="390" r:id="rId11"/>
    <p:sldId id="32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95"/>
            <p14:sldId id="391"/>
            <p14:sldId id="388"/>
            <p14:sldId id="392"/>
            <p14:sldId id="396"/>
            <p14:sldId id="393"/>
            <p14:sldId id="387"/>
            <p14:sldId id="389"/>
            <p14:sldId id="390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800000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3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1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7622" y="2394209"/>
            <a:ext cx="7885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tengsizliklarning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11814" y="2287330"/>
            <a:ext cx="2770884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C49A20A-BB2C-4692-A9E2-E55F2966D15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75194" y="613064"/>
                <a:ext cx="10515600" cy="2014747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dirty="0"/>
                </a:br>
                <a:r>
                  <a:rPr lang="en-US" b="1" dirty="0"/>
                  <a:t>2)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𝐚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𝐛</m:t>
                    </m:r>
                    <m: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va</m:t>
                    </m:r>
                    <m: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𝐛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&lt;−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ru-RU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bo’lsa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holda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musbat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bo’ladimi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yoki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manfiy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bo’ladimi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C49A20A-BB2C-4692-A9E2-E55F2966D1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75194" y="613064"/>
                <a:ext cx="10515600" cy="2014747"/>
              </a:xfrm>
              <a:blipFill rotWithShape="0"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F550F8-BB54-4593-BE1C-2A0CAFD853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7619" y="2541066"/>
                <a:ext cx="7874443" cy="2862262"/>
              </a:xfrm>
            </p:spPr>
            <p:txBody>
              <a:bodyPr>
                <a:noAutofit/>
              </a:bodyPr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00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ru-RU" sz="400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ru-RU" sz="400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ru-RU" sz="400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&lt;−2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0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ru-RU" sz="4000" i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&lt;0 </m:t>
                      </m:r>
                    </m:oMath>
                  </m:oMathPara>
                </a14:m>
                <a:endParaRPr lang="ru-RU" sz="40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000" i="0" u="sng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000" i="0" u="sng">
                          <a:latin typeface="Cambria Math" panose="02040503050406030204" pitchFamily="18" charset="0"/>
                        </a:rPr>
                        <m:t>+2&lt;0</m:t>
                      </m:r>
                    </m:oMath>
                  </m:oMathPara>
                </a14:m>
                <a:endParaRPr lang="ru-RU" sz="4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/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40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ru-RU" sz="4000" i="0">
                        <a:latin typeface="Cambria Math" panose="02040503050406030204" pitchFamily="18" charset="0"/>
                      </a:rPr>
                      <m:t>b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ru-RU" sz="4000" i="0">
                        <a:latin typeface="Cambria Math" panose="02040503050406030204" pitchFamily="18" charset="0"/>
                      </a:rPr>
                      <m:t>b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+2&lt;0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0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+2&lt;0</m:t>
                      </m:r>
                    </m:oMath>
                  </m:oMathPara>
                </a14:m>
                <a:endParaRPr lang="en-US" sz="40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ru-RU" sz="40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ru-RU" sz="40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F550F8-BB54-4593-BE1C-2A0CAFD853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7619" y="2541066"/>
                <a:ext cx="7874443" cy="2862262"/>
              </a:xfrm>
              <a:blipFill rotWithShape="0">
                <a:blip r:embed="rId3"/>
                <a:stretch>
                  <a:fillRect b="-17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B32B59BA-3F3E-4E3A-842B-3268DF576DBD}"/>
              </a:ext>
            </a:extLst>
          </p:cNvPr>
          <p:cNvSpPr/>
          <p:nvPr/>
        </p:nvSpPr>
        <p:spPr>
          <a:xfrm>
            <a:off x="-7619" y="-5350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185-misol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2994" y="5528617"/>
            <a:ext cx="4955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2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" y="1620836"/>
            <a:ext cx="10790255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74-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185 - 189-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7932" name="Text Box 60"/>
              <p:cNvSpPr txBox="1">
                <a:spLocks noChangeArrowheads="1"/>
              </p:cNvSpPr>
              <p:nvPr/>
            </p:nvSpPr>
            <p:spPr bwMode="auto">
              <a:xfrm>
                <a:off x="598612" y="1506089"/>
                <a:ext cx="9828584" cy="4730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 dirty="0" err="1">
                    <a:ln>
                      <a:solidFill>
                        <a:schemeClr val="tx1"/>
                      </a:solidFill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Sonli</a:t>
                </a:r>
                <a:r>
                  <a:rPr lang="en-US" sz="4000" b="1" i="1" dirty="0">
                    <a:ln>
                      <a:solidFill>
                        <a:schemeClr val="tx1"/>
                      </a:solidFill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i="1" dirty="0" err="1">
                    <a:ln>
                      <a:solidFill>
                        <a:schemeClr val="tx1"/>
                      </a:solidFill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tengsizliklar</a:t>
                </a:r>
                <a:endParaRPr lang="ru-RU" sz="4000" b="1" i="1" dirty="0">
                  <a:ln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 &gt; b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 - b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00" b="1" i="1" dirty="0" err="1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musbat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3600" b="1" i="1" dirty="0" err="1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algn="ctr">
                  <a:defRPr/>
                </a:pP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 &lt; b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 - b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00" b="1" i="1" dirty="0" err="1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3600" b="1" i="1" dirty="0" err="1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ru-RU" sz="3600" b="1" i="1" dirty="0">
                    <a:ln>
                      <a:solidFill>
                        <a:schemeClr val="tx1"/>
                      </a:solidFill>
                    </a:ln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3600" b="1" i="1" dirty="0">
                  <a:ln>
                    <a:solidFill>
                      <a:schemeClr val="tx1"/>
                    </a:solidFill>
                  </a:ln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4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4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𝒗𝒂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i="1" dirty="0">
                    <a:latin typeface="Arial Rounded MT Bold" panose="020F07040305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sonlarni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taqqoslang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36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4000" b="1" i="1">
                        <a:latin typeface="Cambria Math" panose="02040503050406030204" pitchFamily="18" charset="0"/>
                      </a:rPr>
                      <m:t>𝟎𝟓</m:t>
                    </m:r>
                  </m:oMath>
                </a14:m>
                <a:r>
                  <a:rPr lang="en-US" sz="4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4400" b="1" dirty="0">
                  <a:solidFill>
                    <a:srgbClr val="7030A0"/>
                  </a:solidFill>
                </a:endParaRPr>
              </a:p>
              <a:p>
                <a:pPr lvl="0"/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endParaRPr lang="ru-RU" sz="3600" b="1" i="1" dirty="0">
                  <a:ln>
                    <a:solidFill>
                      <a:schemeClr val="tx1"/>
                    </a:solidFill>
                  </a:ln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7932" name="Text 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612" y="1506089"/>
                <a:ext cx="9828584" cy="47307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953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98612" y="5042701"/>
                <a:ext cx="1651414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0,2</a:t>
                </a:r>
                <a:r>
                  <a:rPr lang="en-US" sz="4000" b="1" dirty="0">
                    <a:solidFill>
                      <a:srgbClr val="800000"/>
                    </a:solidFill>
                  </a:rPr>
                  <a:t>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12" y="5042701"/>
                <a:ext cx="1651414" cy="978538"/>
              </a:xfrm>
              <a:prstGeom prst="rect">
                <a:avLst/>
              </a:prstGeom>
              <a:blipFill rotWithShape="0">
                <a:blip r:embed="rId4"/>
                <a:stretch>
                  <a:fillRect l="-11070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589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7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7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43" name="Text Box 71"/>
          <p:cNvSpPr txBox="1">
            <a:spLocks noChangeArrowheads="1"/>
          </p:cNvSpPr>
          <p:nvPr/>
        </p:nvSpPr>
        <p:spPr bwMode="auto">
          <a:xfrm>
            <a:off x="1497423" y="29571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800000"/>
                </a:solidFill>
                <a:latin typeface="Arial" charset="0"/>
              </a:rPr>
              <a:t>1</a:t>
            </a:r>
            <a:r>
              <a:rPr lang="en-US" sz="3200" b="1" i="1" dirty="0">
                <a:solidFill>
                  <a:srgbClr val="800000"/>
                </a:solidFill>
                <a:latin typeface="Arial" charset="0"/>
              </a:rPr>
              <a:t> -</a:t>
            </a:r>
            <a:r>
              <a:rPr lang="en-US" sz="3200" b="1" i="1" dirty="0" err="1">
                <a:solidFill>
                  <a:srgbClr val="800000"/>
                </a:solidFill>
                <a:latin typeface="Arial" charset="0"/>
              </a:rPr>
              <a:t>Teorema</a:t>
            </a:r>
            <a:r>
              <a:rPr lang="ru-RU" sz="3200" b="1" i="1" dirty="0">
                <a:solidFill>
                  <a:srgbClr val="800000"/>
                </a:solidFill>
                <a:latin typeface="Arial" charset="0"/>
              </a:rPr>
              <a:t>: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Agar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3600" b="1" i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va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u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holda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</a:t>
            </a:r>
            <a:r>
              <a:rPr lang="en-US" sz="36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bo‘ladi</a:t>
            </a:r>
            <a:r>
              <a:rPr lang="ru-RU" sz="3600" b="1" i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7952" name="Text Box 80"/>
          <p:cNvSpPr txBox="1">
            <a:spLocks noChangeArrowheads="1"/>
          </p:cNvSpPr>
          <p:nvPr/>
        </p:nvSpPr>
        <p:spPr bwMode="auto">
          <a:xfrm>
            <a:off x="3612766" y="1435270"/>
            <a:ext cx="4913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3600" b="1" i="1" dirty="0" err="1">
                <a:solidFill>
                  <a:srgbClr val="800000"/>
                </a:solidFill>
                <a:latin typeface="Arial" panose="020B0604020202020204" pitchFamily="34" charset="0"/>
              </a:rPr>
              <a:t>Isbot</a:t>
            </a:r>
            <a:r>
              <a:rPr lang="en-US" altLang="ru-RU" sz="3600" b="1" i="1" dirty="0">
                <a:solidFill>
                  <a:srgbClr val="800000"/>
                </a:solidFill>
                <a:latin typeface="Arial" panose="020B0604020202020204" pitchFamily="34" charset="0"/>
              </a:rPr>
              <a:t>:</a:t>
            </a:r>
            <a:endParaRPr lang="ru-RU" altLang="ru-RU" sz="40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7953" name="Rectangle 81"/>
          <p:cNvSpPr>
            <a:spLocks noChangeArrowheads="1"/>
          </p:cNvSpPr>
          <p:nvPr/>
        </p:nvSpPr>
        <p:spPr bwMode="auto">
          <a:xfrm>
            <a:off x="1695451" y="2212976"/>
            <a:ext cx="60388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а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&gt;b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   –    (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–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) – </a:t>
            </a:r>
            <a:r>
              <a:rPr lang="en-US" altLang="ru-RU" sz="3600" b="1" i="1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musbat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son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7954" name="Rectangle 82"/>
          <p:cNvSpPr>
            <a:spLocks noChangeArrowheads="1"/>
          </p:cNvSpPr>
          <p:nvPr/>
        </p:nvSpPr>
        <p:spPr bwMode="auto">
          <a:xfrm>
            <a:off x="1746251" y="2702719"/>
            <a:ext cx="59875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b&gt;c 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  –    (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–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) – </a:t>
            </a:r>
            <a:r>
              <a:rPr lang="en-US" altLang="ru-RU" sz="3600" b="1" i="1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musbat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son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7955" name="Rectangle 83"/>
          <p:cNvSpPr>
            <a:spLocks noChangeArrowheads="1"/>
          </p:cNvSpPr>
          <p:nvPr/>
        </p:nvSpPr>
        <p:spPr bwMode="auto">
          <a:xfrm>
            <a:off x="1582586" y="3158469"/>
            <a:ext cx="8721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a - b</a:t>
            </a:r>
            <a:r>
              <a:rPr lang="uk-UA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+ (b - c) = a - c 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– 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en-US" altLang="ru-RU" sz="3600" b="1" i="1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musbat</a:t>
            </a:r>
            <a:r>
              <a:rPr lang="en-US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 son</a:t>
            </a:r>
            <a:r>
              <a:rPr lang="ru-RU" altLang="ru-RU" sz="3600" b="1" i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7956" name="Rectangle 84"/>
          <p:cNvSpPr>
            <a:spLocks noChangeArrowheads="1"/>
          </p:cNvSpPr>
          <p:nvPr/>
        </p:nvSpPr>
        <p:spPr bwMode="auto">
          <a:xfrm>
            <a:off x="3425132" y="3804800"/>
            <a:ext cx="31117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4000" b="1" i="1" dirty="0" err="1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latin typeface="Times New Roman" pitchFamily="18" charset="0"/>
              </a:rPr>
              <a:t>Demak</a:t>
            </a:r>
            <a:r>
              <a:rPr lang="ru-RU" altLang="ru-RU" sz="4000" b="1" i="1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latin typeface="Times New Roman" pitchFamily="18" charset="0"/>
              </a:rPr>
              <a:t>,    а</a:t>
            </a:r>
            <a:r>
              <a:rPr lang="en-US" altLang="ru-RU" sz="4000" b="1" i="1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latin typeface="Times New Roman" pitchFamily="18" charset="0"/>
              </a:rPr>
              <a:t>&gt;c</a:t>
            </a:r>
            <a:endParaRPr lang="ru-RU" altLang="ru-RU" sz="4000" b="1" i="1" dirty="0">
              <a:ln>
                <a:solidFill>
                  <a:schemeClr val="tx1"/>
                </a:solidFill>
              </a:ln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07958" name="Text Box 86"/>
          <p:cNvSpPr txBox="1">
            <a:spLocks noChangeArrowheads="1"/>
          </p:cNvSpPr>
          <p:nvPr/>
        </p:nvSpPr>
        <p:spPr bwMode="auto">
          <a:xfrm>
            <a:off x="777210" y="5040704"/>
            <a:ext cx="3937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2400" b="1" i="1" dirty="0">
                <a:solidFill>
                  <a:srgbClr val="00008E"/>
                </a:solidFill>
                <a:latin typeface="Arial" panose="020B0604020202020204" pitchFamily="34" charset="0"/>
              </a:rPr>
              <a:t>GEOMETRIK TALQIN:</a:t>
            </a:r>
            <a:endParaRPr lang="ru-RU" altLang="ru-RU" sz="2400" b="1" i="1" dirty="0">
              <a:solidFill>
                <a:srgbClr val="00008E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5493357" y="4849691"/>
            <a:ext cx="4176713" cy="617537"/>
            <a:chOff x="1907704" y="4855865"/>
            <a:chExt cx="4176464" cy="617144"/>
          </a:xfrm>
        </p:grpSpPr>
        <p:grpSp>
          <p:nvGrpSpPr>
            <p:cNvPr id="13323" name="Группа 6"/>
            <p:cNvGrpSpPr>
              <a:grpSpLocks/>
            </p:cNvGrpSpPr>
            <p:nvPr/>
          </p:nvGrpSpPr>
          <p:grpSpPr bwMode="auto">
            <a:xfrm>
              <a:off x="1907704" y="5250595"/>
              <a:ext cx="4176464" cy="222414"/>
              <a:chOff x="1907704" y="5250595"/>
              <a:chExt cx="4176464" cy="222414"/>
            </a:xfrm>
          </p:grpSpPr>
          <p:cxnSp>
            <p:nvCxnSpPr>
              <p:cNvPr id="3" name="Прямая со стрелкой 2"/>
              <p:cNvCxnSpPr/>
              <p:nvPr/>
            </p:nvCxnSpPr>
            <p:spPr>
              <a:xfrm>
                <a:off x="1907704" y="5354023"/>
                <a:ext cx="4176464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Овал 4"/>
              <p:cNvSpPr/>
              <p:nvPr/>
            </p:nvSpPr>
            <p:spPr>
              <a:xfrm>
                <a:off x="2799826" y="5250901"/>
                <a:ext cx="217475" cy="217349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3890374" y="5255661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4787257" y="5250901"/>
                <a:ext cx="217475" cy="217349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3324" name="Rectangle 83"/>
            <p:cNvSpPr>
              <a:spLocks noChangeArrowheads="1"/>
            </p:cNvSpPr>
            <p:nvPr/>
          </p:nvSpPr>
          <p:spPr bwMode="auto">
            <a:xfrm>
              <a:off x="2696298" y="4855865"/>
              <a:ext cx="239841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с            </a:t>
              </a:r>
              <a:r>
                <a:rPr lang="en-US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b </a:t>
              </a:r>
              <a:r>
                <a:rPr lang="ru-RU" alt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8347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07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07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07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7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7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7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7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7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7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7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7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7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07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07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07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43" grpId="0"/>
      <p:bldP spid="207952" grpId="0"/>
      <p:bldP spid="2079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E406BB2-BF83-4652-9E03-C3C2648B07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42009" y="1273853"/>
                <a:ext cx="10515600" cy="1826846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mtClean="0">
                        <a:latin typeface="Cambria Math" panose="02040503050406030204" pitchFamily="18" charset="0"/>
                      </a:rPr>
                      <m:t>Agar</m:t>
                    </m:r>
                    <m:r>
                      <a:rPr lang="ru-RU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va</m:t>
                    </m:r>
                    <m:r>
                      <a:rPr lang="ru-RU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E406BB2-BF83-4652-9E03-C3C2648B07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2009" y="1273853"/>
                <a:ext cx="10515600" cy="1826846"/>
              </a:xfrm>
              <a:blipFill rotWithShape="0">
                <a:blip r:embed="rId2"/>
                <a:stretch>
                  <a:fillRect t="-7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9FE9B7A-E348-4A46-A5A5-6C43CDA78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0305" y="2791606"/>
                <a:ext cx="5782614" cy="33176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440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4400" dirty="0"/>
                  <a:t>, </a:t>
                </a:r>
                <a14:m>
                  <m:oMath xmlns:m="http://schemas.openxmlformats.org/officeDocument/2006/math">
                    <m:r>
                      <a:rPr lang="ru-RU" sz="4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4400" dirty="0"/>
                  <a:t> </a:t>
                </a:r>
                <a:r>
                  <a:rPr lang="en-US" sz="4400" dirty="0"/>
                  <a:t>– 1 &gt;0</a:t>
                </a:r>
                <a:endParaRPr lang="ru-RU" sz="4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440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4400" i="1">
                        <a:latin typeface="Cambria Math" panose="02040503050406030204" pitchFamily="18" charset="0"/>
                      </a:rPr>
                      <m:t>−1&gt;0</m:t>
                    </m:r>
                  </m:oMath>
                </a14:m>
                <a:r>
                  <a:rPr lang="ru-RU" sz="4400" dirty="0"/>
                  <a:t> 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44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4400" i="1">
                          <a:latin typeface="Cambria Math" panose="02040503050406030204" pitchFamily="18" charset="0"/>
                        </a:rPr>
                        <m:t>−1&gt;0</m:t>
                      </m:r>
                    </m:oMath>
                  </m:oMathPara>
                </a14:m>
                <a:endParaRPr lang="ru-RU" sz="4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44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4400" i="1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ru-RU" sz="44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9FE9B7A-E348-4A46-A5A5-6C43CDA78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305" y="2791606"/>
                <a:ext cx="5782614" cy="3317631"/>
              </a:xfrm>
              <a:blipFill rotWithShape="0">
                <a:blip r:embed="rId3"/>
                <a:stretch>
                  <a:fillRect t="-5147" r="-1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0181D906-7EF9-4287-9357-A99D77A58DFB}"/>
              </a:ext>
            </a:extLst>
          </p:cNvPr>
          <p:cNvSpPr/>
          <p:nvPr/>
        </p:nvSpPr>
        <p:spPr>
          <a:xfrm>
            <a:off x="0" y="-4633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184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171410" y="3079097"/>
                <a:ext cx="3475567" cy="1779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sz="36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36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600" b="1" dirty="0"/>
              </a:p>
              <a:p>
                <a:r>
                  <a:rPr lang="en-US" sz="3600" b="1" dirty="0"/>
                  <a:t>  </a:t>
                </a:r>
                <a14:m>
                  <m:oMath xmlns:m="http://schemas.openxmlformats.org/officeDocument/2006/math">
                    <m:r>
                      <a:rPr lang="en-US" sz="3600" b="1" i="0" u="sng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ru-RU" sz="3600" b="1" i="1" u="sng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ru-RU" sz="3600" b="1" u="sng" dirty="0"/>
                  <a:t> </a:t>
                </a:r>
                <a:r>
                  <a:rPr lang="en-US" sz="3600" b="1" u="sng" dirty="0"/>
                  <a:t>– 1 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b="1" u="sng" dirty="0"/>
                  <a:t> 0</a:t>
                </a:r>
                <a:endParaRPr lang="ru-RU" sz="3600" b="1" u="sng" dirty="0"/>
              </a:p>
              <a:p>
                <a:r>
                  <a:rPr lang="en-US" sz="3600" b="1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600" b="1" dirty="0"/>
                  <a:t>1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3600" b="1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dirty="0"/>
                  <a:t> 0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410" y="3079097"/>
                <a:ext cx="3475567" cy="1779461"/>
              </a:xfrm>
              <a:prstGeom prst="rect">
                <a:avLst/>
              </a:prstGeom>
              <a:blipFill rotWithShape="0">
                <a:blip r:embed="rId4"/>
                <a:stretch>
                  <a:fillRect r="-1576" b="-12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504999" y="4759914"/>
                <a:ext cx="3019737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sz="4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4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4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4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999" y="4759914"/>
                <a:ext cx="3019737" cy="7847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830355" y="335847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+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96736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1339291" y="2276368"/>
            <a:ext cx="989956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b="1" i="1" dirty="0" err="1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b="1" i="1" dirty="0" err="1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с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4000" b="1" i="1" dirty="0" err="1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i="1" dirty="0">
              <a:ln>
                <a:solidFill>
                  <a:schemeClr val="tx1"/>
                </a:solidFill>
              </a:ln>
              <a:solidFill>
                <a:srgbClr val="006C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)-(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000" b="1" i="1" dirty="0">
              <a:ln>
                <a:solidFill>
                  <a:schemeClr val="tx1"/>
                </a:solidFill>
              </a:ln>
              <a:solidFill>
                <a:srgbClr val="006C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339291" y="785764"/>
            <a:ext cx="914400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qo’shilsa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o’zgarmaydi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46219" y="13943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3600" b="1" i="1" dirty="0">
                <a:ln>
                  <a:solidFill>
                    <a:schemeClr val="tx1"/>
                  </a:solidFill>
                </a:ln>
                <a:solidFill>
                  <a:srgbClr val="4472C4"/>
                </a:solidFill>
                <a:latin typeface="Arial" charset="0"/>
              </a:rPr>
              <a:t>2</a:t>
            </a:r>
            <a:r>
              <a:rPr lang="en-US" sz="3600" b="1" i="1" dirty="0">
                <a:ln>
                  <a:solidFill>
                    <a:schemeClr val="tx1"/>
                  </a:solidFill>
                </a:ln>
                <a:solidFill>
                  <a:srgbClr val="4472C4"/>
                </a:solidFill>
                <a:latin typeface="Arial" charset="0"/>
              </a:rPr>
              <a:t>- </a:t>
            </a:r>
            <a:r>
              <a:rPr lang="en-US" sz="3600" b="1" i="1" dirty="0" err="1">
                <a:ln>
                  <a:solidFill>
                    <a:schemeClr val="tx1"/>
                  </a:solidFill>
                </a:ln>
                <a:solidFill>
                  <a:srgbClr val="4472C4"/>
                </a:solidFill>
                <a:latin typeface="Arial" charset="0"/>
              </a:rPr>
              <a:t>Teorema</a:t>
            </a:r>
            <a:r>
              <a:rPr lang="ru-RU" sz="3600" b="1" i="1" dirty="0">
                <a:ln>
                  <a:solidFill>
                    <a:schemeClr val="tx1"/>
                  </a:solidFill>
                </a:ln>
                <a:solidFill>
                  <a:srgbClr val="4472C4"/>
                </a:solidFill>
                <a:latin typeface="Arial" charset="0"/>
              </a:rPr>
              <a:t>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13628" y="4651025"/>
            <a:ext cx="4673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0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shartga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15807" y="4651025"/>
            <a:ext cx="4208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ru-RU" sz="3200" b="1" i="1" dirty="0" err="1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ru-RU" altLang="ru-RU" sz="3200" b="1" i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ru-RU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 &gt; b + c.</a:t>
            </a:r>
            <a:endParaRPr lang="ru-RU" altLang="ru-RU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3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297" y="334146"/>
            <a:ext cx="101262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-5,6 &lt; 4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tengsizlikning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11; -1,4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–a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18148" y="1905027"/>
            <a:ext cx="377103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 &lt; 4</a:t>
            </a:r>
          </a:p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-5,6 +11&lt; 4+11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 &lt; 15 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8148" y="4024227"/>
            <a:ext cx="430758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 &lt; 4</a:t>
            </a:r>
          </a:p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-5,6 +(-a)&lt; 4+(-a)</a:t>
            </a:r>
          </a:p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5,6- a &lt; 4- a 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7071" y="1905027"/>
            <a:ext cx="501932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 &lt; 4</a:t>
            </a:r>
          </a:p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-5,6 +(-1,4)&lt; 4+(-1,4)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 &lt; 2,6 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1774825" y="32385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i="1" dirty="0">
                <a:solidFill>
                  <a:srgbClr val="4472C4"/>
                </a:solidFill>
              </a:rPr>
              <a:t>3</a:t>
            </a:r>
            <a:r>
              <a:rPr lang="en-US" sz="3200" b="1" i="1" dirty="0">
                <a:solidFill>
                  <a:srgbClr val="4472C4"/>
                </a:solidFill>
              </a:rPr>
              <a:t> - </a:t>
            </a:r>
            <a:r>
              <a:rPr lang="en-US" sz="3200" b="1" i="1" dirty="0" err="1">
                <a:solidFill>
                  <a:srgbClr val="4472C4"/>
                </a:solidFill>
              </a:rPr>
              <a:t>Teotema</a:t>
            </a:r>
            <a:r>
              <a:rPr lang="ru-RU" sz="3200" b="1" i="1" dirty="0">
                <a:solidFill>
                  <a:srgbClr val="4472C4"/>
                </a:solidFill>
              </a:rPr>
              <a:t>: </a:t>
            </a:r>
          </a:p>
        </p:txBody>
      </p:sp>
      <p:sp>
        <p:nvSpPr>
          <p:cNvPr id="278543" name="Text Box 15"/>
          <p:cNvSpPr txBox="1">
            <a:spLocks noChangeArrowheads="1"/>
          </p:cNvSpPr>
          <p:nvPr/>
        </p:nvSpPr>
        <p:spPr bwMode="auto">
          <a:xfrm>
            <a:off x="514775" y="1559236"/>
            <a:ext cx="10767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006C31"/>
                </a:solidFill>
                <a:latin typeface="Times New Roman" pitchFamily="18" charset="0"/>
              </a:rPr>
              <a:t>	</a:t>
            </a:r>
            <a:r>
              <a:rPr lang="en-US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en-US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a∙n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b∙n</a:t>
            </a:r>
            <a:r>
              <a:rPr lang="en-US" sz="3600" b="1" i="1" dirty="0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4472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3600" b="1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1573213" y="228432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ko’paytirilsa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o’garmaydi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1774825" y="3656021"/>
            <a:ext cx="91440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tensizlikning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ko’paytirilsa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qarshisiga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o’zgaradi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867904" y="4507742"/>
            <a:ext cx="114002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br>
              <a:rPr lang="ru-RU" sz="2800" b="1" i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</a:rPr>
              <a:t>     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&gt;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 &lt;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73213" y="849759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3600" b="1" i="1" dirty="0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600" b="1" i="1" dirty="0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a∙n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b∙n</a:t>
            </a:r>
            <a:r>
              <a:rPr lang="ru-RU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9094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42" grpId="0"/>
      <p:bldP spid="278543" grpId="0"/>
      <p:bldP spid="278544" grpId="0"/>
      <p:bldP spid="278545" grpId="0"/>
      <p:bldP spid="27854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409902B-9808-483B-AAE7-58ED008CAC1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36100" y="3554568"/>
                <a:ext cx="10515600" cy="682581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sz="4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a&gt;b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tegsizlikning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ikkala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-1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ko’paytirib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-a &lt; -b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qilamiz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1,9 &lt; 2,01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tengsizlikni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-1ga </a:t>
                </a:r>
                <a:r>
                  <a:rPr lang="en-US" sz="3600" b="1" dirty="0" err="1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ko‘paytiring</a:t>
                </a:r>
                <a:b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-1,9 &gt; -2,01 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0,63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dirty="0">
                    <a:solidFill>
                      <a:srgbClr val="4472C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/∙</a:t>
                </a:r>
                <a:r>
                  <a:rPr lang="en-US" sz="3100" b="1" dirty="0">
                    <a:solidFill>
                      <a:srgbClr val="4472C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(-5)</a:t>
                </a:r>
                <a:br>
                  <a:rPr lang="en-US" sz="4000" b="1" dirty="0">
                    <a:solidFill>
                      <a:srgbClr val="4472C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5·0,63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-</a:t>
                </a:r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- 3,15 &lt; -3</a:t>
                </a:r>
                <a:b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dirty="0">
                    <a:solidFill>
                      <a:srgbClr val="800000"/>
                    </a:solidFill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409902B-9808-483B-AAE7-58ED008CAC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6100" y="3554568"/>
                <a:ext cx="10515600" cy="682581"/>
              </a:xfrm>
              <a:blipFill rotWithShape="0">
                <a:blip r:embed="rId2"/>
                <a:stretch>
                  <a:fillRect l="-1449" t="-291071" b="-225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6761924-9AC5-40D3-B0E1-110FC257F8FC}"/>
              </a:ext>
            </a:extLst>
          </p:cNvPr>
          <p:cNvSpPr txBox="1">
            <a:spLocks/>
          </p:cNvSpPr>
          <p:nvPr/>
        </p:nvSpPr>
        <p:spPr>
          <a:xfrm>
            <a:off x="275492" y="0"/>
            <a:ext cx="11648634" cy="1090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000"/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bo’lsa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–a &lt; -b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bo’linishini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36100" y="4237149"/>
            <a:ext cx="3388072" cy="612775"/>
            <a:chOff x="2696298" y="4855865"/>
            <a:chExt cx="3387870" cy="612385"/>
          </a:xfrm>
        </p:grpSpPr>
        <p:grpSp>
          <p:nvGrpSpPr>
            <p:cNvPr id="7" name="Группа 6"/>
            <p:cNvGrpSpPr>
              <a:grpSpLocks/>
            </p:cNvGrpSpPr>
            <p:nvPr/>
          </p:nvGrpSpPr>
          <p:grpSpPr bwMode="auto">
            <a:xfrm>
              <a:off x="2696298" y="5217516"/>
              <a:ext cx="3387870" cy="250734"/>
              <a:chOff x="2696298" y="5217516"/>
              <a:chExt cx="3387870" cy="250734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>
                <a:off x="2696298" y="5317236"/>
                <a:ext cx="3387870" cy="36787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Овал 10"/>
              <p:cNvSpPr/>
              <p:nvPr/>
            </p:nvSpPr>
            <p:spPr>
              <a:xfrm>
                <a:off x="3599084" y="5217516"/>
                <a:ext cx="217474" cy="217348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4787257" y="5250901"/>
                <a:ext cx="217475" cy="217349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8" name="Rectangle 83"/>
            <p:cNvSpPr>
              <a:spLocks noChangeArrowheads="1"/>
            </p:cNvSpPr>
            <p:nvPr/>
          </p:nvSpPr>
          <p:spPr bwMode="auto">
            <a:xfrm>
              <a:off x="2696298" y="4855865"/>
              <a:ext cx="2621074" cy="461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</a:t>
              </a:r>
              <a:r>
                <a:rPr lang="en-US" alt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-3,15 </a:t>
              </a:r>
              <a:r>
                <a:rPr lang="ru-RU" alt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        </a:t>
              </a:r>
              <a:r>
                <a:rPr lang="en-US" alt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-3</a:t>
              </a:r>
              <a:endPara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9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994E3793-4A2B-4A3C-90DD-8CF75312FB9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409700"/>
                <a:ext cx="10515600" cy="2271346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Agar: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ru-RU" i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ru-RU" i="0">
                        <a:latin typeface="Cambria Math" panose="02040503050406030204" pitchFamily="18" charset="0"/>
                      </a:rPr>
                      <m:t>va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1" i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bo‘lsa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holda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musbat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bo‘ladimi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yoki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manfiy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bo‘ladimi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sz="3600" dirty="0"/>
                </a:br>
                <a:endParaRPr lang="ru-RU" sz="36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94E3793-4A2B-4A3C-90DD-8CF75312FB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409700"/>
                <a:ext cx="10515600" cy="2271346"/>
              </a:xfrm>
              <a:blipFill rotWithShape="0">
                <a:blip r:embed="rId2"/>
                <a:stretch>
                  <a:fillRect l="-2087" t="-2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C8FF42C-6590-4303-B70B-CEDFD03EF7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1445" y="3108624"/>
                <a:ext cx="10515600" cy="3329355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𝐯𝐚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4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b="1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&gt;0  </m:t>
                      </m:r>
                    </m:oMath>
                  </m:oMathPara>
                </a14:m>
                <a:endParaRPr lang="ru-RU" sz="44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0" u="sng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ru-RU" sz="4400" i="0" u="sng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400" i="0" u="sng">
                          <a:latin typeface="Cambria Math" panose="02040503050406030204" pitchFamily="18" charset="0"/>
                        </a:rPr>
                        <m:t>−1&gt;0</m:t>
                      </m:r>
                    </m:oMath>
                  </m:oMathPara>
                </a14:m>
                <a:endParaRPr lang="ru-RU" sz="4400" u="sn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−1&gt;0</m:t>
                      </m:r>
                    </m:oMath>
                  </m:oMathPara>
                </a14:m>
                <a:endParaRPr lang="ru-RU" sz="4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−1&gt;0</m:t>
                      </m:r>
                    </m:oMath>
                  </m:oMathPara>
                </a14:m>
                <a:endParaRPr lang="ru-RU" sz="4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ru-RU" sz="44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44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b="1" dirty="0">
                  <a:solidFill>
                    <a:srgbClr val="800000"/>
                  </a:solidFill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8FF42C-6590-4303-B70B-CEDFD03EF7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445" y="3108624"/>
                <a:ext cx="10515600" cy="3329355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625A238F-128A-433F-88F6-A7DD18F428D9}"/>
              </a:ext>
            </a:extLst>
          </p:cNvPr>
          <p:cNvSpPr/>
          <p:nvPr/>
        </p:nvSpPr>
        <p:spPr>
          <a:xfrm>
            <a:off x="0" y="-4633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5874" y="384145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9838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756</Words>
  <Application>Microsoft Office PowerPoint</Application>
  <PresentationFormat>Широкоэкранный</PresentationFormat>
  <Paragraphs>75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Cambria Math</vt:lpstr>
      <vt:lpstr>Times New Roman</vt:lpstr>
      <vt:lpstr>Тема Office</vt:lpstr>
      <vt:lpstr>ALGEBRA</vt:lpstr>
      <vt:lpstr>Презентация PowerPoint</vt:lpstr>
      <vt:lpstr>Презентация PowerPoint</vt:lpstr>
      <vt:lpstr> Agar a^2-5&gt;a va a&gt;1 bo‘lsa, u holda  a^2-5&gt;1 bo‘lishini isbotlang:  </vt:lpstr>
      <vt:lpstr>Презентация PowerPoint</vt:lpstr>
      <vt:lpstr>Презентация PowerPoint</vt:lpstr>
      <vt:lpstr>Презентация PowerPoint</vt:lpstr>
      <vt:lpstr> a&gt;b tegsizlikning ikkala qismini -1 manfiy songa ko’paytirib, -a &lt; -b ni hosil qilamiz. Masalan, 1,9 &lt; 2,01 tengsizlikni -1ga ko‘paytiring             -1,9 &gt; -2,01                               0,63 &gt; 3/5     /∙(-5)                              - 5·0,63 &lt; -5· 3/5                                - 3,15 &lt; -3   </vt:lpstr>
      <vt:lpstr>1) Agar:  a&gt;b  va b&gt;1 bo‘lsa, u holda a musbat son bo‘ladimi yoki manfiy son bo‘ladimi.  </vt:lpstr>
      <vt:lpstr> 2) Agar: a&lt;b  va b&lt;-2   bo’lsa, u holda a musbat son bo’ladimi yoki manfiy son bo’ladimi. </vt:lpstr>
      <vt:lpstr>Darslikning 74- sahifasida berilgan  185 - 189- topshiriqlarni bajarish.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479</cp:revision>
  <dcterms:created xsi:type="dcterms:W3CDTF">2020-07-17T09:31:54Z</dcterms:created>
  <dcterms:modified xsi:type="dcterms:W3CDTF">2022-06-23T07:41:33Z</dcterms:modified>
</cp:coreProperties>
</file>