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09" r:id="rId2"/>
    <p:sldId id="395" r:id="rId3"/>
    <p:sldId id="391" r:id="rId4"/>
    <p:sldId id="388" r:id="rId5"/>
    <p:sldId id="392" r:id="rId6"/>
    <p:sldId id="396" r:id="rId7"/>
    <p:sldId id="393" r:id="rId8"/>
    <p:sldId id="387" r:id="rId9"/>
    <p:sldId id="389" r:id="rId10"/>
    <p:sldId id="390" r:id="rId11"/>
    <p:sldId id="329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395"/>
            <p14:sldId id="391"/>
            <p14:sldId id="388"/>
            <p14:sldId id="392"/>
            <p14:sldId id="396"/>
            <p14:sldId id="393"/>
            <p14:sldId id="387"/>
            <p14:sldId id="389"/>
            <p14:sldId id="390"/>
            <p14:sldId id="329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800000"/>
    <a:srgbClr val="26D4B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433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718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702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780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ACEA6-7249-43F8-B2AC-26A20B06256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61573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204" y="-9346"/>
            <a:ext cx="12192000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7622" y="2394209"/>
            <a:ext cx="78858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tengsizliklarning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en-US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9011814" y="2287330"/>
            <a:ext cx="2770884" cy="26881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404268" y="2052450"/>
            <a:ext cx="810577" cy="16714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04268" y="4139771"/>
            <a:ext cx="810577" cy="167149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8C49A20A-BB2C-4692-A9E2-E55F2966D15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375194" y="613064"/>
                <a:ext cx="10515600" cy="2014747"/>
              </a:xfrm>
            </p:spPr>
            <p:txBody>
              <a:bodyPr>
                <a:normAutofit fontScale="90000"/>
              </a:bodyPr>
              <a:lstStyle/>
              <a:p>
                <a:br>
                  <a:rPr lang="en-US" dirty="0"/>
                </a:br>
                <a:r>
                  <a:rPr lang="en-US" b="1" dirty="0"/>
                  <a:t>2)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Agar: </a:t>
                </a:r>
                <a14:m>
                  <m:oMath xmlns:m="http://schemas.openxmlformats.org/officeDocument/2006/math">
                    <m:r>
                      <a:rPr lang="ru-RU" b="1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𝐚</m:t>
                    </m:r>
                    <m:r>
                      <a:rPr lang="ru-RU" b="1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ru-RU" b="1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𝐛</m:t>
                    </m:r>
                    <m:r>
                      <a:rPr lang="ru-RU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ru-RU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va</m:t>
                    </m:r>
                    <m:r>
                      <a:rPr lang="ru-RU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ru-RU" b="1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𝐛</m:t>
                    </m:r>
                    <m:r>
                      <a:rPr lang="ru-RU" b="1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&lt;−</m:t>
                    </m:r>
                    <m:r>
                      <a:rPr lang="ru-RU" b="1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ru-RU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</m:t>
                    </m:r>
                  </m:oMath>
                </a14:m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bo’lsa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u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holda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𝐚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musbat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son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bo’ladimi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yoki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manfiy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son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bo’ladimi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b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C49A20A-BB2C-4692-A9E2-E55F2966D1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75194" y="613064"/>
                <a:ext cx="10515600" cy="2014747"/>
              </a:xfrm>
              <a:blipFill rotWithShape="0">
                <a:blip r:embed="rId2"/>
                <a:stretch>
                  <a:fillRect l="-20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6F550F8-BB54-4593-BE1C-2A0CAFD853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-7619" y="2541066"/>
                <a:ext cx="7874443" cy="2862262"/>
              </a:xfrm>
            </p:spPr>
            <p:txBody>
              <a:bodyPr>
                <a:noAutofit/>
              </a:bodyPr>
              <a:lstStyle/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ru-RU" sz="400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ru-RU" sz="4000" i="0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m:rPr>
                          <m:sty m:val="p"/>
                        </m:rPr>
                        <a:rPr lang="ru-RU" sz="4000" i="0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ru-RU" sz="4000" i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ru-RU" sz="4000" i="0" smtClean="0">
                          <a:latin typeface="Cambria Math" panose="02040503050406030204" pitchFamily="18" charset="0"/>
                        </a:rPr>
                        <m:t>va</m:t>
                      </m:r>
                      <m:r>
                        <a:rPr lang="ru-RU" sz="400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ru-RU" sz="4000" i="0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ru-RU" sz="4000" i="0" smtClean="0">
                          <a:latin typeface="Cambria Math" panose="02040503050406030204" pitchFamily="18" charset="0"/>
                        </a:rPr>
                        <m:t>&lt;−2</m:t>
                      </m:r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ru-RU" sz="4000" i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ru-RU" sz="40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ru-RU" sz="4000" i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ru-RU" sz="4000" i="0">
                          <a:latin typeface="Cambria Math" panose="02040503050406030204" pitchFamily="18" charset="0"/>
                        </a:rPr>
                        <m:t>&lt;0 </m:t>
                      </m:r>
                    </m:oMath>
                  </m:oMathPara>
                </a14:m>
                <a:endParaRPr lang="ru-RU" sz="400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ru-RU" sz="4000" i="0" u="sng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ru-RU" sz="4000" i="0" u="sng">
                          <a:latin typeface="Cambria Math" panose="02040503050406030204" pitchFamily="18" charset="0"/>
                        </a:rPr>
                        <m:t>+2&lt;0</m:t>
                      </m:r>
                    </m:oMath>
                  </m:oMathPara>
                </a14:m>
                <a:endParaRPr lang="ru-RU" sz="4000" u="sng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/>
                  <a:t>          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sz="4000" i="0">
                        <a:latin typeface="Cambria Math" panose="02040503050406030204" pitchFamily="18" charset="0"/>
                      </a:rPr>
                      <m:t>a</m:t>
                    </m:r>
                    <m:r>
                      <a:rPr lang="ru-RU" sz="4000" i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ru-RU" sz="4000" i="0">
                        <a:latin typeface="Cambria Math" panose="02040503050406030204" pitchFamily="18" charset="0"/>
                      </a:rPr>
                      <m:t>b</m:t>
                    </m:r>
                    <m:r>
                      <a:rPr lang="ru-RU" sz="4000" i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ru-RU" sz="4000" i="0">
                        <a:latin typeface="Cambria Math" panose="02040503050406030204" pitchFamily="18" charset="0"/>
                      </a:rPr>
                      <m:t>b</m:t>
                    </m:r>
                    <m:r>
                      <a:rPr lang="ru-RU" sz="4000" i="0">
                        <a:latin typeface="Cambria Math" panose="02040503050406030204" pitchFamily="18" charset="0"/>
                      </a:rPr>
                      <m:t>+2&lt;0</m:t>
                    </m:r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ru-RU" sz="4000" i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ru-RU" sz="4000" i="0">
                          <a:latin typeface="Cambria Math" panose="02040503050406030204" pitchFamily="18" charset="0"/>
                        </a:rPr>
                        <m:t>+2&lt;0</m:t>
                      </m:r>
                    </m:oMath>
                  </m:oMathPara>
                </a14:m>
                <a:endParaRPr lang="en-US" sz="400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0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𝐚</m:t>
                      </m:r>
                      <m:r>
                        <a:rPr lang="ru-RU" sz="4000" b="1" i="0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&lt;−</m:t>
                      </m:r>
                      <m:r>
                        <a:rPr lang="ru-RU" sz="4000" b="1" i="0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sz="32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6F550F8-BB54-4593-BE1C-2A0CAFD853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-7619" y="2541066"/>
                <a:ext cx="7874443" cy="2862262"/>
              </a:xfrm>
              <a:blipFill rotWithShape="0">
                <a:blip r:embed="rId3"/>
                <a:stretch>
                  <a:fillRect b="-174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B32B59BA-3F3E-4E3A-842B-3268DF576DBD}"/>
              </a:ext>
            </a:extLst>
          </p:cNvPr>
          <p:cNvSpPr/>
          <p:nvPr/>
        </p:nvSpPr>
        <p:spPr>
          <a:xfrm>
            <a:off x="-7619" y="-53504"/>
            <a:ext cx="12199619" cy="97245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185-misol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32994" y="5528617"/>
            <a:ext cx="49552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92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835" y="1620836"/>
            <a:ext cx="10790255" cy="37477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74-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185 - 189-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0" y="0"/>
            <a:ext cx="12199619" cy="14023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76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7932" name="Text Box 60"/>
              <p:cNvSpPr txBox="1">
                <a:spLocks noChangeArrowheads="1"/>
              </p:cNvSpPr>
              <p:nvPr/>
            </p:nvSpPr>
            <p:spPr bwMode="auto">
              <a:xfrm>
                <a:off x="598612" y="1506089"/>
                <a:ext cx="9828584" cy="47307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 dirty="0" err="1">
                    <a:ln>
                      <a:solidFill>
                        <a:schemeClr val="tx1"/>
                      </a:solidFill>
                    </a:ln>
                    <a:latin typeface="Arial" panose="020B0604020202020204" pitchFamily="34" charset="0"/>
                    <a:cs typeface="Arial" panose="020B0604020202020204" pitchFamily="34" charset="0"/>
                  </a:rPr>
                  <a:t>Sonli</a:t>
                </a:r>
                <a:r>
                  <a:rPr lang="en-US" sz="4000" b="1" i="1" dirty="0">
                    <a:ln>
                      <a:solidFill>
                        <a:schemeClr val="tx1"/>
                      </a:solidFill>
                    </a:ln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i="1" dirty="0" err="1">
                    <a:ln>
                      <a:solidFill>
                        <a:schemeClr val="tx1"/>
                      </a:solidFill>
                    </a:ln>
                    <a:latin typeface="Arial" panose="020B0604020202020204" pitchFamily="34" charset="0"/>
                    <a:cs typeface="Arial" panose="020B0604020202020204" pitchFamily="34" charset="0"/>
                  </a:rPr>
                  <a:t>tengsizliklar</a:t>
                </a:r>
                <a:endParaRPr lang="ru-RU" sz="4000" b="1" i="1" dirty="0">
                  <a:ln>
                    <a:solidFill>
                      <a:schemeClr val="tx1"/>
                    </a:solidFill>
                  </a:ln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defRPr/>
                </a:pPr>
                <a:r>
                  <a:rPr lang="en-US" sz="3600" b="1" i="1" dirty="0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a &gt; b</a:t>
                </a:r>
                <a:r>
                  <a:rPr lang="ru-RU" sz="3600" b="1" i="1" dirty="0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en-US" sz="3600" b="1" i="1" dirty="0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agar</a:t>
                </a:r>
                <a:r>
                  <a:rPr lang="ru-RU" sz="3600" b="1" i="1" dirty="0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:r>
                  <a:rPr lang="en-US" sz="3600" b="1" i="1" dirty="0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a - b</a:t>
                </a:r>
                <a:r>
                  <a:rPr lang="ru-RU" sz="3600" b="1" i="1" dirty="0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en-US" sz="3600" b="1" i="1" dirty="0" err="1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musbat</a:t>
                </a:r>
                <a:r>
                  <a:rPr lang="en-US" sz="3600" b="1" i="1" dirty="0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son </a:t>
                </a:r>
                <a:r>
                  <a:rPr lang="en-US" sz="3600" b="1" i="1" dirty="0" err="1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ru-RU" sz="3600" b="1" i="1" dirty="0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algn="ctr">
                  <a:defRPr/>
                </a:pPr>
                <a:r>
                  <a:rPr lang="en-US" sz="3600" b="1" i="1" dirty="0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a &lt; b</a:t>
                </a:r>
                <a:r>
                  <a:rPr lang="ru-RU" sz="3600" b="1" i="1" dirty="0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en-US" sz="3600" b="1" i="1" dirty="0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agar</a:t>
                </a:r>
                <a:r>
                  <a:rPr lang="ru-RU" sz="3600" b="1" i="1" dirty="0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:r>
                  <a:rPr lang="en-US" sz="3600" b="1" i="1" dirty="0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a - b</a:t>
                </a:r>
                <a:r>
                  <a:rPr lang="ru-RU" sz="3600" b="1" i="1" dirty="0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en-US" sz="3600" b="1" i="1" dirty="0" err="1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manfiy</a:t>
                </a:r>
                <a:r>
                  <a:rPr lang="en-US" sz="3600" b="1" i="1" dirty="0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son </a:t>
                </a:r>
                <a:r>
                  <a:rPr lang="en-US" sz="3600" b="1" i="1" dirty="0" err="1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ru-RU" sz="3600" b="1" i="1" dirty="0">
                    <a:ln>
                      <a:solidFill>
                        <a:schemeClr val="tx1"/>
                      </a:solidFill>
                    </a:ln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3600" b="1" i="1" dirty="0">
                  <a:ln>
                    <a:solidFill>
                      <a:schemeClr val="tx1"/>
                    </a:solidFill>
                  </a:ln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14:m>
                  <m:oMath xmlns:m="http://schemas.openxmlformats.org/officeDocument/2006/math">
                    <m:r>
                      <a:rPr lang="ru-RU" sz="40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40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ru-RU" sz="40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ru-RU" sz="4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4000" b="1" i="1">
                        <a:latin typeface="Cambria Math" panose="02040503050406030204" pitchFamily="18" charset="0"/>
                      </a:rPr>
                      <m:t>𝒗𝒂</m:t>
                    </m:r>
                    <m:r>
                      <a:rPr lang="ru-RU" sz="4000" b="1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i="1" dirty="0">
                    <a:latin typeface="Arial Rounded MT Bold" panose="020F07040305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sonlarni</a:t>
                </a: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taqqoslang</a:t>
                </a: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14:m>
                  <m:oMath xmlns:m="http://schemas.openxmlformats.org/officeDocument/2006/math">
                    <m:r>
                      <a:rPr lang="ru-RU" sz="3600" b="1" i="1">
                        <a:latin typeface="Cambria Math" panose="02040503050406030204" pitchFamily="18" charset="0"/>
                      </a:rPr>
                      <m:t>𝟎</m:t>
                    </m:r>
                    <m:r>
                      <a:rPr lang="ru-RU" sz="3600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ru-RU" sz="3600" b="1" i="1">
                        <a:latin typeface="Cambria Math" panose="02040503050406030204" pitchFamily="18" charset="0"/>
                      </a:rPr>
                      <m:t>𝟐</m:t>
                    </m:r>
                    <m:r>
                      <a:rPr lang="ru-RU" sz="3600" b="1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sz="36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3600" b="1" i="1">
                        <a:latin typeface="Cambria Math" panose="02040503050406030204" pitchFamily="18" charset="0"/>
                      </a:rPr>
                      <m:t>𝟎</m:t>
                    </m:r>
                    <m:r>
                      <a:rPr lang="ru-RU" sz="3600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ru-RU" sz="3600" b="1" i="1">
                        <a:latin typeface="Cambria Math" panose="02040503050406030204" pitchFamily="18" charset="0"/>
                      </a:rPr>
                      <m:t>𝟐</m:t>
                    </m:r>
                    <m:r>
                      <a:rPr lang="ru-RU" sz="36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ru-RU" sz="3600" b="1" i="1">
                        <a:latin typeface="Cambria Math" panose="02040503050406030204" pitchFamily="18" charset="0"/>
                      </a:rPr>
                      <m:t>𝟎</m:t>
                    </m:r>
                    <m:r>
                      <a:rPr lang="ru-RU" sz="3600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ru-RU" sz="3600" b="1" i="1">
                        <a:latin typeface="Cambria Math" panose="02040503050406030204" pitchFamily="18" charset="0"/>
                      </a:rPr>
                      <m:t>𝟐𝟓</m:t>
                    </m:r>
                    <m:r>
                      <a:rPr lang="ru-RU" sz="4000" b="1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ru-RU" sz="4000" b="1" i="1">
                        <a:latin typeface="Cambria Math" panose="02040503050406030204" pitchFamily="18" charset="0"/>
                      </a:rPr>
                      <m:t>𝟎</m:t>
                    </m:r>
                    <m:r>
                      <a:rPr lang="ru-RU" sz="4000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ru-RU" sz="4000" b="1" i="1">
                        <a:latin typeface="Cambria Math" panose="02040503050406030204" pitchFamily="18" charset="0"/>
                      </a:rPr>
                      <m:t>𝟎𝟓</m:t>
                    </m:r>
                  </m:oMath>
                </a14:m>
                <a:r>
                  <a:rPr lang="en-US" sz="4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endParaRPr lang="ru-RU" sz="4400" b="1" dirty="0">
                  <a:solidFill>
                    <a:srgbClr val="7030A0"/>
                  </a:solidFill>
                </a:endParaRPr>
              </a:p>
              <a:p>
                <a:pPr lvl="0"/>
                <a:endParaRPr lang="ru-RU" sz="4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defRPr/>
                </a:pPr>
                <a:endParaRPr lang="ru-RU" sz="3600" b="1" i="1" dirty="0">
                  <a:ln>
                    <a:solidFill>
                      <a:schemeClr val="tx1"/>
                    </a:solidFill>
                  </a:ln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07932" name="Text 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8612" y="1506089"/>
                <a:ext cx="9828584" cy="473078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0" y="0"/>
            <a:ext cx="12192000" cy="953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98612" y="5042701"/>
                <a:ext cx="1651414" cy="978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0,2</a:t>
                </a:r>
                <a:r>
                  <a:rPr lang="en-US" sz="4000" b="1" dirty="0">
                    <a:solidFill>
                      <a:srgbClr val="800000"/>
                    </a:solidFill>
                  </a:rPr>
                  <a:t> &lt;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612" y="5042701"/>
                <a:ext cx="1651414" cy="978538"/>
              </a:xfrm>
              <a:prstGeom prst="rect">
                <a:avLst/>
              </a:prstGeom>
              <a:blipFill rotWithShape="0">
                <a:blip r:embed="rId4"/>
                <a:stretch>
                  <a:fillRect l="-11070" b="-1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65892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79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079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79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943" name="Text Box 71"/>
          <p:cNvSpPr txBox="1">
            <a:spLocks noChangeArrowheads="1"/>
          </p:cNvSpPr>
          <p:nvPr/>
        </p:nvSpPr>
        <p:spPr bwMode="auto">
          <a:xfrm>
            <a:off x="1497423" y="295712"/>
            <a:ext cx="9144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i="1" dirty="0">
                <a:solidFill>
                  <a:srgbClr val="800000"/>
                </a:solidFill>
                <a:latin typeface="Arial" charset="0"/>
              </a:rPr>
              <a:t>1</a:t>
            </a:r>
            <a:r>
              <a:rPr lang="en-US" sz="3200" b="1" i="1" dirty="0">
                <a:solidFill>
                  <a:srgbClr val="800000"/>
                </a:solidFill>
                <a:latin typeface="Arial" charset="0"/>
              </a:rPr>
              <a:t> -</a:t>
            </a:r>
            <a:r>
              <a:rPr lang="en-US" sz="3200" b="1" i="1" dirty="0" err="1">
                <a:solidFill>
                  <a:srgbClr val="800000"/>
                </a:solidFill>
                <a:latin typeface="Arial" charset="0"/>
              </a:rPr>
              <a:t>Teorema</a:t>
            </a:r>
            <a:r>
              <a:rPr lang="ru-RU" sz="3200" b="1" i="1" dirty="0">
                <a:solidFill>
                  <a:srgbClr val="800000"/>
                </a:solidFill>
                <a:latin typeface="Arial" charset="0"/>
              </a:rPr>
              <a:t>: </a:t>
            </a:r>
            <a:r>
              <a:rPr lang="en-US" sz="3600" b="1" i="1" dirty="0">
                <a:solidFill>
                  <a:srgbClr val="0070C0"/>
                </a:solidFill>
                <a:latin typeface="Times New Roman" pitchFamily="18" charset="0"/>
              </a:rPr>
              <a:t>Agar</a:t>
            </a:r>
            <a:r>
              <a:rPr lang="ru-RU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</a:t>
            </a:r>
            <a:r>
              <a:rPr lang="ru-RU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&gt;</a:t>
            </a:r>
            <a:r>
              <a:rPr lang="ru-RU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</a:t>
            </a:r>
            <a:r>
              <a:rPr lang="ru-RU" sz="3600" b="1" i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va</a:t>
            </a:r>
            <a:r>
              <a:rPr lang="ru-RU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</a:t>
            </a:r>
            <a:r>
              <a:rPr lang="ru-RU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&gt;</a:t>
            </a:r>
            <a:r>
              <a:rPr lang="ru-RU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</a:t>
            </a:r>
            <a:r>
              <a:rPr lang="ru-RU" sz="3600" b="1" i="1" dirty="0">
                <a:solidFill>
                  <a:srgbClr val="0070C0"/>
                </a:solidFill>
                <a:latin typeface="Times New Roman" pitchFamily="18" charset="0"/>
              </a:rPr>
              <a:t>, </a:t>
            </a:r>
            <a:r>
              <a:rPr lang="en-US" sz="3600" b="1" i="1" dirty="0">
                <a:solidFill>
                  <a:srgbClr val="0070C0"/>
                </a:solidFill>
                <a:latin typeface="Times New Roman" pitchFamily="18" charset="0"/>
              </a:rPr>
              <a:t>u </a:t>
            </a:r>
            <a:r>
              <a:rPr 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holda</a:t>
            </a:r>
            <a:r>
              <a:rPr 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ru-RU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</a:t>
            </a:r>
            <a:r>
              <a:rPr lang="ru-RU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&gt;</a:t>
            </a:r>
            <a:r>
              <a:rPr lang="ru-RU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 </a:t>
            </a:r>
            <a:r>
              <a:rPr lang="en-US" sz="3600" b="1" i="1" dirty="0" err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bo‘ladi</a:t>
            </a:r>
            <a:r>
              <a:rPr lang="ru-RU" sz="3600" b="1" i="1" dirty="0">
                <a:solidFill>
                  <a:srgbClr val="80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07952" name="Text Box 80"/>
          <p:cNvSpPr txBox="1">
            <a:spLocks noChangeArrowheads="1"/>
          </p:cNvSpPr>
          <p:nvPr/>
        </p:nvSpPr>
        <p:spPr bwMode="auto">
          <a:xfrm>
            <a:off x="3612766" y="1435270"/>
            <a:ext cx="49133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RU" sz="3600" b="1" i="1" dirty="0" err="1">
                <a:solidFill>
                  <a:srgbClr val="800000"/>
                </a:solidFill>
                <a:latin typeface="Arial" panose="020B0604020202020204" pitchFamily="34" charset="0"/>
              </a:rPr>
              <a:t>Isbot</a:t>
            </a:r>
            <a:r>
              <a:rPr lang="en-US" altLang="ru-RU" sz="3600" b="1" i="1" dirty="0">
                <a:solidFill>
                  <a:srgbClr val="800000"/>
                </a:solidFill>
                <a:latin typeface="Arial" panose="020B0604020202020204" pitchFamily="34" charset="0"/>
              </a:rPr>
              <a:t>:</a:t>
            </a:r>
            <a:endParaRPr lang="ru-RU" altLang="ru-RU" sz="4000" b="1" i="1" dirty="0">
              <a:solidFill>
                <a:srgbClr val="8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7953" name="Rectangle 81"/>
          <p:cNvSpPr>
            <a:spLocks noChangeArrowheads="1"/>
          </p:cNvSpPr>
          <p:nvPr/>
        </p:nvSpPr>
        <p:spPr bwMode="auto">
          <a:xfrm>
            <a:off x="1695451" y="2212976"/>
            <a:ext cx="603883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ru-RU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а</a:t>
            </a:r>
            <a:r>
              <a:rPr lang="en-US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&gt;b</a:t>
            </a:r>
            <a:r>
              <a:rPr lang="ru-RU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    –    (</a:t>
            </a:r>
            <a:r>
              <a:rPr lang="en-US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a</a:t>
            </a:r>
            <a:r>
              <a:rPr lang="ru-RU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–</a:t>
            </a:r>
            <a:r>
              <a:rPr lang="ru-RU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b</a:t>
            </a:r>
            <a:r>
              <a:rPr lang="ru-RU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) – </a:t>
            </a:r>
            <a:r>
              <a:rPr lang="en-US" altLang="ru-RU" sz="3600" b="1" i="1" dirty="0" err="1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musbat</a:t>
            </a:r>
            <a:r>
              <a:rPr lang="en-US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 son</a:t>
            </a:r>
            <a:r>
              <a:rPr lang="ru-RU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07954" name="Rectangle 82"/>
          <p:cNvSpPr>
            <a:spLocks noChangeArrowheads="1"/>
          </p:cNvSpPr>
          <p:nvPr/>
        </p:nvSpPr>
        <p:spPr bwMode="auto">
          <a:xfrm>
            <a:off x="1746251" y="2702719"/>
            <a:ext cx="59875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b&gt;c </a:t>
            </a:r>
            <a:r>
              <a:rPr lang="ru-RU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   –    (</a:t>
            </a:r>
            <a:r>
              <a:rPr lang="en-US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b</a:t>
            </a:r>
            <a:r>
              <a:rPr lang="ru-RU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–</a:t>
            </a:r>
            <a:r>
              <a:rPr lang="ru-RU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c</a:t>
            </a:r>
            <a:r>
              <a:rPr lang="ru-RU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) – </a:t>
            </a:r>
            <a:r>
              <a:rPr lang="en-US" altLang="ru-RU" sz="3600" b="1" i="1" dirty="0" err="1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musbat</a:t>
            </a:r>
            <a:r>
              <a:rPr lang="en-US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 son</a:t>
            </a:r>
            <a:r>
              <a:rPr lang="ru-RU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07955" name="Rectangle 83"/>
          <p:cNvSpPr>
            <a:spLocks noChangeArrowheads="1"/>
          </p:cNvSpPr>
          <p:nvPr/>
        </p:nvSpPr>
        <p:spPr bwMode="auto">
          <a:xfrm>
            <a:off x="1582586" y="3158469"/>
            <a:ext cx="87217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uk-UA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(</a:t>
            </a:r>
            <a:r>
              <a:rPr lang="en-US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a - b</a:t>
            </a:r>
            <a:r>
              <a:rPr lang="uk-UA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)</a:t>
            </a:r>
            <a:r>
              <a:rPr lang="en-US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 + (b - c) = a - c </a:t>
            </a:r>
            <a:r>
              <a:rPr lang="ru-RU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 – </a:t>
            </a:r>
            <a:r>
              <a:rPr lang="en-US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   </a:t>
            </a:r>
            <a:r>
              <a:rPr lang="en-US" altLang="ru-RU" sz="3600" b="1" i="1" dirty="0" err="1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musbat</a:t>
            </a:r>
            <a:r>
              <a:rPr lang="en-US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 son</a:t>
            </a:r>
            <a:r>
              <a:rPr lang="ru-RU" altLang="ru-RU" sz="3600" b="1" i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07956" name="Rectangle 84"/>
          <p:cNvSpPr>
            <a:spLocks noChangeArrowheads="1"/>
          </p:cNvSpPr>
          <p:nvPr/>
        </p:nvSpPr>
        <p:spPr bwMode="auto">
          <a:xfrm>
            <a:off x="3425132" y="3804800"/>
            <a:ext cx="311174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ru-RU" sz="4000" b="1" i="1" dirty="0" err="1">
                <a:ln>
                  <a:solidFill>
                    <a:schemeClr val="tx1"/>
                  </a:solidFill>
                </a:ln>
                <a:solidFill>
                  <a:srgbClr val="800000"/>
                </a:solidFill>
                <a:latin typeface="Times New Roman" pitchFamily="18" charset="0"/>
              </a:rPr>
              <a:t>Demak</a:t>
            </a:r>
            <a:r>
              <a:rPr lang="ru-RU" altLang="ru-RU" sz="4000" b="1" i="1" dirty="0">
                <a:ln>
                  <a:solidFill>
                    <a:schemeClr val="tx1"/>
                  </a:solidFill>
                </a:ln>
                <a:solidFill>
                  <a:srgbClr val="800000"/>
                </a:solidFill>
                <a:latin typeface="Times New Roman" pitchFamily="18" charset="0"/>
              </a:rPr>
              <a:t>,    а</a:t>
            </a:r>
            <a:r>
              <a:rPr lang="en-US" altLang="ru-RU" sz="4000" b="1" i="1" dirty="0">
                <a:ln>
                  <a:solidFill>
                    <a:schemeClr val="tx1"/>
                  </a:solidFill>
                </a:ln>
                <a:solidFill>
                  <a:srgbClr val="800000"/>
                </a:solidFill>
                <a:latin typeface="Times New Roman" pitchFamily="18" charset="0"/>
              </a:rPr>
              <a:t>&gt;c</a:t>
            </a:r>
            <a:endParaRPr lang="ru-RU" altLang="ru-RU" sz="4000" b="1" i="1" dirty="0">
              <a:ln>
                <a:solidFill>
                  <a:schemeClr val="tx1"/>
                </a:solidFill>
              </a:ln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207958" name="Text Box 86"/>
          <p:cNvSpPr txBox="1">
            <a:spLocks noChangeArrowheads="1"/>
          </p:cNvSpPr>
          <p:nvPr/>
        </p:nvSpPr>
        <p:spPr bwMode="auto">
          <a:xfrm>
            <a:off x="777210" y="5040704"/>
            <a:ext cx="39376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RU" sz="2400" b="1" i="1" dirty="0">
                <a:solidFill>
                  <a:srgbClr val="00008E"/>
                </a:solidFill>
                <a:latin typeface="Arial" panose="020B0604020202020204" pitchFamily="34" charset="0"/>
              </a:rPr>
              <a:t>GEOMETRIK TALQIN:</a:t>
            </a:r>
            <a:endParaRPr lang="ru-RU" altLang="ru-RU" sz="2400" b="1" i="1" dirty="0">
              <a:solidFill>
                <a:srgbClr val="00008E"/>
              </a:solidFill>
              <a:latin typeface="Arial" panose="020B0604020202020204" pitchFamily="34" charset="0"/>
            </a:endParaRPr>
          </a:p>
        </p:txBody>
      </p:sp>
      <p:grpSp>
        <p:nvGrpSpPr>
          <p:cNvPr id="8" name="Группа 7"/>
          <p:cNvGrpSpPr>
            <a:grpSpLocks/>
          </p:cNvGrpSpPr>
          <p:nvPr/>
        </p:nvGrpSpPr>
        <p:grpSpPr bwMode="auto">
          <a:xfrm>
            <a:off x="5493357" y="4849691"/>
            <a:ext cx="4176713" cy="617537"/>
            <a:chOff x="1907704" y="4855865"/>
            <a:chExt cx="4176464" cy="617144"/>
          </a:xfrm>
        </p:grpSpPr>
        <p:grpSp>
          <p:nvGrpSpPr>
            <p:cNvPr id="13323" name="Группа 6"/>
            <p:cNvGrpSpPr>
              <a:grpSpLocks/>
            </p:cNvGrpSpPr>
            <p:nvPr/>
          </p:nvGrpSpPr>
          <p:grpSpPr bwMode="auto">
            <a:xfrm>
              <a:off x="1907704" y="5250595"/>
              <a:ext cx="4176464" cy="222414"/>
              <a:chOff x="1907704" y="5250595"/>
              <a:chExt cx="4176464" cy="222414"/>
            </a:xfrm>
          </p:grpSpPr>
          <p:cxnSp>
            <p:nvCxnSpPr>
              <p:cNvPr id="3" name="Прямая со стрелкой 2"/>
              <p:cNvCxnSpPr/>
              <p:nvPr/>
            </p:nvCxnSpPr>
            <p:spPr>
              <a:xfrm>
                <a:off x="1907704" y="5354023"/>
                <a:ext cx="4176464" cy="0"/>
              </a:xfrm>
              <a:prstGeom prst="straightConnector1">
                <a:avLst/>
              </a:prstGeom>
              <a:ln w="38100">
                <a:solidFill>
                  <a:srgbClr val="00206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Овал 4"/>
              <p:cNvSpPr/>
              <p:nvPr/>
            </p:nvSpPr>
            <p:spPr>
              <a:xfrm>
                <a:off x="2799826" y="5250901"/>
                <a:ext cx="217475" cy="217349"/>
              </a:xfrm>
              <a:prstGeom prst="ellipse">
                <a:avLst/>
              </a:prstGeom>
              <a:solidFill>
                <a:srgbClr val="00206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9" name="Овал 18"/>
              <p:cNvSpPr/>
              <p:nvPr/>
            </p:nvSpPr>
            <p:spPr>
              <a:xfrm>
                <a:off x="3890374" y="5255661"/>
                <a:ext cx="217474" cy="217348"/>
              </a:xfrm>
              <a:prstGeom prst="ellipse">
                <a:avLst/>
              </a:prstGeom>
              <a:solidFill>
                <a:srgbClr val="00206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0" name="Овал 19"/>
              <p:cNvSpPr/>
              <p:nvPr/>
            </p:nvSpPr>
            <p:spPr>
              <a:xfrm>
                <a:off x="4787257" y="5250901"/>
                <a:ext cx="217475" cy="217349"/>
              </a:xfrm>
              <a:prstGeom prst="ellipse">
                <a:avLst/>
              </a:prstGeom>
              <a:solidFill>
                <a:srgbClr val="00206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13324" name="Rectangle 83"/>
            <p:cNvSpPr>
              <a:spLocks noChangeArrowheads="1"/>
            </p:cNvSpPr>
            <p:nvPr/>
          </p:nvSpPr>
          <p:spPr bwMode="auto">
            <a:xfrm>
              <a:off x="2696298" y="4855865"/>
              <a:ext cx="2398413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400" b="1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с            </a:t>
              </a:r>
              <a:r>
                <a:rPr lang="en-US" altLang="ru-RU" sz="2400" b="1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b </a:t>
              </a:r>
              <a:r>
                <a:rPr lang="ru-RU" altLang="ru-RU" sz="2400" b="1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        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834744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079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079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079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2079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2079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2079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079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079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079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079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079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079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079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079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079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2079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2079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2079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43" grpId="0"/>
      <p:bldP spid="207952" grpId="0"/>
      <p:bldP spid="2079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0E406BB2-BF83-4652-9E03-C3C2648B077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42009" y="1273853"/>
                <a:ext cx="10515600" cy="1826846"/>
              </a:xfrm>
            </p:spPr>
            <p:txBody>
              <a:bodyPr>
                <a:normAutofit fontScale="90000"/>
              </a:bodyPr>
              <a:lstStyle/>
              <a:p>
                <a:br>
                  <a:rPr lang="en-US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smtClean="0">
                        <a:latin typeface="Cambria Math" panose="02040503050406030204" pitchFamily="18" charset="0"/>
                      </a:rPr>
                      <m:t>Agar</m:t>
                    </m:r>
                    <m:r>
                      <a:rPr lang="ru-RU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ru-RU">
                        <a:latin typeface="Cambria Math" panose="02040503050406030204" pitchFamily="18" charset="0"/>
                      </a:rPr>
                      <m:t>5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&gt;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ru-RU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ru-RU">
                        <a:latin typeface="Cambria Math" panose="02040503050406030204" pitchFamily="18" charset="0"/>
                      </a:rPr>
                      <m:t>va</m:t>
                    </m:r>
                    <m:r>
                      <a:rPr lang="ru-RU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ru-RU">
                        <a:latin typeface="Cambria Math" panose="02040503050406030204" pitchFamily="18" charset="0"/>
                      </a:rPr>
                      <m:t>&gt;1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u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r>
                      <a:rPr lang="ru-RU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ru-RU">
                        <a:latin typeface="Cambria Math" panose="02040503050406030204" pitchFamily="18" charset="0"/>
                      </a:rPr>
                      <m:t>5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&gt;1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bo‘lishini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isbotlang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0E406BB2-BF83-4652-9E03-C3C2648B07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42009" y="1273853"/>
                <a:ext cx="10515600" cy="1826846"/>
              </a:xfrm>
              <a:blipFill rotWithShape="0">
                <a:blip r:embed="rId2"/>
                <a:stretch>
                  <a:fillRect t="-7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9FE9B7A-E348-4A46-A5A5-6C43CDA781D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80305" y="2791606"/>
                <a:ext cx="5782614" cy="3317631"/>
              </a:xfrm>
            </p:spPr>
            <p:txBody>
              <a:bodyPr>
                <a:normAutofit fontScale="92500"/>
              </a:bodyPr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4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ru-RU" sz="4400">
                        <a:latin typeface="Cambria Math" panose="02040503050406030204" pitchFamily="18" charset="0"/>
                      </a:rPr>
                      <m:t>5</m:t>
                    </m:r>
                    <m:r>
                      <a:rPr lang="ru-RU" sz="4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ru-RU" sz="44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ru-RU" sz="4400" i="1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4400" dirty="0"/>
                  <a:t>, </a:t>
                </a:r>
                <a14:m>
                  <m:oMath xmlns:m="http://schemas.openxmlformats.org/officeDocument/2006/math">
                    <m:r>
                      <a:rPr lang="ru-RU" sz="44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ru-RU" sz="4400" dirty="0"/>
                  <a:t> </a:t>
                </a:r>
                <a:r>
                  <a:rPr lang="en-US" sz="4400" dirty="0"/>
                  <a:t>– 1 &gt;0</a:t>
                </a:r>
                <a:endParaRPr lang="ru-RU" sz="44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4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ru-RU" sz="4400">
                        <a:latin typeface="Cambria Math" panose="02040503050406030204" pitchFamily="18" charset="0"/>
                      </a:rPr>
                      <m:t>5</m:t>
                    </m:r>
                    <m:r>
                      <a:rPr lang="ru-RU" sz="4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ru-RU" sz="44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ru-RU" sz="4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ru-RU" sz="44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ru-RU" sz="4400" i="1">
                        <a:latin typeface="Cambria Math" panose="02040503050406030204" pitchFamily="18" charset="0"/>
                      </a:rPr>
                      <m:t>−1&gt;0</m:t>
                    </m:r>
                  </m:oMath>
                </a14:m>
                <a:r>
                  <a:rPr lang="ru-RU" sz="4400" dirty="0"/>
                  <a:t> 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4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4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440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ru-RU" sz="4400" i="1">
                          <a:latin typeface="Cambria Math" panose="02040503050406030204" pitchFamily="18" charset="0"/>
                        </a:rPr>
                        <m:t>−1&gt;0</m:t>
                      </m:r>
                    </m:oMath>
                  </m:oMathPara>
                </a14:m>
                <a:endParaRPr lang="ru-RU" sz="440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4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4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440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ru-RU" sz="4400" i="1">
                          <a:latin typeface="Cambria Math" panose="02040503050406030204" pitchFamily="18" charset="0"/>
                        </a:rPr>
                        <m:t>&gt;1</m:t>
                      </m:r>
                    </m:oMath>
                  </m:oMathPara>
                </a14:m>
                <a:endParaRPr lang="ru-RU" sz="4400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79FE9B7A-E348-4A46-A5A5-6C43CDA781D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0305" y="2791606"/>
                <a:ext cx="5782614" cy="3317631"/>
              </a:xfrm>
              <a:blipFill rotWithShape="0">
                <a:blip r:embed="rId3"/>
                <a:stretch>
                  <a:fillRect t="-5147" r="-11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0181D906-7EF9-4287-9357-A99D77A58DFB}"/>
              </a:ext>
            </a:extLst>
          </p:cNvPr>
          <p:cNvSpPr/>
          <p:nvPr/>
        </p:nvSpPr>
        <p:spPr>
          <a:xfrm>
            <a:off x="0" y="-46334"/>
            <a:ext cx="12199619" cy="97245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184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8171410" y="3079097"/>
                <a:ext cx="3475567" cy="17794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ru-RU" sz="36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3600" b="1" i="1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ru-RU" sz="3600" b="1" i="1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ru-RU" sz="3600" b="1" i="1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600" b="1" dirty="0"/>
              </a:p>
              <a:p>
                <a:r>
                  <a:rPr lang="en-US" sz="3600" b="1" dirty="0"/>
                  <a:t>  </a:t>
                </a:r>
                <a14:m>
                  <m:oMath xmlns:m="http://schemas.openxmlformats.org/officeDocument/2006/math">
                    <m:r>
                      <a:rPr lang="en-US" sz="3600" b="1" i="0" u="sng" smtClean="0">
                        <a:latin typeface="Cambria Math" panose="02040503050406030204" pitchFamily="18" charset="0"/>
                      </a:rPr>
                      <m:t>           </m:t>
                    </m:r>
                    <m:r>
                      <a:rPr lang="ru-RU" sz="3600" b="1" i="1" u="sng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ru-RU" sz="3600" b="1" u="sng" dirty="0"/>
                  <a:t> </a:t>
                </a:r>
                <a:r>
                  <a:rPr lang="en-US" sz="3600" b="1" u="sng" dirty="0"/>
                  <a:t>– 1  </a:t>
                </a:r>
                <a14:m>
                  <m:oMath xmlns:m="http://schemas.openxmlformats.org/officeDocument/2006/math">
                    <m:r>
                      <a:rPr lang="ru-RU" sz="3600" b="1" i="1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sz="3600" b="1" u="sng" dirty="0"/>
                  <a:t> 0</a:t>
                </a:r>
                <a:endParaRPr lang="ru-RU" sz="3600" b="1" u="sng" dirty="0"/>
              </a:p>
              <a:p>
                <a:r>
                  <a:rPr lang="en-US" sz="3600" b="1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600" b="1" i="1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8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3600" b="1" dirty="0"/>
                  <a:t>1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3600" b="1" i="1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sz="3600" dirty="0"/>
                  <a:t> 0</a:t>
                </a:r>
                <a:endParaRPr lang="ru-RU" sz="36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1410" y="3079097"/>
                <a:ext cx="3475567" cy="1779461"/>
              </a:xfrm>
              <a:prstGeom prst="rect">
                <a:avLst/>
              </a:prstGeom>
              <a:blipFill rotWithShape="0">
                <a:blip r:embed="rId4"/>
                <a:stretch>
                  <a:fillRect r="-1576" b="-123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8504999" y="4759914"/>
                <a:ext cx="3019737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4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ru-RU" sz="44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44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ru-RU" sz="44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ru-RU" sz="44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4999" y="4759914"/>
                <a:ext cx="3019737" cy="78476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7830355" y="3358472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+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96736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3" name="Text Box 5"/>
          <p:cNvSpPr txBox="1">
            <a:spLocks noChangeArrowheads="1"/>
          </p:cNvSpPr>
          <p:nvPr/>
        </p:nvSpPr>
        <p:spPr bwMode="auto">
          <a:xfrm>
            <a:off x="1339291" y="2276368"/>
            <a:ext cx="9899561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ru-RU" sz="4000" b="1" i="1" dirty="0">
                <a:ln>
                  <a:solidFill>
                    <a:schemeClr val="tx1"/>
                  </a:solidFill>
                </a:ln>
                <a:solidFill>
                  <a:srgbClr val="006C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40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sz="40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4000" b="1" i="1" dirty="0" err="1">
                <a:ln>
                  <a:solidFill>
                    <a:schemeClr val="tx1"/>
                  </a:solidFill>
                </a:ln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ru-RU" sz="4000" b="1" i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4000" b="1" i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ru-RU" sz="4000" b="1" i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40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+ с </a:t>
            </a:r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sz="40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40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40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en-US" sz="4000" b="1" i="1" dirty="0" err="1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ru-RU" sz="4000" b="1" i="1" dirty="0">
                <a:ln>
                  <a:solidFill>
                    <a:schemeClr val="tx1"/>
                  </a:solidFill>
                </a:ln>
                <a:solidFill>
                  <a:srgbClr val="006C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b="1" i="1" dirty="0">
              <a:ln>
                <a:solidFill>
                  <a:schemeClr val="tx1"/>
                </a:solidFill>
              </a:ln>
              <a:solidFill>
                <a:srgbClr val="006C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4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 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)-(</a:t>
            </a:r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4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 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4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 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4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4000" b="1" i="1" dirty="0">
              <a:ln>
                <a:solidFill>
                  <a:schemeClr val="tx1"/>
                </a:solidFill>
              </a:ln>
              <a:solidFill>
                <a:srgbClr val="006C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1339291" y="785764"/>
            <a:ext cx="9144001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tengsizlikning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qismiga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ayni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qo’shilsa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ishorasi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o’zgarmaydi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altLang="ru-RU" b="1" i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146219" y="139433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6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charset="0"/>
              </a:rPr>
              <a:t> </a:t>
            </a:r>
            <a:r>
              <a:rPr lang="ru-RU" sz="3600" b="1" i="1" dirty="0">
                <a:ln>
                  <a:solidFill>
                    <a:schemeClr val="tx1"/>
                  </a:solidFill>
                </a:ln>
                <a:solidFill>
                  <a:srgbClr val="4472C4"/>
                </a:solidFill>
                <a:latin typeface="Arial" charset="0"/>
              </a:rPr>
              <a:t>2</a:t>
            </a:r>
            <a:r>
              <a:rPr lang="en-US" sz="3600" b="1" i="1" dirty="0">
                <a:ln>
                  <a:solidFill>
                    <a:schemeClr val="tx1"/>
                  </a:solidFill>
                </a:ln>
                <a:solidFill>
                  <a:srgbClr val="4472C4"/>
                </a:solidFill>
                <a:latin typeface="Arial" charset="0"/>
              </a:rPr>
              <a:t>- </a:t>
            </a:r>
            <a:r>
              <a:rPr lang="en-US" sz="3600" b="1" i="1" dirty="0" err="1">
                <a:ln>
                  <a:solidFill>
                    <a:schemeClr val="tx1"/>
                  </a:solidFill>
                </a:ln>
                <a:solidFill>
                  <a:srgbClr val="4472C4"/>
                </a:solidFill>
                <a:latin typeface="Arial" charset="0"/>
              </a:rPr>
              <a:t>Teorema</a:t>
            </a:r>
            <a:r>
              <a:rPr lang="ru-RU" sz="3600" b="1" i="1" dirty="0">
                <a:ln>
                  <a:solidFill>
                    <a:schemeClr val="tx1"/>
                  </a:solidFill>
                </a:ln>
                <a:solidFill>
                  <a:srgbClr val="4472C4"/>
                </a:solidFill>
                <a:latin typeface="Arial" charset="0"/>
              </a:rPr>
              <a:t>: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13628" y="4651025"/>
            <a:ext cx="46735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 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200" b="1" i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</a:t>
            </a:r>
            <a:r>
              <a:rPr lang="en-US" sz="3200" b="1" i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0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shartga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endParaRPr lang="ru-RU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815807" y="4651025"/>
            <a:ext cx="42082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ru-RU" sz="3200" b="1" i="1" dirty="0" err="1">
                <a:ln>
                  <a:solidFill>
                    <a:schemeClr val="tx1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ru-RU" altLang="ru-RU" sz="3200" b="1" i="1" dirty="0">
                <a:ln>
                  <a:solidFill>
                    <a:schemeClr val="tx1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altLang="ru-RU" sz="32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c &gt; b + c.</a:t>
            </a:r>
            <a:endParaRPr lang="ru-RU" altLang="ru-RU" sz="3200" b="1" i="1" dirty="0">
              <a:ln>
                <a:solidFill>
                  <a:schemeClr val="tx1"/>
                </a:solidFill>
              </a:ln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333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78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3297" y="334146"/>
            <a:ext cx="1012629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-5,6 &lt; 4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tengsizlikning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qismiga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11; -1,4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–a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18148" y="1905027"/>
            <a:ext cx="3771032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5,6 &lt; 4</a:t>
            </a:r>
          </a:p>
          <a:p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-5,6 +11&lt; 4+11</a:t>
            </a:r>
          </a:p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5,4 &lt; 15 </a:t>
            </a:r>
            <a:endParaRPr lang="ru-RU" sz="3600" dirty="0">
              <a:solidFill>
                <a:srgbClr val="8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18148" y="4024227"/>
            <a:ext cx="4307589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5,6 &lt; 4</a:t>
            </a:r>
          </a:p>
          <a:p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-5,6 +(-a)&lt; 4+(-a)</a:t>
            </a:r>
          </a:p>
          <a:p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5,6- a &lt; 4- a </a:t>
            </a:r>
            <a:endParaRPr lang="ru-RU" sz="3600" dirty="0">
              <a:solidFill>
                <a:srgbClr val="8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307071" y="1905027"/>
            <a:ext cx="5019323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5,6 &lt; 4</a:t>
            </a:r>
          </a:p>
          <a:p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-5,6 +(-1,4)&lt; 4+(-1,4)</a:t>
            </a:r>
          </a:p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-7 &lt; 2,6 </a:t>
            </a:r>
            <a:endParaRPr lang="ru-RU" sz="36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240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42" name="Text Box 14"/>
          <p:cNvSpPr txBox="1">
            <a:spLocks noChangeArrowheads="1"/>
          </p:cNvSpPr>
          <p:nvPr/>
        </p:nvSpPr>
        <p:spPr bwMode="auto">
          <a:xfrm>
            <a:off x="1774825" y="323850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200" b="1" i="1" dirty="0">
                <a:solidFill>
                  <a:srgbClr val="4472C4"/>
                </a:solidFill>
              </a:rPr>
              <a:t>3</a:t>
            </a:r>
            <a:r>
              <a:rPr lang="en-US" sz="3200" b="1" i="1" dirty="0">
                <a:solidFill>
                  <a:srgbClr val="4472C4"/>
                </a:solidFill>
              </a:rPr>
              <a:t> - </a:t>
            </a:r>
            <a:r>
              <a:rPr lang="en-US" sz="3200" b="1" i="1" dirty="0" err="1">
                <a:solidFill>
                  <a:srgbClr val="4472C4"/>
                </a:solidFill>
              </a:rPr>
              <a:t>Teotema</a:t>
            </a:r>
            <a:r>
              <a:rPr lang="ru-RU" sz="3200" b="1" i="1" dirty="0">
                <a:solidFill>
                  <a:srgbClr val="4472C4"/>
                </a:solidFill>
              </a:rPr>
              <a:t>: </a:t>
            </a:r>
          </a:p>
        </p:txBody>
      </p:sp>
      <p:sp>
        <p:nvSpPr>
          <p:cNvPr id="278543" name="Text Box 15"/>
          <p:cNvSpPr txBox="1">
            <a:spLocks noChangeArrowheads="1"/>
          </p:cNvSpPr>
          <p:nvPr/>
        </p:nvSpPr>
        <p:spPr bwMode="auto">
          <a:xfrm>
            <a:off x="514775" y="1559236"/>
            <a:ext cx="1076711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600" b="1" i="1" dirty="0">
                <a:solidFill>
                  <a:srgbClr val="006C31"/>
                </a:solidFill>
                <a:latin typeface="Times New Roman" pitchFamily="18" charset="0"/>
              </a:rPr>
              <a:t>	</a:t>
            </a:r>
            <a:r>
              <a:rPr lang="en-US" sz="3600" b="1" i="1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ru-RU" sz="3600" b="1" i="1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4472C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3600" b="1" i="1" dirty="0">
                <a:solidFill>
                  <a:srgbClr val="4472C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4472C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sz="3600" b="1" i="1" dirty="0">
                <a:solidFill>
                  <a:srgbClr val="4472C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4472C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b="1" i="1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i="1" dirty="0" err="1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3600" b="1" i="1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4472C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3600" b="1" i="1" dirty="0">
                <a:solidFill>
                  <a:srgbClr val="4472C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4472C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u-RU" sz="3600" b="1" i="1" dirty="0">
                <a:solidFill>
                  <a:srgbClr val="4472C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0</a:t>
            </a:r>
            <a:r>
              <a:rPr lang="en-US" sz="3600" b="1" i="1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i="1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3600" b="1" i="1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4472C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a∙n</a:t>
            </a:r>
            <a:r>
              <a:rPr lang="ru-RU" sz="3600" b="1" i="1" dirty="0">
                <a:solidFill>
                  <a:srgbClr val="4472C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4472C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u-RU" sz="3600" b="1" i="1" dirty="0">
                <a:solidFill>
                  <a:srgbClr val="4472C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4472C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b∙n</a:t>
            </a:r>
            <a:r>
              <a:rPr lang="en-US" sz="3600" b="1" i="1" dirty="0">
                <a:solidFill>
                  <a:srgbClr val="4472C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4472C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ru-RU" sz="3600" b="1" i="1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78544" name="Text Box 16"/>
          <p:cNvSpPr txBox="1">
            <a:spLocks noChangeArrowheads="1"/>
          </p:cNvSpPr>
          <p:nvPr/>
        </p:nvSpPr>
        <p:spPr bwMode="auto">
          <a:xfrm>
            <a:off x="1573213" y="2284328"/>
            <a:ext cx="9144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tengsizlikning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ko’paytirilsa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ishorasi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o’garmaydi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altLang="ru-RU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78545" name="Text Box 17"/>
          <p:cNvSpPr txBox="1">
            <a:spLocks noChangeArrowheads="1"/>
          </p:cNvSpPr>
          <p:nvPr/>
        </p:nvSpPr>
        <p:spPr bwMode="auto">
          <a:xfrm>
            <a:off x="1774825" y="3656021"/>
            <a:ext cx="914400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8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tensizlikning</a:t>
            </a:r>
            <a:r>
              <a:rPr lang="en-US" sz="2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2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2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ayni</a:t>
            </a:r>
            <a:r>
              <a:rPr lang="en-US" sz="2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2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2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ko’paytirilsa</a:t>
            </a:r>
            <a:r>
              <a:rPr lang="en-US" sz="2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8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</a:t>
            </a:r>
            <a:r>
              <a:rPr lang="en-US" sz="2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ishorasi</a:t>
            </a:r>
            <a:r>
              <a:rPr lang="en-US" sz="2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qarama</a:t>
            </a:r>
            <a:r>
              <a:rPr lang="en-US" sz="2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qarshisiga</a:t>
            </a:r>
            <a:r>
              <a:rPr lang="en-US" sz="2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o’zgaradi</a:t>
            </a:r>
            <a:r>
              <a:rPr lang="en-US" sz="2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altLang="ru-RU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78546" name="Text Box 18"/>
          <p:cNvSpPr txBox="1">
            <a:spLocks noChangeArrowheads="1"/>
          </p:cNvSpPr>
          <p:nvPr/>
        </p:nvSpPr>
        <p:spPr bwMode="auto">
          <a:xfrm>
            <a:off x="867904" y="4507742"/>
            <a:ext cx="1140026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br>
              <a:rPr lang="ru-RU" sz="2800" b="1" i="1" dirty="0">
                <a:solidFill>
                  <a:srgbClr val="FF0066"/>
                </a:solidFill>
                <a:latin typeface="Times New Roman" pitchFamily="18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</a:rPr>
              <a:t>     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ru-RU" sz="36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 &gt; </a:t>
            </a:r>
            <a:r>
              <a:rPr 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а &lt; </a:t>
            </a:r>
            <a:r>
              <a:rPr 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3600" b="1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573213" y="849759"/>
            <a:ext cx="91440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ru-RU" sz="3600" b="1" i="1" dirty="0">
                <a:solidFill>
                  <a:srgbClr val="006C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3600" b="1" i="1" dirty="0">
                <a:solidFill>
                  <a:srgbClr val="006C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0</a:t>
            </a:r>
            <a:r>
              <a:rPr lang="en-US" sz="36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a∙n</a:t>
            </a:r>
            <a:r>
              <a:rPr lang="ru-RU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sz="36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b∙n</a:t>
            </a:r>
            <a:r>
              <a:rPr lang="ru-RU" sz="36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790944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8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785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785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785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88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785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785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785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78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785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785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785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42" grpId="0"/>
      <p:bldP spid="278543" grpId="0"/>
      <p:bldP spid="278544" grpId="0"/>
      <p:bldP spid="278545" grpId="0"/>
      <p:bldP spid="27854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409902B-9808-483B-AAE7-58ED008CAC1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636100" y="3554568"/>
                <a:ext cx="10515600" cy="682581"/>
              </a:xfrm>
            </p:spPr>
            <p:txBody>
              <a:bodyPr>
                <a:normAutofit fontScale="90000"/>
              </a:bodyPr>
              <a:lstStyle/>
              <a:p>
                <a:br>
                  <a:rPr lang="en-US" sz="49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a&gt;b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tegsizlikning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ikkala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qismini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-1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manfiy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ko’paytirib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-a &lt; -b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qilamiz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Masalan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1,9 &lt; 2,01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tengsizlikni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-1ga </a:t>
                </a:r>
                <a:r>
                  <a:rPr lang="en-US" sz="3600" b="1" dirty="0" err="1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ko‘paytiring</a:t>
                </a:r>
                <a:b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-1,9 &gt; -2,01 </a:t>
                </a:r>
                <a:b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</a:t>
                </a:r>
                <a:r>
                  <a:rPr lang="en-US" sz="36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0,63 </a:t>
                </a:r>
                <a: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0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4000" b="1" dirty="0">
                    <a:solidFill>
                      <a:srgbClr val="4472C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/∙</a:t>
                </a:r>
                <a:r>
                  <a:rPr lang="en-US" sz="3100" b="1" dirty="0">
                    <a:solidFill>
                      <a:srgbClr val="4472C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(-5)</a:t>
                </a:r>
                <a:br>
                  <a:rPr lang="en-US" sz="4000" b="1" dirty="0">
                    <a:solidFill>
                      <a:srgbClr val="4472C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36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5·0,63 </a:t>
                </a:r>
                <a: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&lt; -</a:t>
                </a:r>
                <a:r>
                  <a:rPr lang="en-US" sz="36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0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en-US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- 3,15 &lt; -3</a:t>
                </a:r>
                <a:b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ru-RU" dirty="0">
                    <a:solidFill>
                      <a:srgbClr val="800000"/>
                    </a:solidFill>
                  </a:rPr>
                </a:b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4409902B-9808-483B-AAE7-58ED008CAC1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36100" y="3554568"/>
                <a:ext cx="10515600" cy="682581"/>
              </a:xfrm>
              <a:blipFill rotWithShape="0">
                <a:blip r:embed="rId2"/>
                <a:stretch>
                  <a:fillRect l="-1449" t="-291071" b="-2258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16761924-9AC5-40D3-B0E1-110FC257F8FC}"/>
              </a:ext>
            </a:extLst>
          </p:cNvPr>
          <p:cNvSpPr txBox="1">
            <a:spLocks/>
          </p:cNvSpPr>
          <p:nvPr/>
        </p:nvSpPr>
        <p:spPr>
          <a:xfrm>
            <a:off x="275492" y="0"/>
            <a:ext cx="11648634" cy="10902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08000"/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&gt; 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bo’lsa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–a &lt; -b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bo’linishini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Группа 5"/>
          <p:cNvGrpSpPr>
            <a:grpSpLocks/>
          </p:cNvGrpSpPr>
          <p:nvPr/>
        </p:nvGrpSpPr>
        <p:grpSpPr bwMode="auto">
          <a:xfrm>
            <a:off x="636100" y="4237149"/>
            <a:ext cx="3388072" cy="612775"/>
            <a:chOff x="2696298" y="4855865"/>
            <a:chExt cx="3387870" cy="612385"/>
          </a:xfrm>
        </p:grpSpPr>
        <p:grpSp>
          <p:nvGrpSpPr>
            <p:cNvPr id="7" name="Группа 6"/>
            <p:cNvGrpSpPr>
              <a:grpSpLocks/>
            </p:cNvGrpSpPr>
            <p:nvPr/>
          </p:nvGrpSpPr>
          <p:grpSpPr bwMode="auto">
            <a:xfrm>
              <a:off x="2696298" y="5217516"/>
              <a:ext cx="3387870" cy="250734"/>
              <a:chOff x="2696298" y="5217516"/>
              <a:chExt cx="3387870" cy="250734"/>
            </a:xfrm>
          </p:grpSpPr>
          <p:cxnSp>
            <p:nvCxnSpPr>
              <p:cNvPr id="9" name="Прямая со стрелкой 8"/>
              <p:cNvCxnSpPr/>
              <p:nvPr/>
            </p:nvCxnSpPr>
            <p:spPr>
              <a:xfrm>
                <a:off x="2696298" y="5317236"/>
                <a:ext cx="3387870" cy="36787"/>
              </a:xfrm>
              <a:prstGeom prst="straightConnector1">
                <a:avLst/>
              </a:prstGeom>
              <a:ln w="38100">
                <a:solidFill>
                  <a:srgbClr val="00206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Овал 10"/>
              <p:cNvSpPr/>
              <p:nvPr/>
            </p:nvSpPr>
            <p:spPr>
              <a:xfrm>
                <a:off x="3599084" y="5217516"/>
                <a:ext cx="217474" cy="217348"/>
              </a:xfrm>
              <a:prstGeom prst="ellipse">
                <a:avLst/>
              </a:prstGeom>
              <a:solidFill>
                <a:srgbClr val="00206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2" name="Овал 11"/>
              <p:cNvSpPr/>
              <p:nvPr/>
            </p:nvSpPr>
            <p:spPr>
              <a:xfrm>
                <a:off x="4787257" y="5250901"/>
                <a:ext cx="217475" cy="217349"/>
              </a:xfrm>
              <a:prstGeom prst="ellipse">
                <a:avLst/>
              </a:prstGeom>
              <a:solidFill>
                <a:srgbClr val="00206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8" name="Rectangle 83"/>
            <p:cNvSpPr>
              <a:spLocks noChangeArrowheads="1"/>
            </p:cNvSpPr>
            <p:nvPr/>
          </p:nvSpPr>
          <p:spPr bwMode="auto">
            <a:xfrm>
              <a:off x="2696298" y="4855865"/>
              <a:ext cx="2621074" cy="4613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4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        </a:t>
              </a:r>
              <a:r>
                <a:rPr lang="en-US" altLang="ru-RU" sz="24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-3,15 </a:t>
              </a:r>
              <a:r>
                <a:rPr lang="ru-RU" altLang="ru-RU" sz="24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        </a:t>
              </a:r>
              <a:r>
                <a:rPr lang="en-US" altLang="ru-RU" sz="24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-3</a:t>
              </a:r>
              <a:endPara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596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994E3793-4A2B-4A3C-90DD-8CF75312FB9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1409700"/>
                <a:ext cx="10515600" cy="2271346"/>
              </a:xfrm>
            </p:spPr>
            <p:txBody>
              <a:bodyPr>
                <a:normAutofit fontScale="90000"/>
              </a:bodyPr>
              <a:lstStyle/>
              <a:p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Agar: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>
                        <a:latin typeface="Cambria Math" panose="02040503050406030204" pitchFamily="18" charset="0"/>
                      </a:rPr>
                      <m:t>𝐚</m:t>
                    </m:r>
                    <m:r>
                      <a:rPr lang="ru-RU" b="1" i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ru-RU" b="1" i="0">
                        <a:latin typeface="Cambria Math" panose="02040503050406030204" pitchFamily="18" charset="0"/>
                      </a:rPr>
                      <m:t>𝐛</m:t>
                    </m:r>
                    <m:r>
                      <a:rPr lang="ru-RU" i="0">
                        <a:latin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ru-RU" i="0">
                        <a:latin typeface="Cambria Math" panose="02040503050406030204" pitchFamily="18" charset="0"/>
                      </a:rPr>
                      <m:t>va</m:t>
                    </m:r>
                    <m:r>
                      <a:rPr lang="ru-RU" b="1" i="0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1" i="0">
                        <a:latin typeface="Cambria Math" panose="02040503050406030204" pitchFamily="18" charset="0"/>
                      </a:rPr>
                      <m:t>𝐛</m:t>
                    </m:r>
                    <m:r>
                      <a:rPr lang="ru-RU" b="1" i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ru-RU" b="1" i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ru-RU" b="1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bo‘lsa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u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holda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>
                        <a:latin typeface="Cambria Math" panose="02040503050406030204" pitchFamily="18" charset="0"/>
                      </a:rPr>
                      <m:t>𝐚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musbat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son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bo‘ladimi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yoki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manfiy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son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bo‘ladimi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b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ru-RU" sz="3600" dirty="0"/>
                </a:br>
                <a:endParaRPr lang="ru-RU" sz="3600" dirty="0"/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994E3793-4A2B-4A3C-90DD-8CF75312FB9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1409700"/>
                <a:ext cx="10515600" cy="2271346"/>
              </a:xfrm>
              <a:blipFill rotWithShape="0">
                <a:blip r:embed="rId2"/>
                <a:stretch>
                  <a:fillRect l="-2087" t="-29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C8FF42C-6590-4303-B70B-CEDFD03EF7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1445" y="3108624"/>
                <a:ext cx="10515600" cy="3329355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1" i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𝐚</m:t>
                      </m:r>
                      <m:r>
                        <a:rPr lang="ru-RU" sz="4400" b="1" i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ru-RU" sz="4400" b="1" i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𝐛</m:t>
                      </m:r>
                      <m:r>
                        <a:rPr lang="ru-RU" sz="4400" b="1" i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ru-RU" sz="4400" b="1" i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𝐯𝐚</m:t>
                      </m:r>
                      <m:r>
                        <a:rPr lang="ru-RU" sz="4400" b="1" i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4400" b="1" i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𝐛</m:t>
                      </m:r>
                      <m:r>
                        <a:rPr lang="ru-RU" sz="4400" b="1" i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ru-RU" sz="4400" b="1" i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400" b="1" dirty="0">
                  <a:solidFill>
                    <a:srgbClr val="00B0F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0" i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m:rPr>
                          <m:sty m:val="p"/>
                        </m:rPr>
                        <a:rPr lang="ru-RU" sz="4400" i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ru-RU" sz="44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ru-RU" sz="4400" i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ru-RU" sz="4400" i="0">
                          <a:latin typeface="Cambria Math" panose="02040503050406030204" pitchFamily="18" charset="0"/>
                        </a:rPr>
                        <m:t>&gt;0  </m:t>
                      </m:r>
                    </m:oMath>
                  </m:oMathPara>
                </a14:m>
                <a:endParaRPr lang="ru-RU" sz="440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i="0" u="sng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ru-RU" sz="4400" i="0" u="sng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ru-RU" sz="4400" i="0" u="sng">
                          <a:latin typeface="Cambria Math" panose="02040503050406030204" pitchFamily="18" charset="0"/>
                        </a:rPr>
                        <m:t>−1&gt;0</m:t>
                      </m:r>
                    </m:oMath>
                  </m:oMathPara>
                </a14:m>
                <a:endParaRPr lang="ru-RU" sz="4400" u="sng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ru-RU" sz="4400" i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ru-RU" sz="44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ru-RU" sz="4400" i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ru-RU" sz="440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ru-RU" sz="4400" i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ru-RU" sz="4400" i="0">
                          <a:latin typeface="Cambria Math" panose="02040503050406030204" pitchFamily="18" charset="0"/>
                        </a:rPr>
                        <m:t>−1&gt;0</m:t>
                      </m:r>
                    </m:oMath>
                  </m:oMathPara>
                </a14:m>
                <a:endParaRPr lang="ru-RU" sz="4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ru-RU" sz="4400" i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ru-RU" sz="4400" i="0">
                          <a:latin typeface="Cambria Math" panose="02040503050406030204" pitchFamily="18" charset="0"/>
                        </a:rPr>
                        <m:t>−1&gt;0</m:t>
                      </m:r>
                    </m:oMath>
                  </m:oMathPara>
                </a14:m>
                <a:endParaRPr lang="ru-RU" sz="4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1" i="0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𝐚</m:t>
                      </m:r>
                      <m:r>
                        <a:rPr lang="ru-RU" sz="4400" b="1" i="0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ru-RU" sz="4400" b="1" i="0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400" b="1" dirty="0">
                  <a:solidFill>
                    <a:srgbClr val="800000"/>
                  </a:solidFill>
                </a:endParaRP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4C8FF42C-6590-4303-B70B-CEDFD03EF7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1445" y="3108624"/>
                <a:ext cx="10515600" cy="3329355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625A238F-128A-433F-88F6-A7DD18F428D9}"/>
              </a:ext>
            </a:extLst>
          </p:cNvPr>
          <p:cNvSpPr/>
          <p:nvPr/>
        </p:nvSpPr>
        <p:spPr>
          <a:xfrm>
            <a:off x="0" y="-46334"/>
            <a:ext cx="12199619" cy="97245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185-misol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45874" y="3841457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898381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5121</TotalTime>
  <Words>756</Words>
  <Application>Microsoft Office PowerPoint</Application>
  <PresentationFormat>Широкоэкранный</PresentationFormat>
  <Paragraphs>75</Paragraphs>
  <Slides>11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Arial Rounded MT Bold</vt:lpstr>
      <vt:lpstr>Calibri</vt:lpstr>
      <vt:lpstr>Calibri Light</vt:lpstr>
      <vt:lpstr>Cambria Math</vt:lpstr>
      <vt:lpstr>Times New Roman</vt:lpstr>
      <vt:lpstr>Тема Office</vt:lpstr>
      <vt:lpstr>ALGEBRA</vt:lpstr>
      <vt:lpstr>Презентация PowerPoint</vt:lpstr>
      <vt:lpstr>Презентация PowerPoint</vt:lpstr>
      <vt:lpstr> Agar a^2-5&gt;a va a&gt;1 bo‘lsa, u holda  a^2-5&gt;1 bo‘lishini isbotlang:  </vt:lpstr>
      <vt:lpstr>Презентация PowerPoint</vt:lpstr>
      <vt:lpstr>Презентация PowerPoint</vt:lpstr>
      <vt:lpstr>Презентация PowerPoint</vt:lpstr>
      <vt:lpstr> a&gt;b tegsizlikning ikkala qismini -1 manfiy songa ko’paytirib, -a &lt; -b ni hosil qilamiz. Masalan, 1,9 &lt; 2,01 tengsizlikni -1ga ko‘paytiring             -1,9 &gt; -2,01                               0,63 &gt; 3/5     /∙(-5)                              - 5·0,63 &lt; -5· 3/5                                - 3,15 &lt; -3   </vt:lpstr>
      <vt:lpstr>1) Agar:  a&gt;b  va b&gt;1 bo‘lsa, u holda a musbat son bo‘ladimi yoki manfiy son bo‘ladimi.  </vt:lpstr>
      <vt:lpstr> 2) Agar: a&lt;b  va b&lt;-2   bo’lsa, u holda a musbat son bo’ladimi yoki manfiy son bo’ladimi. </vt:lpstr>
      <vt:lpstr>Darslikning 74- sahifasida berilgan  185 - 189- topshiriqlarni bajarish.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479</cp:revision>
  <dcterms:created xsi:type="dcterms:W3CDTF">2020-07-17T09:31:54Z</dcterms:created>
  <dcterms:modified xsi:type="dcterms:W3CDTF">2022-06-23T07:41:33Z</dcterms:modified>
</cp:coreProperties>
</file>