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9" r:id="rId2"/>
    <p:sldId id="381" r:id="rId3"/>
    <p:sldId id="369" r:id="rId4"/>
    <p:sldId id="370" r:id="rId5"/>
    <p:sldId id="376" r:id="rId6"/>
    <p:sldId id="378" r:id="rId7"/>
    <p:sldId id="374" r:id="rId8"/>
    <p:sldId id="32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81"/>
            <p14:sldId id="369"/>
            <p14:sldId id="370"/>
            <p14:sldId id="376"/>
            <p14:sldId id="378"/>
            <p14:sldId id="374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4472C4"/>
    <a:srgbClr val="26D4B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6DEBB2-3CEC-4A76-A9AD-F5BFA5B0A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568460"/>
      </p:ext>
    </p:extLst>
  </p:cSld>
  <p:clrMapOvr>
    <a:masterClrMapping/>
  </p:clrMapOvr>
  <p:transition>
    <p:cover dir="u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04" y="-9346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37622" y="2394209"/>
            <a:ext cx="7885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endParaRPr lang="en-US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011814" y="2287330"/>
            <a:ext cx="2770884" cy="2688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4268" y="2052450"/>
            <a:ext cx="81057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4268" y="4139771"/>
            <a:ext cx="810577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6873" y="167426"/>
            <a:ext cx="9144000" cy="6597650"/>
          </a:xfrm>
        </p:spPr>
        <p:txBody>
          <a:bodyPr>
            <a:normAutofit/>
          </a:bodyPr>
          <a:lstStyle/>
          <a:p>
            <a:pPr marL="533400" indent="-533400">
              <a:buNone/>
              <a:defRPr/>
            </a:pPr>
            <a:r>
              <a:rPr lang="ru-RU" sz="2400" dirty="0"/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taqqoslanganda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3400" indent="-533400">
              <a:buFontTx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= 0)</a:t>
            </a:r>
          </a:p>
          <a:p>
            <a:pPr marL="533400" indent="-533400">
              <a:buFontTx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b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</a:p>
          <a:p>
            <a:pPr marL="533400" indent="-533400">
              <a:buFontTx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&lt; b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</a:p>
          <a:p>
            <a:pPr marL="533400" indent="-533400">
              <a:buNone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a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None/>
              <a:defRPr/>
            </a:pP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ishoralaridan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qaysinisi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qo‘yilsa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munosabat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PROGR038"/>
          <p:cNvPicPr>
            <a:picLocks noGrp="1" noChangeAspect="1" noChangeArrowheads="1"/>
          </p:cNvPicPr>
          <p:nvPr>
            <p:ph sz="quarter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"/>
          <a:stretch/>
        </p:blipFill>
        <p:spPr>
          <a:xfrm>
            <a:off x="8461421" y="956517"/>
            <a:ext cx="2524259" cy="19927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822716"/>
      </p:ext>
    </p:extLst>
  </p:cSld>
  <p:clrMapOvr>
    <a:masterClrMapping/>
  </p:clrMapOvr>
  <p:transition advClick="0" advTm="12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9B512-04CA-4BAF-883C-4D05510A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02" y="1242110"/>
            <a:ext cx="11382465" cy="47460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a’ r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f. Agar a-b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bo’lsa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60634" y="244844"/>
                <a:ext cx="10699884" cy="2942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sonlarini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taqqoslang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32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ru-RU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200" b="1" i="1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endParaRPr lang="ru-RU" b="1" dirty="0"/>
              </a:p>
              <a:p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34" y="244844"/>
                <a:ext cx="10699884" cy="29420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06290" y="1262595"/>
                <a:ext cx="1620957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 0</a:t>
                </a:r>
                <a:r>
                  <a:rPr lang="en-US" sz="4000" b="1" dirty="0">
                    <a:solidFill>
                      <a:srgbClr val="0070C0"/>
                    </a:solidFill>
                  </a:rPr>
                  <a:t>)</a:t>
                </a:r>
                <a:endParaRPr lang="ru-RU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290" y="1262595"/>
                <a:ext cx="1620957" cy="981487"/>
              </a:xfrm>
              <a:prstGeom prst="rect">
                <a:avLst/>
              </a:prstGeom>
              <a:blipFill rotWithShape="0">
                <a:blip r:embed="rId3"/>
                <a:stretch>
                  <a:fillRect l="-13534" r="-12030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082754" y="333352"/>
                <a:ext cx="1382110" cy="1157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rgbClr val="8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754" y="333352"/>
                <a:ext cx="1382110" cy="1157240"/>
              </a:xfrm>
              <a:prstGeom prst="rect">
                <a:avLst/>
              </a:prstGeom>
              <a:blipFill rotWithShape="0">
                <a:blip r:embed="rId4"/>
                <a:stretch>
                  <a:fillRect b="-1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21455" y="4168617"/>
                <a:ext cx="6096000" cy="19872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0,28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sonlarini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taqqoslang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55" y="4168617"/>
                <a:ext cx="6096000" cy="1987211"/>
              </a:xfrm>
              <a:prstGeom prst="rect">
                <a:avLst/>
              </a:prstGeom>
              <a:blipFill rotWithShape="0">
                <a:blip r:embed="rId5"/>
                <a:stretch>
                  <a:fillRect l="-3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60634" y="5058781"/>
                <a:ext cx="5452583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ru-RU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34" y="5058781"/>
                <a:ext cx="5452583" cy="9017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6517455" y="5314235"/>
            <a:ext cx="21932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(-0,12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</a:t>
            </a:r>
            <a:r>
              <a:rPr lang="en-US" sz="3600" b="1" dirty="0">
                <a:solidFill>
                  <a:srgbClr val="0070C0"/>
                </a:solidFill>
              </a:rPr>
              <a:t>)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632311" y="4095626"/>
                <a:ext cx="1798890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0,28</a:t>
                </a:r>
                <a:r>
                  <a:rPr lang="en-US" sz="4800" b="1" dirty="0">
                    <a:solidFill>
                      <a:srgbClr val="8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solidFill>
                      <a:srgbClr val="8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sz="4800" b="1" dirty="0">
                    <a:solidFill>
                      <a:srgbClr val="8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311" y="4095626"/>
                <a:ext cx="1798890" cy="1070358"/>
              </a:xfrm>
              <a:prstGeom prst="rect">
                <a:avLst/>
              </a:prstGeom>
              <a:blipFill rotWithShape="0">
                <a:blip r:embed="rId7"/>
                <a:stretch>
                  <a:fillRect l="-8814"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78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9902B-9808-483B-AAE7-58ED008C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70" y="980019"/>
            <a:ext cx="10515600" cy="7352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Agar a&gt;b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b&lt;a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F94749-EA00-4A5F-A426-256E1F3CB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70" y="1909267"/>
            <a:ext cx="10515600" cy="110240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&gt; b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a – b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ekanini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 – a = – (a – b)   –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son,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b &lt; a.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C57994A-778A-43A0-A18D-0C56C4F61128}"/>
              </a:ext>
            </a:extLst>
          </p:cNvPr>
          <p:cNvSpPr/>
          <p:nvPr/>
        </p:nvSpPr>
        <p:spPr>
          <a:xfrm>
            <a:off x="-7619" y="0"/>
            <a:ext cx="12199619" cy="79849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02570" y="3205665"/>
                <a:ext cx="10151289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3200" b="1" i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bo’lsa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b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1" i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36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1" i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36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&gt;2ab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bo’linishini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70" y="3205665"/>
                <a:ext cx="10151289" cy="1631216"/>
              </a:xfrm>
              <a:prstGeom prst="rect">
                <a:avLst/>
              </a:prstGeom>
              <a:blipFill rotWithShape="0">
                <a:blip r:embed="rId2"/>
                <a:stretch>
                  <a:fillRect l="-1562" t="-48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02570" y="4502495"/>
                <a:ext cx="11067245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ru-RU" sz="3600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36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ru-RU" sz="3600" i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36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2ab &gt; 0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ru-RU" sz="3600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36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2ab</a:t>
                </a:r>
                <a14:m>
                  <m:oMath xmlns:m="http://schemas.openxmlformats.org/officeDocument/2006/math">
                    <m:r>
                      <a:rPr lang="en-US" sz="3600" i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ru-RU" sz="3600" i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36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ru-RU" sz="3600" i="0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 sz="36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ru-RU" sz="36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d>
                      </m:e>
                      <m:sup>
                        <m:r>
                          <a:rPr lang="en-US" sz="36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0">
                        <a:latin typeface="Cambria Math" panose="02040503050406030204" pitchFamily="18" charset="0"/>
                      </a:rPr>
                      <m:t>&gt;0,  </m:t>
                    </m:r>
                    <m:r>
                      <m:rPr>
                        <m:sty m:val="p"/>
                      </m:rPr>
                      <a:rPr lang="en-US" sz="3600" i="0">
                        <a:latin typeface="Cambria Math" panose="02040503050406030204" pitchFamily="18" charset="0"/>
                      </a:rPr>
                      <m:t>chunki</m:t>
                    </m:r>
                    <m:r>
                      <a:rPr lang="en-US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3600" i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70" y="4502495"/>
                <a:ext cx="11067245" cy="1754326"/>
              </a:xfrm>
              <a:prstGeom prst="rect">
                <a:avLst/>
              </a:prstGeom>
              <a:blipFill rotWithShape="0">
                <a:blip r:embed="rId3"/>
                <a:stretch>
                  <a:fillRect t="-6272" b="-12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3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C49A20A-BB2C-4692-A9E2-E55F2966D15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60161" y="1456841"/>
                <a:ext cx="10515600" cy="2014747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31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Sonli</a:t>
                </a:r>
                <a:r>
                  <a:rPr lang="en-US" sz="3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1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tengsizlik</a:t>
                </a:r>
                <a:r>
                  <a:rPr lang="en-US" sz="3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1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ta’rifidan</a:t>
                </a:r>
                <a:r>
                  <a:rPr lang="en-US" sz="3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1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foydalanib</a:t>
                </a:r>
                <a:r>
                  <a:rPr lang="en-US" sz="3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1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3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1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sonlarni</a:t>
                </a:r>
                <a:r>
                  <a:rPr lang="en-US" sz="3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1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taqqoslang</a:t>
                </a:r>
                <a:r>
                  <a:rPr lang="en-US" sz="31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b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1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0,3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dirty="0"/>
                  <a:t> </a:t>
                </a:r>
                <a:br>
                  <a:rPr lang="ru-RU" dirty="0"/>
                </a:b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C49A20A-BB2C-4692-A9E2-E55F2966D1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60161" y="1456841"/>
                <a:ext cx="10515600" cy="2014747"/>
              </a:xfrm>
              <a:blipFill rotWithShape="0">
                <a:blip r:embed="rId2"/>
                <a:stretch>
                  <a:fillRect l="-1159" t="-2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F550F8-BB54-4593-BE1C-2A0CAFD853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99552" y="1864874"/>
                <a:ext cx="4614893" cy="11068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0,3−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=0,3−0,2=0,1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6F550F8-BB54-4593-BE1C-2A0CAFD853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99552" y="1864874"/>
                <a:ext cx="4614893" cy="110682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B32B59BA-3F3E-4E3A-842B-3268DF576DBD}"/>
              </a:ext>
            </a:extLst>
          </p:cNvPr>
          <p:cNvSpPr/>
          <p:nvPr/>
        </p:nvSpPr>
        <p:spPr>
          <a:xfrm>
            <a:off x="-7619" y="40194"/>
            <a:ext cx="12199619" cy="9024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178-misol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823702" y="1676831"/>
                <a:ext cx="1902957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ru-RU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ru-RU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ru-RU" sz="32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702" y="1676831"/>
                <a:ext cx="1902957" cy="101752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0161" y="3097608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3200" b="1" dirty="0">
                    <a:solidFill>
                      <a:srgbClr val="7030A0"/>
                    </a:solidFill>
                  </a:rPr>
                  <a:t>2</a:t>
                </a:r>
                <a:r>
                  <a:rPr lang="en-US" sz="2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0,3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b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61" y="3097608"/>
                <a:ext cx="6096000" cy="1384995"/>
              </a:xfrm>
              <a:prstGeom prst="rect">
                <a:avLst/>
              </a:prstGeom>
              <a:blipFill rotWithShape="0">
                <a:blip r:embed="rId5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59728" y="2976502"/>
                <a:ext cx="4229043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−0,3=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28" y="2976502"/>
                <a:ext cx="4229043" cy="101752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823702" y="3032694"/>
                <a:ext cx="151323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28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ru-RU" sz="28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28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702" y="3032694"/>
                <a:ext cx="1513235" cy="9017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847897" y="4517361"/>
                <a:ext cx="1942840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ru-RU" sz="28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7897" y="4517361"/>
                <a:ext cx="1942840" cy="9017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42372" y="4660623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b="1" dirty="0">
                    <a:solidFill>
                      <a:srgbClr val="7030A0"/>
                    </a:solidFill>
                  </a:rPr>
                  <a:t>3</a:t>
                </a:r>
                <a:r>
                  <a:rPr lang="en-US" sz="2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0,35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b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72" y="4660623"/>
                <a:ext cx="6096000" cy="1384995"/>
              </a:xfrm>
              <a:prstGeom prst="rect">
                <a:avLst/>
              </a:prstGeom>
              <a:blipFill rotWithShape="0">
                <a:blip r:embed="rId9"/>
                <a:stretch>
                  <a:fillRect l="-26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259728" y="4542364"/>
                <a:ext cx="5286512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−0,3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28" y="4542364"/>
                <a:ext cx="5286512" cy="101752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16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917AC536-4217-4C7A-AC00-F407790BBCF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18941" y="1533563"/>
                <a:ext cx="9151513" cy="1034587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36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&lt;(</m:t>
                    </m:r>
                    <m:r>
                      <a:rPr lang="ru-RU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36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ru-RU" sz="4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4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17AC536-4217-4C7A-AC00-F407790BBC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8941" y="1533563"/>
                <a:ext cx="9151513" cy="1034587"/>
              </a:xfrm>
              <a:blipFill rotWithShape="0">
                <a:blip r:embed="rId2"/>
                <a:stretch>
                  <a:fillRect l="-1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67FACB2-979F-4DD6-88C4-E9ED2C4E20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7619" y="2710636"/>
                <a:ext cx="10161431" cy="7333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 sz="3600" i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ru-RU" sz="36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36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ru-RU" sz="36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36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 sz="3600" i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ru-RU" sz="36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3600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 sz="3600" i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ru-RU" sz="36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3600" i="0">
                          <a:latin typeface="Cambria Math" panose="02040503050406030204" pitchFamily="18" charset="0"/>
                        </a:rPr>
                        <m:t>−1=−1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32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67FACB2-979F-4DD6-88C4-E9ED2C4E20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7619" y="2710636"/>
                <a:ext cx="10161431" cy="73338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C2C4CE70-C764-4692-B654-B258D764DC06}"/>
              </a:ext>
            </a:extLst>
          </p:cNvPr>
          <p:cNvSpPr/>
          <p:nvPr/>
        </p:nvSpPr>
        <p:spPr>
          <a:xfrm>
            <a:off x="-7619" y="0"/>
            <a:ext cx="12199619" cy="8350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181-misol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941" y="1078497"/>
            <a:ext cx="11447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qiymatida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o‘rinli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760333" y="1800652"/>
                <a:ext cx="161012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3200" b="1" i="1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3200" b="1" i="1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8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333" y="1800652"/>
                <a:ext cx="1610121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24496" y="3697074"/>
                <a:ext cx="7422524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  <m:d>
                      <m:d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ru-RU" sz="32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d>
                      <m:d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br>
                  <a:rPr lang="ru-RU" sz="3200" b="1" dirty="0">
                    <a:solidFill>
                      <a:srgbClr val="002060"/>
                    </a:solidFill>
                  </a:rPr>
                </a:br>
                <a:endParaRPr lang="ru-RU" sz="3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96" y="3697074"/>
                <a:ext cx="7422524" cy="1077218"/>
              </a:xfrm>
              <a:prstGeom prst="rect">
                <a:avLst/>
              </a:prstGeom>
              <a:blipFill rotWithShape="0">
                <a:blip r:embed="rId5"/>
                <a:stretch>
                  <a:fillRect l="-1314" t="-8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11306" y="4387502"/>
                <a:ext cx="1062077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 sz="3600" i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ru-RU" sz="3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 i="0">
                          <a:latin typeface="Cambria Math" panose="02040503050406030204" pitchFamily="18" charset="0"/>
                        </a:rPr>
                        <m:t>+7</m:t>
                      </m:r>
                      <m:r>
                        <m:rPr>
                          <m:sty m:val="p"/>
                        </m:rPr>
                        <a:rPr lang="ru-RU" sz="36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3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ru-RU" sz="36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3600" i="0">
                          <a:latin typeface="Cambria Math" panose="02040503050406030204" pitchFamily="18" charset="0"/>
                        </a:rPr>
                        <m:t>+7−</m:t>
                      </m:r>
                      <m:d>
                        <m:d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36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ru-RU" sz="3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600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m:rPr>
                              <m:sty m:val="p"/>
                            </m:rPr>
                            <a:rPr lang="ru-RU" sz="36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ru-RU" sz="3600" i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m:rPr>
                              <m:sty m:val="p"/>
                            </m:rPr>
                            <a:rPr lang="ru-RU" sz="36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ru-RU" sz="3600" i="0">
                              <a:latin typeface="Cambria Math" panose="02040503050406030204" pitchFamily="18" charset="0"/>
                            </a:rPr>
                            <m:t>+12</m:t>
                          </m:r>
                        </m:e>
                      </m:d>
                      <m:r>
                        <a:rPr lang="ru-RU" sz="36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06" y="4387502"/>
                <a:ext cx="10620778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547020" y="3707117"/>
                <a:ext cx="16309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3200" b="1" i="1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sz="3200" b="1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ru-RU" sz="3200" b="1" i="1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2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020" y="3707117"/>
                <a:ext cx="1630959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11306" y="5224675"/>
                <a:ext cx="746537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 sz="36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ru-RU" sz="36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>
                          <a:latin typeface="Cambria Math" panose="02040503050406030204" pitchFamily="18" charset="0"/>
                        </a:rPr>
                        <m:t>+8</m:t>
                      </m:r>
                      <m:r>
                        <m:rPr>
                          <m:sty m:val="p"/>
                        </m:rPr>
                        <a:rPr lang="ru-RU" sz="360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3600">
                          <a:latin typeface="Cambria Math" panose="02040503050406030204" pitchFamily="18" charset="0"/>
                        </a:rPr>
                        <m:t>+7−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ru-RU" sz="36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ru-RU" sz="36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>
                          <a:latin typeface="Cambria Math" panose="02040503050406030204" pitchFamily="18" charset="0"/>
                        </a:rPr>
                        <m:t>−8</m:t>
                      </m:r>
                      <m:r>
                        <m:rPr>
                          <m:sty m:val="p"/>
                        </m:rPr>
                        <a:rPr lang="ru-RU" sz="360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3600">
                          <a:latin typeface="Cambria Math" panose="02040503050406030204" pitchFamily="18" charset="0"/>
                        </a:rPr>
                        <m:t>−12=−5;</m:t>
                      </m:r>
                    </m:oMath>
                  </m:oMathPara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06" y="5224675"/>
                <a:ext cx="7465377" cy="6463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2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E406BB2-BF83-4652-9E03-C3C2648B07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854199"/>
                <a:ext cx="10515600" cy="1574799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Agar a &gt; 0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bo’lsa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u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holda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i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bo’lishini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isbotlang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40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i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sz="4000" i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  </a:t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E406BB2-BF83-4652-9E03-C3C2648B07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854199"/>
                <a:ext cx="10515600" cy="1574799"/>
              </a:xfrm>
              <a:blipFill rotWithShape="0">
                <a:blip r:embed="rId2"/>
                <a:stretch>
                  <a:fillRect l="-2087" t="-83333" b="-31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9FE9B7A-E348-4A46-A5A5-6C43CDA781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1682" y="3902477"/>
                <a:ext cx="10515600" cy="25320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4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000" i="0"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  <m:r>
                        <a:rPr lang="en-US" sz="4000" i="0">
                          <a:latin typeface="Cambria Math" panose="02040503050406030204" pitchFamily="18" charset="0"/>
                        </a:rPr>
                        <m:t>−2=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40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4000" i="0">
                              <a:latin typeface="Cambria Math" panose="02040503050406030204" pitchFamily="18" charset="0"/>
                            </a:rPr>
                            <m:t>+1−2</m:t>
                          </m:r>
                          <m:r>
                            <m:rPr>
                              <m:sty m:val="p"/>
                            </m:rPr>
                            <a:rPr lang="ru-RU" sz="4000" i="0"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4000" i="0"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  <m:r>
                        <a:rPr lang="ru-RU" sz="4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4000" i="0"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  <m:r>
                                    <a:rPr lang="ru-RU" sz="40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ru-RU" sz="4000" i="0"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  <m:r>
                        <a:rPr lang="ru-RU" sz="4000" i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3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35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chunki</a:t>
                </a:r>
                <a:r>
                  <a:rPr lang="en-US" sz="3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&gt; 0 </a:t>
                </a:r>
                <a:r>
                  <a:rPr lang="en-US" sz="35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</a:t>
                </a:r>
                <a:r>
                  <a:rPr lang="en-US" sz="3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r>
                      <a:rPr lang="en-US" sz="3500" i="1">
                        <a:latin typeface="Cambria Math" panose="02040503050406030204" pitchFamily="18" charset="0"/>
                      </a:rPr>
                      <m:t>≠1.</m:t>
                    </m:r>
                  </m:oMath>
                </a14:m>
                <a:endParaRPr lang="ru-RU" sz="3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9FE9B7A-E348-4A46-A5A5-6C43CDA781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1682" y="3902477"/>
                <a:ext cx="10515600" cy="2532062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0181D906-7EF9-4287-9357-A99D77A58DFB}"/>
              </a:ext>
            </a:extLst>
          </p:cNvPr>
          <p:cNvSpPr/>
          <p:nvPr/>
        </p:nvSpPr>
        <p:spPr>
          <a:xfrm>
            <a:off x="0" y="-46333"/>
            <a:ext cx="12199619" cy="80618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5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5" y="1620836"/>
            <a:ext cx="10790255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71-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179 - 182-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4870</TotalTime>
  <Words>541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ALGEBRA</vt:lpstr>
      <vt:lpstr>Презентация PowerPoint</vt:lpstr>
      <vt:lpstr>T a’ r i f. Agar a-b ayirma musbat bo‘lsa, u holda a son b sondan katta bo‘ladi. Agar a-b ayirma manfiy bo’lsa u holda a son b sondan kichik bo‘ladi. </vt:lpstr>
      <vt:lpstr>1)  Agar a&gt;b bo‘lsa, u holda b&lt;a bo‘lishini isbotlang.</vt:lpstr>
      <vt:lpstr>Sonli tengsizlik ta’rifidan foydalanib, quyidagi sonlarni taqqoslang:  1.  0,3 va 1/5;   </vt:lpstr>
      <vt:lpstr> 1.  a^3&lt;(a+1)(a^2-a+1) </vt:lpstr>
      <vt:lpstr>Agar a &gt; 0 va a ≠1 bo’lsa, u holda  a+1/a&gt;2 bo’lishini isbotlang. a+1/a-2 &gt; 0   </vt:lpstr>
      <vt:lpstr>Darslikning 71- betida berilgan  179 - 182- topshiriqlarni bajarish.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449</cp:revision>
  <dcterms:created xsi:type="dcterms:W3CDTF">2020-07-17T09:31:54Z</dcterms:created>
  <dcterms:modified xsi:type="dcterms:W3CDTF">2022-06-23T07:42:03Z</dcterms:modified>
</cp:coreProperties>
</file>