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373" r:id="rId3"/>
    <p:sldId id="374" r:id="rId4"/>
    <p:sldId id="372" r:id="rId5"/>
    <p:sldId id="375" r:id="rId6"/>
    <p:sldId id="377" r:id="rId7"/>
    <p:sldId id="378" r:id="rId8"/>
    <p:sldId id="32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73"/>
            <p14:sldId id="374"/>
            <p14:sldId id="372"/>
            <p14:sldId id="375"/>
            <p14:sldId id="377"/>
            <p14:sldId id="378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2D86"/>
    <a:srgbClr val="008E40"/>
    <a:srgbClr val="00A249"/>
    <a:srgbClr val="4472C4"/>
    <a:srgbClr val="26D4B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14845" y="2089929"/>
            <a:ext cx="7885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tatbiqiy</a:t>
            </a:r>
            <a:r>
              <a:rPr lang="en-US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8963427" y="2684829"/>
            <a:ext cx="2770884" cy="2688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4268" y="2052450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4268" y="4139771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C764A-8B2D-4F96-9F94-8A13E26E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91555"/>
            <a:ext cx="10515600" cy="2250832"/>
          </a:xfrm>
        </p:spPr>
        <p:txBody>
          <a:bodyPr>
            <a:noAutofit/>
          </a:bodyPr>
          <a:lstStyle/>
          <a:p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838200" y="4642336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838200" y="4654059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158623"/>
              </p:ext>
            </p:extLst>
          </p:nvPr>
        </p:nvGraphicFramePr>
        <p:xfrm>
          <a:off x="1035140" y="2706131"/>
          <a:ext cx="10121720" cy="3383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99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9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8385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Avtomobil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rusumi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Xavfsizlik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Qulaylik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Turli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vazifalarni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bajarish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F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Sifat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Q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Dizayn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187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en-US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</a:t>
                      </a:r>
                      <a:r>
                        <a:rPr lang="en-US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   </a:t>
                      </a:r>
                      <a:r>
                        <a:rPr lang="en-US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dirty="0"/>
                        <a:t>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</a:t>
                      </a:r>
                      <a:r>
                        <a:rPr lang="en-US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10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       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10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28876" y="931876"/>
            <a:ext cx="120462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rusumdagi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reytingga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rusumlarini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reytingining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kamayib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tartibida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joylashtiring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ko‘rsatkich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reytingli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avtomobilni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tanlar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edingiz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142506"/>
            <a:ext cx="2917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№165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Masala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A52C764A-8B2D-4F96-9F94-8A13E26E485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85286" y="4138965"/>
                <a:ext cx="5911403" cy="2115307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0,78</a:t>
                </a:r>
                <a:br>
                  <a:rPr lang="ru-RU" sz="32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4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52C764A-8B2D-4F96-9F94-8A13E26E48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85286" y="4138965"/>
                <a:ext cx="5911403" cy="211530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838200" y="4642336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838200" y="4654059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838200" y="4642336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838200" y="4654059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266639"/>
              </p:ext>
            </p:extLst>
          </p:nvPr>
        </p:nvGraphicFramePr>
        <p:xfrm>
          <a:off x="372466" y="199391"/>
          <a:ext cx="6954590" cy="3474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6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9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2739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Avto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xavfsizlik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20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qulaylik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F</a:t>
                      </a:r>
                    </a:p>
                    <a:p>
                      <a:pPr algn="l"/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funksiyalar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sifat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dizayn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10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32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       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          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           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       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7030A0"/>
                          </a:solidFill>
                        </a:rPr>
                        <a:t>      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14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en-US" sz="3600" b="1" baseline="0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         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          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       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            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147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27322" y="1361715"/>
                <a:ext cx="4179349" cy="981487"/>
              </a:xfrm>
              <a:prstGeom prst="rect">
                <a:avLst/>
              </a:prstGeom>
              <a:noFill/>
              <a:ln w="28575">
                <a:solidFill>
                  <a:srgbClr val="00A249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 =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𝟑𝐒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𝟐𝐂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𝟐𝐅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𝟐𝐐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322" y="1361715"/>
                <a:ext cx="4179349" cy="981487"/>
              </a:xfrm>
              <a:prstGeom prst="rect">
                <a:avLst/>
              </a:prstGeom>
              <a:blipFill rotWithShape="0">
                <a:blip r:embed="rId3"/>
                <a:stretch>
                  <a:fillRect l="-4203" b="-4819"/>
                </a:stretch>
              </a:blipFill>
              <a:ln w="28575">
                <a:solidFill>
                  <a:srgbClr val="00A249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7773" y="3743298"/>
                <a:ext cx="5246373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2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0,76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73" y="3743298"/>
                <a:ext cx="5246373" cy="810991"/>
              </a:xfrm>
              <a:prstGeom prst="rect">
                <a:avLst/>
              </a:prstGeom>
              <a:blipFill rotWithShape="0">
                <a:blip r:embed="rId4"/>
                <a:stretch>
                  <a:fillRect r="-2323" b="-9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85286" y="5350422"/>
                <a:ext cx="5272021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0,72</a:t>
                </a:r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86" y="5350422"/>
                <a:ext cx="5272021" cy="803682"/>
              </a:xfrm>
              <a:prstGeom prst="rect">
                <a:avLst/>
              </a:prstGeom>
              <a:blipFill rotWithShape="0">
                <a:blip r:embed="rId5"/>
                <a:stretch>
                  <a:fillRect r="-2083" b="-9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113868" y="3923247"/>
            <a:ext cx="443905" cy="4684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ru-RU" sz="3200" b="1" dirty="0"/>
          </a:p>
        </p:txBody>
      </p:sp>
      <p:sp>
        <p:nvSpPr>
          <p:cNvPr id="16" name="Овал 15"/>
          <p:cNvSpPr/>
          <p:nvPr/>
        </p:nvSpPr>
        <p:spPr>
          <a:xfrm>
            <a:off x="7727323" y="3038840"/>
            <a:ext cx="420721" cy="4662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29488" y="2918000"/>
            <a:ext cx="2511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258815" y="3955787"/>
            <a:ext cx="420721" cy="4662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ru-RU" sz="3200" b="1" dirty="0"/>
          </a:p>
        </p:txBody>
      </p:sp>
      <p:sp>
        <p:nvSpPr>
          <p:cNvPr id="20" name="Овал 19"/>
          <p:cNvSpPr/>
          <p:nvPr/>
        </p:nvSpPr>
        <p:spPr>
          <a:xfrm>
            <a:off x="6258815" y="5095013"/>
            <a:ext cx="420721" cy="4662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ru-RU" sz="3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608420" y="3823062"/>
            <a:ext cx="55835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ko‘rsatkich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768997" y="499511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reytingli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avtomobilni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tanlar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edingiz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727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5" grpId="0" animBg="1"/>
      <p:bldP spid="16" grpId="0" animBg="1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418555" y="2940959"/>
            <a:ext cx="7171424" cy="553895"/>
          </a:xfrm>
          <a:prstGeom prst="rect">
            <a:avLst/>
          </a:prstGeom>
          <a:ln>
            <a:solidFill>
              <a:srgbClr val="00A249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AAI = 9,74M + 172,9P – 4,737B + 667,051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372267" y="3818056"/>
            <a:ext cx="5995852" cy="844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60 kg, P = 1,7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 = 35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AAI - ?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431" y="1930205"/>
            <a:ext cx="109295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AAI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kilokaloriya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77679" y="2710074"/>
            <a:ext cx="2866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ayolning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–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bo‘yining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-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622" y="466806"/>
            <a:ext cx="12048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 kg,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1,7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intensivligini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songacha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yahlitlang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9246" y="0"/>
            <a:ext cx="312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№16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Masala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2267" y="4879922"/>
            <a:ext cx="8155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AAI = 9,74·60 + 172,9·1,7 – 4,737·35 + 667,051 =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361416" y="4879922"/>
            <a:ext cx="1686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1379,586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09640" y="5701514"/>
            <a:ext cx="3690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1380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kilokaloriya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7775" y="5627128"/>
            <a:ext cx="1891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1379,586</a:t>
            </a:r>
          </a:p>
        </p:txBody>
      </p:sp>
    </p:spTree>
    <p:extLst>
      <p:ext uri="{BB962C8B-B14F-4D97-AF65-F5344CB8AC3E}">
        <p14:creationId xmlns:p14="http://schemas.microsoft.com/office/powerpoint/2010/main" val="420541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339246" y="2114762"/>
            <a:ext cx="7171424" cy="553895"/>
          </a:xfrm>
          <a:prstGeom prst="rect">
            <a:avLst/>
          </a:prstGeom>
          <a:ln>
            <a:solidFill>
              <a:srgbClr val="00A249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AAI = 9,74M + 172,9P – 4,737B + 667,051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838200" y="4654059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81351" y="1998190"/>
            <a:ext cx="2866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ayolning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–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bo‘yining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-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4326" y="568559"/>
            <a:ext cx="11099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“Agar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Yoshi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bo‘ylarining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cm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AAI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orasigagi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17,29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kilokaloriya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2424" y="58291"/>
            <a:ext cx="6795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№16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Masala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  <a:p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424" y="4100457"/>
            <a:ext cx="1164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AAI = 9,74·60 + 172,9·1,7 – 4,737·35 + 667,051 = 1379,586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4326" y="2986281"/>
            <a:ext cx="5245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 = 60 kg, P = 1,7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 = 35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480" y="3514118"/>
            <a:ext cx="5245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 = 60 kg, P = 1,6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 = 35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326" y="4720488"/>
            <a:ext cx="11322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AAI = 9,74·60 + 172,9·1,6 – 4,737·35 + 667,051 = 1362,292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9246" y="5453143"/>
            <a:ext cx="5097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1379,586 – 1362,292 = 17,294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37116" y="544594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17,29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kilokaloriya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92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07" y="673413"/>
            <a:ext cx="11789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sportchi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m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s da,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 s da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chopib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biridan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 m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biriga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yugura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boshlashdi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Uchrashguncha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002D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413" y="140526"/>
            <a:ext cx="2585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 Masala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75763" y="2955973"/>
            <a:ext cx="76500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Левая фигурная скобка 8"/>
          <p:cNvSpPr/>
          <p:nvPr/>
        </p:nvSpPr>
        <p:spPr>
          <a:xfrm rot="16200000">
            <a:off x="4499430" y="-281576"/>
            <a:ext cx="602338" cy="7650053"/>
          </a:xfrm>
          <a:prstGeom prst="leftBrace">
            <a:avLst>
              <a:gd name="adj1" fmla="val 8333"/>
              <a:gd name="adj2" fmla="val 48653"/>
            </a:avLst>
          </a:prstGeom>
          <a:ln w="28575">
            <a:solidFill>
              <a:srgbClr val="8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69702" y="2575081"/>
            <a:ext cx="386882" cy="45816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1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429222" y="2575081"/>
            <a:ext cx="392806" cy="43240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780" y="4303455"/>
            <a:ext cx="66707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sp.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100 m – 12 s</a:t>
            </a:r>
          </a:p>
          <a:p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sp.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100 m – 13 s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Jami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– 200 m</a:t>
            </a:r>
          </a:p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Uchrashguncha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0251" y="177126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?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41159" y="1831945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?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70250" y="2949893"/>
            <a:ext cx="1473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Bahnschrift Light" panose="020B0502040204020203" pitchFamily="34" charset="0"/>
              </a:rPr>
              <a:t>200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2079" y="2359126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Bahnschrift Light" panose="020B0502040204020203" pitchFamily="34" charset="0"/>
              </a:rPr>
              <a:t>100m-13 s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98062" y="2282223"/>
            <a:ext cx="1513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Bahnschrift Light" panose="020B0502040204020203" pitchFamily="34" charset="0"/>
              </a:rPr>
              <a:t>100m-12 s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1025130" y="2258125"/>
            <a:ext cx="4130146" cy="487178"/>
          </a:xfrm>
          <a:prstGeom prst="curved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 rot="10800000">
            <a:off x="4937445" y="2273634"/>
            <a:ext cx="3666186" cy="496181"/>
          </a:xfrm>
          <a:prstGeom prst="curvedUpArrow">
            <a:avLst>
              <a:gd name="adj1" fmla="val 25000"/>
              <a:gd name="adj2" fmla="val 56695"/>
              <a:gd name="adj3" fmla="val 2367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6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72 -0.00186 L 0.33412 0.0016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-0.27487 0.0004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6" grpId="0"/>
      <p:bldP spid="8" grpId="0"/>
      <p:bldP spid="11" grpId="0"/>
      <p:bldP spid="12" grpId="0"/>
      <p:bldP spid="23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3132" y="1588281"/>
                <a:ext cx="11404575" cy="2196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1- sp.  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1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sekundda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qismni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chopadi</a:t>
                </a:r>
                <a:endParaRPr lang="en-US" sz="2800" b="1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2- sp. 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1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sekundda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28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qismni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chopadi</a:t>
                </a:r>
                <a:endParaRPr lang="en-US" sz="2800" b="1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200 m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masofani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har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biri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uchrashguncha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necha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metrdan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>
                    <a:latin typeface="Arial" pitchFamily="34" charset="0"/>
                    <a:cs typeface="Arial" pitchFamily="34" charset="0"/>
                  </a:rPr>
                  <a:t>chopadi</a:t>
                </a:r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2800" b="1" dirty="0">
                  <a:latin typeface="Arial" pitchFamily="34" charset="0"/>
                  <a:cs typeface="Arial" pitchFamily="34" charset="0"/>
                </a:endParaRPr>
              </a:p>
              <a:p>
                <a:endParaRPr lang="ru-RU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2" y="1588281"/>
                <a:ext cx="11404575" cy="2196755"/>
              </a:xfrm>
              <a:prstGeom prst="rect">
                <a:avLst/>
              </a:prstGeom>
              <a:blipFill rotWithShape="1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4689" y="3285020"/>
                <a:ext cx="4881465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</a:rPr>
                  <a:t>1)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13:12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89" y="3285020"/>
                <a:ext cx="4881465" cy="892552"/>
              </a:xfrm>
              <a:prstGeom prst="rect">
                <a:avLst/>
              </a:prstGeom>
              <a:blipFill rotWithShape="0">
                <a:blip r:embed="rId3"/>
                <a:stretch>
                  <a:fillRect l="-3246" r="-1248" b="-8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64689" y="4543056"/>
            <a:ext cx="3156633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13x+12x = 200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25x = 200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x = 200 : 25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x = 8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3625" y="4442283"/>
            <a:ext cx="4703532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1-sp: 13 ∙ 8 = 104 (m)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2-sp: 12 ∙ 8 = 96 (m)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2664" y="5796500"/>
            <a:ext cx="4867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104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96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sz="28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75763" y="1009586"/>
            <a:ext cx="7650051" cy="0"/>
          </a:xfrm>
          <a:prstGeom prst="line">
            <a:avLst/>
          </a:prstGeom>
          <a:ln w="38100">
            <a:solidFill>
              <a:srgbClr val="00A2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69702" y="628694"/>
            <a:ext cx="386882" cy="45816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1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429222" y="628694"/>
            <a:ext cx="392806" cy="43240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5977" y="313727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Bahnschrift Light" panose="020B0502040204020203" pitchFamily="34" charset="0"/>
              </a:rPr>
              <a:t>? </a:t>
            </a:r>
            <a:r>
              <a:rPr lang="en-US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01612" y="334556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Bahnschrift Light" panose="020B0502040204020203" pitchFamily="34" charset="0"/>
              </a:rPr>
              <a:t>? </a:t>
            </a:r>
            <a:r>
              <a:rPr lang="en-US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00705" y="993085"/>
            <a:ext cx="1473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Bahnschrift Light" panose="020B0502040204020203" pitchFamily="34" charset="0"/>
              </a:rPr>
              <a:t>200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88546" y="372453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Bahnschrift Light" panose="020B0502040204020203" pitchFamily="34" charset="0"/>
              </a:rPr>
              <a:t>13 s</a:t>
            </a:r>
            <a:endParaRPr lang="ru-RU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74573" y="307047"/>
            <a:ext cx="659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Bahnschrift Light" panose="020B0502040204020203" pitchFamily="34" charset="0"/>
              </a:rPr>
              <a:t>12 s</a:t>
            </a:r>
            <a:endParaRPr lang="ru-RU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>
            <a:off x="1025130" y="311738"/>
            <a:ext cx="4130146" cy="487178"/>
          </a:xfrm>
          <a:prstGeom prst="curved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низ стрелка 24"/>
          <p:cNvSpPr/>
          <p:nvPr/>
        </p:nvSpPr>
        <p:spPr>
          <a:xfrm rot="10800000">
            <a:off x="4937445" y="327246"/>
            <a:ext cx="3491777" cy="496181"/>
          </a:xfrm>
          <a:prstGeom prst="curvedUpArrow">
            <a:avLst>
              <a:gd name="adj1" fmla="val 25000"/>
              <a:gd name="adj2" fmla="val 56695"/>
              <a:gd name="adj3" fmla="val 2367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163" y="1402373"/>
            <a:ext cx="9875476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168-169, 173-174-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65 - 67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betlar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1862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7" descr="значок 15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42" y="3644722"/>
            <a:ext cx="2519642" cy="267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5084</TotalTime>
  <Words>692</Words>
  <Application>Microsoft Office PowerPoint</Application>
  <PresentationFormat>Широкоэкранный</PresentationFormat>
  <Paragraphs>151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Bahnschrift Light</vt:lpstr>
      <vt:lpstr>Calibri</vt:lpstr>
      <vt:lpstr>Calibri Light</vt:lpstr>
      <vt:lpstr>Cambria Math</vt:lpstr>
      <vt:lpstr>Times New Roman</vt:lpstr>
      <vt:lpstr>Тема Office</vt:lpstr>
      <vt:lpstr>ALGEBRA</vt:lpstr>
      <vt:lpstr> </vt:lpstr>
      <vt:lpstr>R_B = (3·4+2·5+2·3+2·4+3)/50 = 0,78 </vt:lpstr>
      <vt:lpstr>Презентация PowerPoint</vt:lpstr>
      <vt:lpstr>Презентация PowerPoint</vt:lpstr>
      <vt:lpstr>Презентация PowerPoint</vt:lpstr>
      <vt:lpstr>Презентация PowerPoint</vt:lpstr>
      <vt:lpstr>Darslikda berilgan  168-169, 173-174- masalalarni yechish (65 - 67 betlar).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470</cp:revision>
  <dcterms:created xsi:type="dcterms:W3CDTF">2020-07-17T09:31:54Z</dcterms:created>
  <dcterms:modified xsi:type="dcterms:W3CDTF">2022-06-23T07:40:32Z</dcterms:modified>
</cp:coreProperties>
</file>