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9" r:id="rId2"/>
    <p:sldId id="373" r:id="rId3"/>
    <p:sldId id="374" r:id="rId4"/>
    <p:sldId id="372" r:id="rId5"/>
    <p:sldId id="375" r:id="rId6"/>
    <p:sldId id="377" r:id="rId7"/>
    <p:sldId id="378" r:id="rId8"/>
    <p:sldId id="329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373"/>
            <p14:sldId id="374"/>
            <p14:sldId id="372"/>
            <p14:sldId id="375"/>
            <p14:sldId id="377"/>
            <p14:sldId id="378"/>
            <p14:sldId id="329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002D86"/>
    <a:srgbClr val="008E40"/>
    <a:srgbClr val="00A249"/>
    <a:srgbClr val="4472C4"/>
    <a:srgbClr val="26D4B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60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346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57150"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</a:t>
            </a:r>
            <a:r>
              <a:rPr lang="ru-RU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 err="1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214845" y="2089929"/>
            <a:ext cx="78858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Amaliy</a:t>
            </a:r>
            <a:r>
              <a:rPr lang="en-US" sz="6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tatbiqiy</a:t>
            </a:r>
            <a:r>
              <a:rPr lang="en-US" sz="6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6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8963427" y="2684829"/>
            <a:ext cx="2770884" cy="26881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404268" y="2052450"/>
            <a:ext cx="810577" cy="16714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04268" y="4139771"/>
            <a:ext cx="810577" cy="167149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2C764A-8B2D-4F96-9F94-8A13E26E4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91555"/>
            <a:ext cx="10515600" cy="2250832"/>
          </a:xfrm>
        </p:spPr>
        <p:txBody>
          <a:bodyPr>
            <a:noAutofit/>
          </a:bodyPr>
          <a:lstStyle/>
          <a:p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D7B288CE-D1DE-4F27-9AD4-B170841285D6}"/>
              </a:ext>
            </a:extLst>
          </p:cNvPr>
          <p:cNvSpPr txBox="1">
            <a:spLocks/>
          </p:cNvSpPr>
          <p:nvPr/>
        </p:nvSpPr>
        <p:spPr>
          <a:xfrm>
            <a:off x="838200" y="4642336"/>
            <a:ext cx="10515600" cy="844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71565867-02BB-4E5D-9EBC-A4813E0087DE}"/>
              </a:ext>
            </a:extLst>
          </p:cNvPr>
          <p:cNvSpPr txBox="1">
            <a:spLocks/>
          </p:cNvSpPr>
          <p:nvPr/>
        </p:nvSpPr>
        <p:spPr>
          <a:xfrm>
            <a:off x="838200" y="4654059"/>
            <a:ext cx="10515600" cy="844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158623"/>
              </p:ext>
            </p:extLst>
          </p:nvPr>
        </p:nvGraphicFramePr>
        <p:xfrm>
          <a:off x="1035140" y="2706131"/>
          <a:ext cx="10121720" cy="33832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699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4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50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19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38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869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18385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Avtomobil</a:t>
                      </a:r>
                      <a:r>
                        <a:rPr lang="en-US" sz="2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lang="en-US" sz="2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en-US" sz="24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rusumi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Xavfsizlik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S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Qulaylik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Turli</a:t>
                      </a: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vazifalarni</a:t>
                      </a: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en-U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bajarish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F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Sifat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Q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 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Dizayn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7187"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ru-RU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       </a:t>
                      </a:r>
                      <a:r>
                        <a:rPr lang="en-US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</a:t>
                      </a:r>
                      <a:endParaRPr lang="ru-RU" sz="36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         </a:t>
                      </a:r>
                      <a:r>
                        <a:rPr lang="en-US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</a:t>
                      </a:r>
                      <a:endParaRPr lang="ru-RU" sz="36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            </a:t>
                      </a:r>
                      <a:r>
                        <a:rPr lang="en-US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US" dirty="0"/>
                        <a:t> 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</a:t>
                      </a:r>
                      <a:r>
                        <a:rPr lang="en-US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ru-RU" sz="32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     </a:t>
                      </a:r>
                      <a:r>
                        <a:rPr lang="en-US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</a:t>
                      </a:r>
                      <a:endParaRPr lang="ru-RU" sz="36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3510">
                <a:tc>
                  <a:txBody>
                    <a:bodyPr/>
                    <a:lstStyle/>
                    <a:p>
                      <a:r>
                        <a:rPr lang="en-US" sz="40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ru-RU" sz="4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    </a:t>
                      </a:r>
                      <a:r>
                        <a:rPr lang="en-US" sz="3600" b="1" baseline="0" dirty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          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    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   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3510">
                <a:tc>
                  <a:txBody>
                    <a:bodyPr/>
                    <a:lstStyle/>
                    <a:p>
                      <a:r>
                        <a:rPr lang="en-US" sz="4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</a:t>
                      </a:r>
                      <a:r>
                        <a:rPr lang="en-US" sz="3600" b="1" dirty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sz="3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  </a:t>
                      </a:r>
                      <a:r>
                        <a:rPr lang="en-US" sz="3600" b="1" dirty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sz="3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   </a:t>
                      </a: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3600" b="1" dirty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sz="3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</a:t>
                      </a:r>
                      <a:r>
                        <a:rPr lang="en-US" sz="3600" b="1" dirty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sz="3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   </a:t>
                      </a:r>
                      <a:r>
                        <a:rPr lang="en-US" sz="3600" b="1" dirty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sz="3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28876" y="931876"/>
            <a:ext cx="120462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rusumdagi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avtomobil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reytingga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Avtomobil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rusumlarini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reytingining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kamayib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borish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tartibida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joylashtiring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ko‘rsatkich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reytingli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avtomobilni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tanlar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edingiz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200" y="142506"/>
            <a:ext cx="29177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№165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Masala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262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A52C764A-8B2D-4F96-9F94-8A13E26E485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485286" y="4138965"/>
                <a:ext cx="5911403" cy="2115307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𝐑</m:t>
                        </m:r>
                      </m:e>
                      <m:sub>
                        <m:r>
                          <a:rPr lang="en-US" sz="32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32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0,78</a:t>
                </a:r>
                <a:br>
                  <a:rPr lang="ru-RU" sz="32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u-RU" sz="400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A52C764A-8B2D-4F96-9F94-8A13E26E48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85286" y="4138965"/>
                <a:ext cx="5911403" cy="2115307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Объект 2">
            <a:extLst>
              <a:ext uri="{FF2B5EF4-FFF2-40B4-BE49-F238E27FC236}">
                <a16:creationId xmlns:a16="http://schemas.microsoft.com/office/drawing/2014/main" id="{D7B288CE-D1DE-4F27-9AD4-B170841285D6}"/>
              </a:ext>
            </a:extLst>
          </p:cNvPr>
          <p:cNvSpPr txBox="1">
            <a:spLocks/>
          </p:cNvSpPr>
          <p:nvPr/>
        </p:nvSpPr>
        <p:spPr>
          <a:xfrm>
            <a:off x="838200" y="4642336"/>
            <a:ext cx="10515600" cy="844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71565867-02BB-4E5D-9EBC-A4813E0087DE}"/>
              </a:ext>
            </a:extLst>
          </p:cNvPr>
          <p:cNvSpPr txBox="1">
            <a:spLocks/>
          </p:cNvSpPr>
          <p:nvPr/>
        </p:nvSpPr>
        <p:spPr>
          <a:xfrm>
            <a:off x="838200" y="4654059"/>
            <a:ext cx="10515600" cy="844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D7B288CE-D1DE-4F27-9AD4-B170841285D6}"/>
              </a:ext>
            </a:extLst>
          </p:cNvPr>
          <p:cNvSpPr txBox="1">
            <a:spLocks/>
          </p:cNvSpPr>
          <p:nvPr/>
        </p:nvSpPr>
        <p:spPr>
          <a:xfrm>
            <a:off x="838200" y="4642336"/>
            <a:ext cx="10515600" cy="844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1" name="Объект 2">
            <a:extLst>
              <a:ext uri="{FF2B5EF4-FFF2-40B4-BE49-F238E27FC236}">
                <a16:creationId xmlns:a16="http://schemas.microsoft.com/office/drawing/2014/main" id="{71565867-02BB-4E5D-9EBC-A4813E0087DE}"/>
              </a:ext>
            </a:extLst>
          </p:cNvPr>
          <p:cNvSpPr txBox="1">
            <a:spLocks/>
          </p:cNvSpPr>
          <p:nvPr/>
        </p:nvSpPr>
        <p:spPr>
          <a:xfrm>
            <a:off x="838200" y="4654059"/>
            <a:ext cx="10515600" cy="844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266639"/>
              </p:ext>
            </p:extLst>
          </p:nvPr>
        </p:nvGraphicFramePr>
        <p:xfrm>
          <a:off x="372466" y="199391"/>
          <a:ext cx="6954590" cy="34747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167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07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87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33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51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90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62739">
                <a:tc>
                  <a:txBody>
                    <a:bodyPr/>
                    <a:lstStyle/>
                    <a:p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Avto</a:t>
                      </a: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xavfsizlik</a:t>
                      </a:r>
                      <a:endParaRPr lang="en-US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  <a:p>
                      <a:pPr algn="ctr"/>
                      <a:r>
                        <a:rPr lang="en-US" sz="20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qulaylik</a:t>
                      </a:r>
                      <a:endParaRPr lang="ru-RU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F</a:t>
                      </a:r>
                    </a:p>
                    <a:p>
                      <a:pPr algn="l"/>
                      <a:r>
                        <a:rPr lang="en-US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funksiyalar</a:t>
                      </a:r>
                      <a:r>
                        <a:rPr lang="en-US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sifat</a:t>
                      </a:r>
                      <a:endParaRPr lang="ru-RU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 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</a:t>
                      </a: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2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dizayn</a:t>
                      </a:r>
                      <a:endParaRPr lang="ru-RU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100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ru-RU" sz="3200" b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        </a:t>
                      </a:r>
                      <a:r>
                        <a:rPr lang="en-US" sz="3600" b="1" dirty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ru-RU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7030A0"/>
                          </a:solidFill>
                        </a:rPr>
                        <a:t>          </a:t>
                      </a:r>
                      <a:r>
                        <a:rPr lang="en-US" sz="3600" b="1" dirty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ru-RU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            </a:t>
                      </a:r>
                      <a:r>
                        <a:rPr lang="en-US" sz="3600" b="1" dirty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 </a:t>
                      </a:r>
                      <a:endParaRPr lang="ru-RU" sz="3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        </a:t>
                      </a:r>
                      <a:r>
                        <a:rPr lang="en-US" sz="3600" b="1" dirty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ru-RU" sz="3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7030A0"/>
                          </a:solidFill>
                        </a:rPr>
                        <a:t>      </a:t>
                      </a:r>
                      <a:r>
                        <a:rPr lang="en-US" sz="3600" b="1" dirty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ru-RU" sz="3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147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   </a:t>
                      </a:r>
                      <a:r>
                        <a:rPr lang="en-US" baseline="0" dirty="0">
                          <a:solidFill>
                            <a:srgbClr val="C00000"/>
                          </a:solidFill>
                        </a:rPr>
                        <a:t>   </a:t>
                      </a:r>
                      <a:r>
                        <a:rPr lang="en-US" sz="3600" b="1" baseline="0" dirty="0">
                          <a:solidFill>
                            <a:srgbClr val="C00000"/>
                          </a:solidFill>
                        </a:rPr>
                        <a:t>4</a:t>
                      </a:r>
                      <a:endParaRPr lang="ru-RU" sz="3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          </a:t>
                      </a:r>
                      <a:r>
                        <a:rPr lang="en-US" sz="3600" b="1" dirty="0">
                          <a:solidFill>
                            <a:srgbClr val="C00000"/>
                          </a:solidFill>
                        </a:rPr>
                        <a:t>5</a:t>
                      </a:r>
                      <a:endParaRPr lang="ru-RU" sz="3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           </a:t>
                      </a:r>
                      <a:r>
                        <a:rPr lang="en-US" sz="3600" b="1" dirty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ru-RU" sz="3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        </a:t>
                      </a:r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4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            </a:t>
                      </a:r>
                      <a:r>
                        <a:rPr lang="en-US" sz="3600" b="1" dirty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ru-RU" sz="3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147"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</a:t>
                      </a:r>
                      <a:r>
                        <a:rPr lang="en-US" sz="3600" b="1" dirty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sz="3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</a:t>
                      </a:r>
                      <a:r>
                        <a:rPr lang="en-US" sz="3600" b="1" dirty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sz="3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  </a:t>
                      </a: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3600" b="1" dirty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sz="3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</a:t>
                      </a:r>
                      <a:r>
                        <a:rPr lang="en-US" sz="3600" b="1" dirty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sz="3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   </a:t>
                      </a:r>
                      <a:r>
                        <a:rPr lang="en-US" sz="3600" b="1" dirty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sz="3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727322" y="1361715"/>
                <a:ext cx="4179349" cy="981487"/>
              </a:xfrm>
              <a:prstGeom prst="rect">
                <a:avLst/>
              </a:prstGeom>
              <a:noFill/>
              <a:ln w="28575">
                <a:solidFill>
                  <a:srgbClr val="00A249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 =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𝟑𝐒</m:t>
                        </m:r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𝟐𝐂</m:t>
                        </m:r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𝟐𝐅</m:t>
                        </m:r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𝟐𝐐</m:t>
                        </m:r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𝐃</m:t>
                        </m:r>
                      </m:num>
                      <m:den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</m:den>
                    </m:f>
                  </m:oMath>
                </a14:m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7322" y="1361715"/>
                <a:ext cx="4179349" cy="981487"/>
              </a:xfrm>
              <a:prstGeom prst="rect">
                <a:avLst/>
              </a:prstGeom>
              <a:blipFill rotWithShape="0">
                <a:blip r:embed="rId3"/>
                <a:stretch>
                  <a:fillRect l="-4203" b="-4819"/>
                </a:stretch>
              </a:blipFill>
              <a:ln w="28575">
                <a:solidFill>
                  <a:srgbClr val="00A249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57773" y="3743298"/>
                <a:ext cx="5246373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𝐑</m:t>
                        </m:r>
                      </m:e>
                      <m:sub>
                        <m:r>
                          <a:rPr lang="en-US" sz="32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ru-RU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ru-RU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32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0,76</a:t>
                </a:r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773" y="3743298"/>
                <a:ext cx="5246373" cy="810991"/>
              </a:xfrm>
              <a:prstGeom prst="rect">
                <a:avLst/>
              </a:prstGeom>
              <a:blipFill rotWithShape="0">
                <a:blip r:embed="rId4"/>
                <a:stretch>
                  <a:fillRect r="-2323" b="-97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485286" y="5350422"/>
                <a:ext cx="5272021" cy="8036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𝐑</m:t>
                        </m:r>
                      </m:e>
                      <m:sub>
                        <m:r>
                          <a:rPr lang="en-US" sz="32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𝐃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0,72</a:t>
                </a:r>
                <a:endParaRPr lang="ru-RU" sz="32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286" y="5350422"/>
                <a:ext cx="5272021" cy="803682"/>
              </a:xfrm>
              <a:prstGeom prst="rect">
                <a:avLst/>
              </a:prstGeom>
              <a:blipFill rotWithShape="0">
                <a:blip r:embed="rId5"/>
                <a:stretch>
                  <a:fillRect r="-2083" b="-98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Овал 14"/>
          <p:cNvSpPr/>
          <p:nvPr/>
        </p:nvSpPr>
        <p:spPr>
          <a:xfrm>
            <a:off x="113868" y="3923247"/>
            <a:ext cx="443905" cy="46844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1</a:t>
            </a:r>
            <a:endParaRPr lang="ru-RU" sz="3200" b="1" dirty="0"/>
          </a:p>
        </p:txBody>
      </p:sp>
      <p:sp>
        <p:nvSpPr>
          <p:cNvPr id="16" name="Овал 15"/>
          <p:cNvSpPr/>
          <p:nvPr/>
        </p:nvSpPr>
        <p:spPr>
          <a:xfrm>
            <a:off x="7727323" y="3038840"/>
            <a:ext cx="420721" cy="46620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2</a:t>
            </a:r>
            <a:endParaRPr lang="ru-RU" sz="3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8329488" y="2918000"/>
            <a:ext cx="2511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6258815" y="3955787"/>
            <a:ext cx="420721" cy="46620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</a:t>
            </a:r>
            <a:endParaRPr lang="ru-RU" sz="3200" b="1" dirty="0"/>
          </a:p>
        </p:txBody>
      </p:sp>
      <p:sp>
        <p:nvSpPr>
          <p:cNvPr id="20" name="Овал 19"/>
          <p:cNvSpPr/>
          <p:nvPr/>
        </p:nvSpPr>
        <p:spPr>
          <a:xfrm>
            <a:off x="6258815" y="5095013"/>
            <a:ext cx="420721" cy="46620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4</a:t>
            </a:r>
            <a:endParaRPr lang="ru-RU" sz="3200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6608420" y="3823062"/>
            <a:ext cx="55835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ko‘rsatkich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6768997" y="4995116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reytingli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avtomobilni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tanlar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edingiz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97273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5" grpId="0" animBg="1"/>
      <p:bldP spid="16" grpId="0" animBg="1"/>
      <p:bldP spid="18" grpId="0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2">
            <a:extLst>
              <a:ext uri="{FF2B5EF4-FFF2-40B4-BE49-F238E27FC236}">
                <a16:creationId xmlns:a16="http://schemas.microsoft.com/office/drawing/2014/main" id="{D7B288CE-D1DE-4F27-9AD4-B170841285D6}"/>
              </a:ext>
            </a:extLst>
          </p:cNvPr>
          <p:cNvSpPr txBox="1">
            <a:spLocks/>
          </p:cNvSpPr>
          <p:nvPr/>
        </p:nvSpPr>
        <p:spPr>
          <a:xfrm>
            <a:off x="418555" y="2940959"/>
            <a:ext cx="7171424" cy="553895"/>
          </a:xfrm>
          <a:prstGeom prst="rect">
            <a:avLst/>
          </a:prstGeom>
          <a:ln>
            <a:solidFill>
              <a:srgbClr val="00A249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AAI = 9,74M + 172,9P – 4,737B + 667,051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71565867-02BB-4E5D-9EBC-A4813E0087DE}"/>
              </a:ext>
            </a:extLst>
          </p:cNvPr>
          <p:cNvSpPr txBox="1">
            <a:spLocks/>
          </p:cNvSpPr>
          <p:nvPr/>
        </p:nvSpPr>
        <p:spPr>
          <a:xfrm>
            <a:off x="372267" y="3818056"/>
            <a:ext cx="5995852" cy="8440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= 60 kg, P = 1,7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 = 35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AAI - ?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07431" y="1930205"/>
            <a:ext cx="1092959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AAI 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nafas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hazm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aylanish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kilokaloriya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77679" y="2710074"/>
            <a:ext cx="28661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–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ayolning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–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bo‘yining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-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yoshi</a:t>
            </a:r>
            <a:endParaRPr lang="en-U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1622" y="466806"/>
            <a:ext cx="120483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 kg,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1,7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35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almashinuv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intensivligini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songacha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yahlitlang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39246" y="0"/>
            <a:ext cx="3126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№16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Masala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72267" y="4879922"/>
            <a:ext cx="81553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AAI = 9,74·60 + 172,9·1,7 – 4,737·35 + 667,051 =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8361416" y="4879922"/>
            <a:ext cx="16866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1379,586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109640" y="5701514"/>
            <a:ext cx="36904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≈ 1380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kilokaloriya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17775" y="5627128"/>
            <a:ext cx="18918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1379,586</a:t>
            </a:r>
          </a:p>
        </p:txBody>
      </p:sp>
    </p:spTree>
    <p:extLst>
      <p:ext uri="{BB962C8B-B14F-4D97-AF65-F5344CB8AC3E}">
        <p14:creationId xmlns:p14="http://schemas.microsoft.com/office/powerpoint/2010/main" val="4205417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2">
            <a:extLst>
              <a:ext uri="{FF2B5EF4-FFF2-40B4-BE49-F238E27FC236}">
                <a16:creationId xmlns:a16="http://schemas.microsoft.com/office/drawing/2014/main" id="{D7B288CE-D1DE-4F27-9AD4-B170841285D6}"/>
              </a:ext>
            </a:extLst>
          </p:cNvPr>
          <p:cNvSpPr txBox="1">
            <a:spLocks/>
          </p:cNvSpPr>
          <p:nvPr/>
        </p:nvSpPr>
        <p:spPr>
          <a:xfrm>
            <a:off x="339246" y="2114762"/>
            <a:ext cx="7171424" cy="553895"/>
          </a:xfrm>
          <a:prstGeom prst="rect">
            <a:avLst/>
          </a:prstGeom>
          <a:ln>
            <a:solidFill>
              <a:srgbClr val="00A249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AAI = 9,74M + 172,9P – 4,737B + 667,051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71565867-02BB-4E5D-9EBC-A4813E0087DE}"/>
              </a:ext>
            </a:extLst>
          </p:cNvPr>
          <p:cNvSpPr txBox="1">
            <a:spLocks/>
          </p:cNvSpPr>
          <p:nvPr/>
        </p:nvSpPr>
        <p:spPr>
          <a:xfrm>
            <a:off x="838200" y="4654059"/>
            <a:ext cx="10515600" cy="844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781351" y="1998190"/>
            <a:ext cx="28661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–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ayolning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–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bo‘yining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-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yoshi</a:t>
            </a:r>
            <a:endParaRPr lang="en-U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4326" y="568559"/>
            <a:ext cx="110994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shifokor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“Agar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Yoshi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bo‘ylarining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farqi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cm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AAI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orasigagi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farq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17,29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kilokaloriya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to‘g‘rimi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2424" y="58291"/>
            <a:ext cx="6795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№16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Masala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</a:p>
          <a:p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2424" y="4100457"/>
            <a:ext cx="116447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ayol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AAI = 9,74·60 + 172,9·1,7 – 4,737·35 + 667,051 = 1379,586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4326" y="2986281"/>
            <a:ext cx="5245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 = 60 kg, P = 1,7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B = 35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6480" y="3514118"/>
            <a:ext cx="5245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2.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 = 60 kg, P = 1,6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B = 35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4326" y="4720488"/>
            <a:ext cx="113223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ayol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AAI = 9,74·60 + 172,9·1,6 – 4,737·35 + 667,051 = 1362,292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39246" y="5453143"/>
            <a:ext cx="50978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1379,586 – 1362,292 = 17,294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37116" y="5445947"/>
            <a:ext cx="36022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≈ 17,29 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kilokaloriya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39244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07" y="673413"/>
            <a:ext cx="117898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sportchi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100 m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s da,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ikkinchisi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13 s da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chopib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biridan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 m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masofada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vaqtda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biriga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yugura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boshlashdi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Uchrashguncha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o‘tadi</a:t>
            </a:r>
            <a:r>
              <a:rPr lang="en-US" sz="24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rgbClr val="002D8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5413" y="140526"/>
            <a:ext cx="2585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75. Masala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875763" y="2955973"/>
            <a:ext cx="765005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Левая фигурная скобка 8"/>
          <p:cNvSpPr/>
          <p:nvPr/>
        </p:nvSpPr>
        <p:spPr>
          <a:xfrm rot="16200000">
            <a:off x="4499430" y="-281576"/>
            <a:ext cx="602338" cy="7650053"/>
          </a:xfrm>
          <a:prstGeom prst="leftBrace">
            <a:avLst>
              <a:gd name="adj1" fmla="val 8333"/>
              <a:gd name="adj2" fmla="val 48653"/>
            </a:avLst>
          </a:prstGeom>
          <a:ln w="28575">
            <a:solidFill>
              <a:srgbClr val="8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669702" y="2575081"/>
            <a:ext cx="386882" cy="458165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2060"/>
                </a:solidFill>
              </a:rPr>
              <a:t>1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8429222" y="2575081"/>
            <a:ext cx="392806" cy="43240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2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8780" y="4303455"/>
            <a:ext cx="66707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sp.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100 m – 12 s</a:t>
            </a:r>
          </a:p>
          <a:p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sp.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100 m – 13 s</a:t>
            </a:r>
          </a:p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Jami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 – 200 m</a:t>
            </a:r>
          </a:p>
          <a:p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Uchrashguncha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2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20251" y="1771260"/>
            <a:ext cx="9012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Bahnschrift Light" panose="020B0502040204020203" pitchFamily="34" charset="0"/>
              </a:rPr>
              <a:t>?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41159" y="1831945"/>
            <a:ext cx="9012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Bahnschrift Light" panose="020B0502040204020203" pitchFamily="34" charset="0"/>
              </a:rPr>
              <a:t>?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70250" y="2949893"/>
            <a:ext cx="14734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Bahnschrift Light" panose="020B0502040204020203" pitchFamily="34" charset="0"/>
              </a:rPr>
              <a:t>200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12079" y="2359126"/>
            <a:ext cx="1518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Bahnschrift Light" panose="020B0502040204020203" pitchFamily="34" charset="0"/>
              </a:rPr>
              <a:t>100m-13 s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098062" y="2282223"/>
            <a:ext cx="15135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Bahnschrift Light" panose="020B0502040204020203" pitchFamily="34" charset="0"/>
              </a:rPr>
              <a:t>100m-12 s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Выгнутая вверх стрелка 22"/>
          <p:cNvSpPr/>
          <p:nvPr/>
        </p:nvSpPr>
        <p:spPr>
          <a:xfrm>
            <a:off x="1025130" y="2258125"/>
            <a:ext cx="4130146" cy="487178"/>
          </a:xfrm>
          <a:prstGeom prst="curved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Выгнутая вниз стрелка 25"/>
          <p:cNvSpPr/>
          <p:nvPr/>
        </p:nvSpPr>
        <p:spPr>
          <a:xfrm rot="10800000">
            <a:off x="4937445" y="2273634"/>
            <a:ext cx="3666186" cy="496181"/>
          </a:xfrm>
          <a:prstGeom prst="curvedUpArrow">
            <a:avLst>
              <a:gd name="adj1" fmla="val 25000"/>
              <a:gd name="adj2" fmla="val 56695"/>
              <a:gd name="adj3" fmla="val 23675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06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72 -0.00186 L 0.33412 0.00162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92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4.44444E-6 L -0.27487 0.00047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50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5" grpId="0" animBg="1"/>
      <p:bldP spid="6" grpId="0"/>
      <p:bldP spid="8" grpId="0"/>
      <p:bldP spid="11" grpId="0"/>
      <p:bldP spid="12" grpId="0"/>
      <p:bldP spid="23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23132" y="1588281"/>
                <a:ext cx="11404575" cy="21967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1- sp.  </a:t>
                </a:r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1 </a:t>
                </a:r>
                <a:r>
                  <a:rPr lang="en-US" sz="2800" b="1" dirty="0" err="1">
                    <a:latin typeface="Arial" pitchFamily="34" charset="0"/>
                    <a:cs typeface="Arial" pitchFamily="34" charset="0"/>
                  </a:rPr>
                  <a:t>sekundda</a:t>
                </a:r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b="1" dirty="0" err="1">
                    <a:latin typeface="Arial" pitchFamily="34" charset="0"/>
                    <a:cs typeface="Arial" pitchFamily="34" charset="0"/>
                  </a:rPr>
                  <a:t>qismni</a:t>
                </a:r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>
                    <a:latin typeface="Arial" pitchFamily="34" charset="0"/>
                    <a:cs typeface="Arial" pitchFamily="34" charset="0"/>
                  </a:rPr>
                  <a:t>chopadi</a:t>
                </a:r>
                <a:endParaRPr lang="en-US" sz="2800" b="1" dirty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800" b="1" dirty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2- sp. </a:t>
                </a:r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1 </a:t>
                </a:r>
                <a:r>
                  <a:rPr lang="en-US" sz="2800" b="1" dirty="0" err="1">
                    <a:latin typeface="Arial" pitchFamily="34" charset="0"/>
                    <a:cs typeface="Arial" pitchFamily="34" charset="0"/>
                  </a:rPr>
                  <a:t>sekundda</a:t>
                </a:r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28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b="1" dirty="0" err="1">
                    <a:latin typeface="Arial" pitchFamily="34" charset="0"/>
                    <a:cs typeface="Arial" pitchFamily="34" charset="0"/>
                  </a:rPr>
                  <a:t>qismni</a:t>
                </a:r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>
                    <a:latin typeface="Arial" pitchFamily="34" charset="0"/>
                    <a:cs typeface="Arial" pitchFamily="34" charset="0"/>
                  </a:rPr>
                  <a:t>chopadi</a:t>
                </a:r>
                <a:endParaRPr lang="en-US" sz="2800" b="1" dirty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200 m </a:t>
                </a:r>
                <a:r>
                  <a:rPr lang="en-US" sz="2800" b="1" dirty="0" err="1">
                    <a:latin typeface="Arial" pitchFamily="34" charset="0"/>
                    <a:cs typeface="Arial" pitchFamily="34" charset="0"/>
                  </a:rPr>
                  <a:t>masofani</a:t>
                </a:r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>
                    <a:latin typeface="Arial" pitchFamily="34" charset="0"/>
                    <a:cs typeface="Arial" pitchFamily="34" charset="0"/>
                  </a:rPr>
                  <a:t>har</a:t>
                </a:r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>
                    <a:latin typeface="Arial" pitchFamily="34" charset="0"/>
                    <a:cs typeface="Arial" pitchFamily="34" charset="0"/>
                  </a:rPr>
                  <a:t>biri</a:t>
                </a:r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>
                    <a:latin typeface="Arial" pitchFamily="34" charset="0"/>
                    <a:cs typeface="Arial" pitchFamily="34" charset="0"/>
                  </a:rPr>
                  <a:t>uchrashguncha</a:t>
                </a:r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>
                    <a:latin typeface="Arial" pitchFamily="34" charset="0"/>
                    <a:cs typeface="Arial" pitchFamily="34" charset="0"/>
                  </a:rPr>
                  <a:t>necha</a:t>
                </a:r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>
                    <a:latin typeface="Arial" pitchFamily="34" charset="0"/>
                    <a:cs typeface="Arial" pitchFamily="34" charset="0"/>
                  </a:rPr>
                  <a:t>metrdan</a:t>
                </a:r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>
                    <a:latin typeface="Arial" pitchFamily="34" charset="0"/>
                    <a:cs typeface="Arial" pitchFamily="34" charset="0"/>
                  </a:rPr>
                  <a:t>chopadi</a:t>
                </a:r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?</a:t>
                </a:r>
                <a:endParaRPr lang="ru-RU" sz="2800" b="1" dirty="0">
                  <a:latin typeface="Arial" pitchFamily="34" charset="0"/>
                  <a:cs typeface="Arial" pitchFamily="34" charset="0"/>
                </a:endParaRPr>
              </a:p>
              <a:p>
                <a:endParaRPr lang="ru-RU" sz="2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132" y="1588281"/>
                <a:ext cx="11404575" cy="2196755"/>
              </a:xfrm>
              <a:prstGeom prst="rect">
                <a:avLst/>
              </a:prstGeom>
              <a:blipFill rotWithShape="1">
                <a:blip r:embed="rId2"/>
                <a:stretch>
                  <a:fillRect l="-11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64689" y="3285020"/>
                <a:ext cx="4881465" cy="892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>
                    <a:solidFill>
                      <a:srgbClr val="0070C0"/>
                    </a:solidFill>
                  </a:rPr>
                  <a:t>1)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3200" dirty="0"/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𝟓𝟔</m:t>
                        </m:r>
                      </m:den>
                    </m:f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:</m:t>
                    </m:r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𝟓𝟔</m:t>
                        </m:r>
                      </m:den>
                    </m:f>
                  </m:oMath>
                </a14:m>
                <a:r>
                  <a:rPr lang="en-US" sz="3200" dirty="0"/>
                  <a:t> = 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13:12</a:t>
                </a:r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689" y="3285020"/>
                <a:ext cx="4881465" cy="892552"/>
              </a:xfrm>
              <a:prstGeom prst="rect">
                <a:avLst/>
              </a:prstGeom>
              <a:blipFill rotWithShape="0">
                <a:blip r:embed="rId3"/>
                <a:stretch>
                  <a:fillRect l="-3246" r="-1248" b="-82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364689" y="4543056"/>
            <a:ext cx="3156633" cy="18774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13x+12x = 200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25x = 200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x = 200 : 25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x = 8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353625" y="4442283"/>
            <a:ext cx="4703532" cy="13542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1-sp: 13 ∙ 8 = 104 (m)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2-sp: 12 ∙ 8 = 96 (m)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062664" y="5796500"/>
            <a:ext cx="48670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104 </a:t>
            </a:r>
            <a:r>
              <a:rPr lang="en-US" sz="28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96 </a:t>
            </a:r>
            <a:r>
              <a:rPr lang="en-US" sz="28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endParaRPr lang="ru-RU" sz="28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875763" y="1009586"/>
            <a:ext cx="7650051" cy="0"/>
          </a:xfrm>
          <a:prstGeom prst="line">
            <a:avLst/>
          </a:prstGeom>
          <a:ln w="38100">
            <a:solidFill>
              <a:srgbClr val="00A2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>
            <a:off x="669702" y="628694"/>
            <a:ext cx="386882" cy="458165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2060"/>
                </a:solidFill>
              </a:rPr>
              <a:t>1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8429222" y="628694"/>
            <a:ext cx="392806" cy="43240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2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25977" y="313727"/>
            <a:ext cx="9012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800000"/>
                </a:solidFill>
                <a:latin typeface="Bahnschrift Light" panose="020B0502040204020203" pitchFamily="34" charset="0"/>
              </a:rPr>
              <a:t>? </a:t>
            </a:r>
            <a:r>
              <a:rPr lang="en-US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endParaRPr lang="ru-RU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901612" y="334556"/>
            <a:ext cx="9012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800000"/>
                </a:solidFill>
                <a:latin typeface="Bahnschrift Light" panose="020B0502040204020203" pitchFamily="34" charset="0"/>
              </a:rPr>
              <a:t>? </a:t>
            </a:r>
            <a:r>
              <a:rPr lang="en-US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endParaRPr lang="ru-RU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200705" y="993085"/>
            <a:ext cx="14734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Bahnschrift Light" panose="020B0502040204020203" pitchFamily="34" charset="0"/>
              </a:rPr>
              <a:t>200 </a:t>
            </a:r>
            <a:r>
              <a:rPr lang="en-US" sz="2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endParaRPr lang="ru-RU" sz="2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988546" y="372453"/>
            <a:ext cx="6639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Bahnschrift Light" panose="020B0502040204020203" pitchFamily="34" charset="0"/>
              </a:rPr>
              <a:t>13 s</a:t>
            </a:r>
            <a:endParaRPr lang="ru-RU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74573" y="307047"/>
            <a:ext cx="6591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Bahnschrift Light" panose="020B0502040204020203" pitchFamily="34" charset="0"/>
              </a:rPr>
              <a:t>12 s</a:t>
            </a:r>
            <a:endParaRPr lang="ru-RU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Выгнутая вверх стрелка 23"/>
          <p:cNvSpPr/>
          <p:nvPr/>
        </p:nvSpPr>
        <p:spPr>
          <a:xfrm>
            <a:off x="1025130" y="311738"/>
            <a:ext cx="4130146" cy="487178"/>
          </a:xfrm>
          <a:prstGeom prst="curved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Выгнутая вниз стрелка 24"/>
          <p:cNvSpPr/>
          <p:nvPr/>
        </p:nvSpPr>
        <p:spPr>
          <a:xfrm rot="10800000">
            <a:off x="4937445" y="327246"/>
            <a:ext cx="3491777" cy="496181"/>
          </a:xfrm>
          <a:prstGeom prst="curvedUpArrow">
            <a:avLst>
              <a:gd name="adj1" fmla="val 25000"/>
              <a:gd name="adj2" fmla="val 56695"/>
              <a:gd name="adj3" fmla="val 23675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61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163" y="1402373"/>
            <a:ext cx="9875476" cy="37477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168-169, 173-174-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65 - 67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betlar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0" y="0"/>
            <a:ext cx="12199619" cy="11862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37" descr="значок 15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42" y="3644722"/>
            <a:ext cx="2519642" cy="267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076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5084</TotalTime>
  <Words>692</Words>
  <Application>Microsoft Office PowerPoint</Application>
  <PresentationFormat>Широкоэкранный</PresentationFormat>
  <Paragraphs>151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Bahnschrift Light</vt:lpstr>
      <vt:lpstr>Calibri</vt:lpstr>
      <vt:lpstr>Calibri Light</vt:lpstr>
      <vt:lpstr>Cambria Math</vt:lpstr>
      <vt:lpstr>Times New Roman</vt:lpstr>
      <vt:lpstr>Тема Office</vt:lpstr>
      <vt:lpstr>ALGEBRA</vt:lpstr>
      <vt:lpstr> </vt:lpstr>
      <vt:lpstr>R_B = (3·4+2·5+2·3+2·4+3)/50 = 0,78 </vt:lpstr>
      <vt:lpstr>Презентация PowerPoint</vt:lpstr>
      <vt:lpstr>Презентация PowerPoint</vt:lpstr>
      <vt:lpstr>Презентация PowerPoint</vt:lpstr>
      <vt:lpstr>Презентация PowerPoint</vt:lpstr>
      <vt:lpstr>Darslikda berilgan  168-169, 173-174- masalalarni yechish (65 - 67 betlar).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470</cp:revision>
  <dcterms:created xsi:type="dcterms:W3CDTF">2020-07-17T09:31:54Z</dcterms:created>
  <dcterms:modified xsi:type="dcterms:W3CDTF">2022-06-23T07:40:32Z</dcterms:modified>
</cp:coreProperties>
</file>