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9" r:id="rId2"/>
    <p:sldId id="348" r:id="rId3"/>
    <p:sldId id="361" r:id="rId4"/>
    <p:sldId id="362" r:id="rId5"/>
    <p:sldId id="360" r:id="rId6"/>
    <p:sldId id="366" r:id="rId7"/>
    <p:sldId id="363" r:id="rId8"/>
    <p:sldId id="364" r:id="rId9"/>
    <p:sldId id="358" r:id="rId10"/>
    <p:sldId id="365" r:id="rId11"/>
    <p:sldId id="32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48"/>
            <p14:sldId id="361"/>
            <p14:sldId id="362"/>
            <p14:sldId id="360"/>
            <p14:sldId id="366"/>
            <p14:sldId id="363"/>
            <p14:sldId id="364"/>
            <p14:sldId id="358"/>
            <p14:sldId id="365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4472C4"/>
    <a:srgbClr val="26D4B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10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90.png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8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image" Target="../media/image270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04" y="-9346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41415" y="459480"/>
            <a:ext cx="1686333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09556" y="2500163"/>
            <a:ext cx="7885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8638826" y="2500163"/>
            <a:ext cx="2630143" cy="2688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4268" y="2052450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4268" y="4139771"/>
            <a:ext cx="810577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0FA54C5-4268-4FB8-AA80-7083452CE26A}"/>
              </a:ext>
            </a:extLst>
          </p:cNvPr>
          <p:cNvSpPr/>
          <p:nvPr/>
        </p:nvSpPr>
        <p:spPr>
          <a:xfrm>
            <a:off x="1305437" y="82595"/>
            <a:ext cx="84834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81 </a:t>
            </a:r>
          </a:p>
          <a:p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D01919-FFE6-4134-A989-6C1828BB79D7}"/>
                  </a:ext>
                </a:extLst>
              </p:cNvPr>
              <p:cNvSpPr txBox="1"/>
              <p:nvPr/>
            </p:nvSpPr>
            <p:spPr>
              <a:xfrm>
                <a:off x="535939" y="1873074"/>
                <a:ext cx="2865721" cy="1992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5400" i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ru-RU" sz="54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num>
                      <m:den>
                        <m:rad>
                          <m:rad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ru-RU" sz="54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5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5400" i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  <m:r>
                          <a:rPr lang="ru-RU" sz="5400" i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54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54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ru-RU" sz="5400" i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5400" dirty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DD01919-FFE6-4134-A989-6C1828BB7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39" y="1873074"/>
                <a:ext cx="2865721" cy="1992277"/>
              </a:xfrm>
              <a:prstGeom prst="rect">
                <a:avLst/>
              </a:prstGeom>
              <a:blipFill rotWithShape="0">
                <a:blip r:embed="rId2"/>
                <a:stretch>
                  <a:fillRect l="-213" r="-13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DE95E3E-0A2E-4541-A80B-9E4831347097}"/>
                  </a:ext>
                </a:extLst>
              </p:cNvPr>
              <p:cNvSpPr/>
              <p:nvPr/>
            </p:nvSpPr>
            <p:spPr>
              <a:xfrm>
                <a:off x="3825404" y="1885005"/>
                <a:ext cx="2553135" cy="202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540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ru-RU" sz="54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540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ru-RU" sz="54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540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54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54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ru-RU" sz="540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5400" dirty="0"/>
                  <a:t> =</a:t>
                </a:r>
                <a:endParaRPr lang="ru-RU" sz="5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E95E3E-0A2E-4541-A80B-9E48313470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04" y="1885005"/>
                <a:ext cx="2553135" cy="2024721"/>
              </a:xfrm>
              <a:prstGeom prst="rect">
                <a:avLst/>
              </a:prstGeom>
              <a:blipFill rotWithShape="0">
                <a:blip r:embed="rId3"/>
                <a:stretch>
                  <a:fillRect r="-11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82153B8D-E291-4C09-94BC-C9887128DAF1}"/>
                  </a:ext>
                </a:extLst>
              </p:cNvPr>
              <p:cNvSpPr/>
              <p:nvPr/>
            </p:nvSpPr>
            <p:spPr>
              <a:xfrm>
                <a:off x="6531486" y="2322048"/>
                <a:ext cx="1768048" cy="1554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54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54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ru-RU" sz="540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ru-RU" sz="5400" dirty="0"/>
                  <a:t> </a:t>
                </a:r>
                <a:r>
                  <a:rPr lang="en-US" sz="5400" dirty="0"/>
                  <a:t>=</a:t>
                </a:r>
                <a:r>
                  <a:rPr lang="en-US" sz="6000" dirty="0"/>
                  <a:t> </a:t>
                </a:r>
                <a:endParaRPr lang="ru-RU" sz="60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2153B8D-E291-4C09-94BC-C9887128DA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86" y="2322048"/>
                <a:ext cx="1768048" cy="1554143"/>
              </a:xfrm>
              <a:prstGeom prst="rect">
                <a:avLst/>
              </a:prstGeom>
              <a:blipFill rotWithShape="0">
                <a:blip r:embed="rId4"/>
                <a:stretch>
                  <a:fillRect r="-7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938D3D40-0DA4-473C-BCB1-958419634485}"/>
                  </a:ext>
                </a:extLst>
              </p:cNvPr>
              <p:cNvSpPr/>
              <p:nvPr/>
            </p:nvSpPr>
            <p:spPr>
              <a:xfrm>
                <a:off x="8124085" y="2317650"/>
                <a:ext cx="1372940" cy="1103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480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4800" dirty="0"/>
                  <a:t> </a:t>
                </a:r>
                <a:r>
                  <a:rPr lang="en-US" sz="4800" dirty="0"/>
                  <a:t>= </a:t>
                </a:r>
                <a:endParaRPr lang="ru-RU" sz="5400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38D3D40-0DA4-473C-BCB1-9584196344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085" y="2317650"/>
                <a:ext cx="1372940" cy="1103122"/>
              </a:xfrm>
              <a:prstGeom prst="rect">
                <a:avLst/>
              </a:prstGeom>
              <a:blipFill rotWithShape="0">
                <a:blip r:embed="rId5"/>
                <a:stretch>
                  <a:fillRect r="-19111" b="-28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85B5294E-BAC5-4371-AA51-90008EC7AB08}"/>
                  </a:ext>
                </a:extLst>
              </p:cNvPr>
              <p:cNvSpPr/>
              <p:nvPr/>
            </p:nvSpPr>
            <p:spPr>
              <a:xfrm>
                <a:off x="9262750" y="2402660"/>
                <a:ext cx="1564659" cy="945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ru-RU" sz="4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5B5294E-BAC5-4371-AA51-90008EC7AB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2750" y="2402660"/>
                <a:ext cx="1564659" cy="94525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23A8805F-6DD0-412F-8F23-798B17D5C3C0}"/>
                  </a:ext>
                </a:extLst>
              </p:cNvPr>
              <p:cNvSpPr/>
              <p:nvPr/>
            </p:nvSpPr>
            <p:spPr>
              <a:xfrm>
                <a:off x="2198196" y="4902202"/>
                <a:ext cx="1807290" cy="796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sz="4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ru-RU" sz="4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81</m:t>
                            </m:r>
                          </m:e>
                          <m:sup>
                            <m:r>
                              <a:rPr lang="en-US" sz="4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000" dirty="0">
                    <a:solidFill>
                      <a:srgbClr val="002060"/>
                    </a:solidFill>
                  </a:rPr>
                  <a:t>= </a:t>
                </a:r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3A8805F-6DD0-412F-8F23-798B17D5C3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196" y="4902202"/>
                <a:ext cx="1807290" cy="796244"/>
              </a:xfrm>
              <a:prstGeom prst="rect">
                <a:avLst/>
              </a:prstGeom>
              <a:blipFill rotWithShape="0">
                <a:blip r:embed="rId7"/>
                <a:stretch>
                  <a:fillRect t="-3053" r="-8108" b="-312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273839DC-A34A-4C18-AC1A-412E61012B4A}"/>
                  </a:ext>
                </a:extLst>
              </p:cNvPr>
              <p:cNvSpPr/>
              <p:nvPr/>
            </p:nvSpPr>
            <p:spPr>
              <a:xfrm>
                <a:off x="3825404" y="4860653"/>
                <a:ext cx="2255105" cy="8377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sz="4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40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ru-RU" sz="4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4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ru-RU" sz="4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4000" b="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ru-RU" sz="4000" b="0" i="0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ru-RU" sz="4000" b="0" i="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4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4400" dirty="0">
                    <a:solidFill>
                      <a:srgbClr val="002060"/>
                    </a:solidFill>
                  </a:rPr>
                  <a:t>=</a:t>
                </a:r>
                <a:endParaRPr lang="ru-RU" sz="4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73839DC-A34A-4C18-AC1A-412E61012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04" y="4860653"/>
                <a:ext cx="2255105" cy="837793"/>
              </a:xfrm>
              <a:prstGeom prst="rect">
                <a:avLst/>
              </a:prstGeom>
              <a:blipFill rotWithShape="0">
                <a:blip r:embed="rId8"/>
                <a:stretch>
                  <a:fillRect t="-6522" r="-8401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6127E-79AD-46A9-A04D-001C78DD7DE4}"/>
                  </a:ext>
                </a:extLst>
              </p:cNvPr>
              <p:cNvSpPr txBox="1"/>
              <p:nvPr/>
            </p:nvSpPr>
            <p:spPr>
              <a:xfrm>
                <a:off x="6080509" y="5068978"/>
                <a:ext cx="156498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  <a:endParaRPr lang="ru-RU" sz="3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76127E-79AD-46A9-A04D-001C78DD7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509" y="5068978"/>
                <a:ext cx="1564980" cy="629468"/>
              </a:xfrm>
              <a:prstGeom prst="rect">
                <a:avLst/>
              </a:prstGeom>
              <a:blipFill rotWithShape="0">
                <a:blip r:embed="rId9"/>
                <a:stretch>
                  <a:fillRect t="-25243" r="-16732" b="-456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85B5294E-BAC5-4371-AA51-90008EC7AB08}"/>
                  </a:ext>
                </a:extLst>
              </p:cNvPr>
              <p:cNvSpPr/>
              <p:nvPr/>
            </p:nvSpPr>
            <p:spPr>
              <a:xfrm>
                <a:off x="678869" y="4816057"/>
                <a:ext cx="1519327" cy="866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sz="4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ru-RU" sz="4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400" dirty="0">
                    <a:solidFill>
                      <a:srgbClr val="002060"/>
                    </a:solidFill>
                  </a:rPr>
                  <a:t>=</a:t>
                </a:r>
                <a:endParaRPr lang="ru-RU" sz="4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5B5294E-BAC5-4371-AA51-90008EC7AB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69" y="4816057"/>
                <a:ext cx="1519327" cy="866584"/>
              </a:xfrm>
              <a:prstGeom prst="rect">
                <a:avLst/>
              </a:prstGeom>
              <a:blipFill rotWithShape="0">
                <a:blip r:embed="rId10"/>
                <a:stretch>
                  <a:fillRect t="-3521" r="-13200" b="-32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43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773" y="1620836"/>
            <a:ext cx="9547317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O‘zingizni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tekshirib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57- bet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1725" y="149288"/>
            <a:ext cx="4030662" cy="11430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2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altLang="ru-RU" sz="36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60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732" name="Picture 4" descr="PROGR038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"/>
          <a:stretch/>
        </p:blipFill>
        <p:spPr>
          <a:xfrm>
            <a:off x="5244640" y="244237"/>
            <a:ext cx="2130546" cy="13704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3736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3559089"/>
              </p:ext>
            </p:extLst>
          </p:nvPr>
        </p:nvGraphicFramePr>
        <p:xfrm>
          <a:off x="1906587" y="1614653"/>
          <a:ext cx="3201988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" name="Уравнение" r:id="rId4" imgW="977760" imgH="469800" progId="Equation.3">
                  <p:embed/>
                </p:oleObj>
              </mc:Choice>
              <mc:Fallback>
                <p:oleObj name="Уравнение" r:id="rId4" imgW="977760" imgH="469800" progId="Equation.3">
                  <p:embed/>
                  <p:pic>
                    <p:nvPicPr>
                      <p:cNvPr id="737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7" y="1614653"/>
                        <a:ext cx="3201988" cy="15382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98800" y="192246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924425" y="36163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2908549" y="2324215"/>
            <a:ext cx="888274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  <p:graphicFrame>
        <p:nvGraphicFramePr>
          <p:cNvPr id="16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35252171"/>
              </p:ext>
            </p:extLst>
          </p:nvPr>
        </p:nvGraphicFramePr>
        <p:xfrm>
          <a:off x="1906587" y="3983039"/>
          <a:ext cx="3201988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" name="Уравнение" r:id="rId6" imgW="1028520" imgH="469800" progId="Equation.3">
                  <p:embed/>
                </p:oleObj>
              </mc:Choice>
              <mc:Fallback>
                <p:oleObj name="Уравнение" r:id="rId6" imgW="1028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7" y="3983039"/>
                        <a:ext cx="3201988" cy="14620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063444" y="4531059"/>
            <a:ext cx="888274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187598" y="2031827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0417803" y="306830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0570203" y="322070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19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77768568"/>
              </p:ext>
            </p:extLst>
          </p:nvPr>
        </p:nvGraphicFramePr>
        <p:xfrm>
          <a:off x="7404100" y="1755775"/>
          <a:ext cx="31210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" name="Уравнение" r:id="rId8" imgW="1168200" imgH="469800" progId="Equation.3">
                  <p:embed/>
                </p:oleObj>
              </mc:Choice>
              <mc:Fallback>
                <p:oleObj name="Уравнение" r:id="rId8" imgW="1168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00" y="1755775"/>
                        <a:ext cx="3121025" cy="12557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0481714" y="641466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0634114" y="656706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28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23836365"/>
              </p:ext>
            </p:extLst>
          </p:nvPr>
        </p:nvGraphicFramePr>
        <p:xfrm>
          <a:off x="8035925" y="4186238"/>
          <a:ext cx="213042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" name="Уравнение" r:id="rId10" imgW="1002960" imgH="469800" progId="Equation.3">
                  <p:embed/>
                </p:oleObj>
              </mc:Choice>
              <mc:Fallback>
                <p:oleObj name="Уравнение" r:id="rId10" imgW="1002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4186238"/>
                        <a:ext cx="2130425" cy="9985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8480922" y="2250556"/>
            <a:ext cx="719349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8293994" y="4559950"/>
            <a:ext cx="631065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8057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4" grpId="0"/>
      <p:bldP spid="73749" grpId="0" animBg="1"/>
      <p:bldP spid="17" grpId="0" animBg="1"/>
      <p:bldP spid="21" grpId="0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544006" y="233877"/>
            <a:ext cx="4030662" cy="11430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2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altLang="ru-RU" sz="36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60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732" name="Picture 4" descr="PROGR038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"/>
          <a:stretch/>
        </p:blipFill>
        <p:spPr>
          <a:xfrm>
            <a:off x="7245436" y="105350"/>
            <a:ext cx="2220699" cy="12715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3739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84237250"/>
              </p:ext>
            </p:extLst>
          </p:nvPr>
        </p:nvGraphicFramePr>
        <p:xfrm>
          <a:off x="2045138" y="1818529"/>
          <a:ext cx="2570200" cy="850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Уравнение" r:id="rId4" imgW="698400" imgH="203040" progId="Equation.3">
                  <p:embed/>
                </p:oleObj>
              </mc:Choice>
              <mc:Fallback>
                <p:oleObj name="Уравнение" r:id="rId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138" y="1818529"/>
                        <a:ext cx="2570200" cy="85004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924425" y="36163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718195" y="1951162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743" name="Text Box 15"/>
              <p:cNvSpPr txBox="1">
                <a:spLocks noChangeArrowheads="1"/>
              </p:cNvSpPr>
              <p:nvPr/>
            </p:nvSpPr>
            <p:spPr bwMode="auto">
              <a:xfrm>
                <a:off x="6599615" y="1859868"/>
                <a:ext cx="4496487" cy="856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ru-RU" sz="3200" b="1" dirty="0">
                    <a:solidFill>
                      <a:srgbClr val="0625A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kumimoji="1" lang="ru-RU" altLang="ru-RU" sz="3200" b="1" dirty="0">
                    <a:solidFill>
                      <a:srgbClr val="0625A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kumimoji="1" lang="en-US" altLang="ru-RU" sz="3200" b="1" dirty="0">
                    <a:solidFill>
                      <a:srgbClr val="0625A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1" lang="ru-RU" altLang="ru-RU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1" lang="en-US" altLang="ru-RU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kumimoji="1" lang="ru-RU" altLang="ru-RU" sz="4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kumimoji="1" lang="en-US" altLang="ru-RU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16</m:t>
                            </m:r>
                            <m:r>
                              <a:rPr kumimoji="1" lang="en-US" altLang="ru-RU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1" lang="en-US" altLang="ru-RU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1" lang="en-US" altLang="ru-RU" sz="4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kumimoji="1" lang="en-US" altLang="ru-RU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kumimoji="1" lang="en-US" altLang="ru-RU" sz="4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kumimoji="1" lang="en-US" altLang="ru-RU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2x</a:t>
                </a:r>
                <a:endParaRPr kumimoji="1" lang="ru-RU" altLang="ru-RU" sz="4000" dirty="0">
                  <a:solidFill>
                    <a:srgbClr val="0625A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3743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9615" y="1859868"/>
                <a:ext cx="4496487" cy="856388"/>
              </a:xfrm>
              <a:prstGeom prst="rect">
                <a:avLst/>
              </a:prstGeom>
              <a:blipFill rotWithShape="0">
                <a:blip r:embed="rId6"/>
                <a:stretch>
                  <a:fillRect l="-3528" r="-1493" b="-276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9274895" y="2157115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56626" y="3200827"/>
                <a:ext cx="361804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  <m:r>
                        <a:rPr lang="ru-RU" sz="4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(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)⁷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626" y="3200827"/>
                <a:ext cx="361804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970550" y="4814037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45138" y="4765251"/>
                <a:ext cx="311790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  <m:r>
                        <a:rPr lang="ru-RU" sz="4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138" y="4765251"/>
                <a:ext cx="3117905" cy="8309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369248" y="3170219"/>
                <a:ext cx="3726854" cy="8377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ad>
                      <m:radPr>
                        <m:ctrlPr>
                          <a:rPr kumimoji="1" lang="ru-RU" alt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1" lang="en-US" altLang="ru-RU" sz="40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kumimoji="1" lang="ru-RU" altLang="ru-RU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kumimoji="1" lang="en-US" altLang="ru-RU" sz="400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(2</m:t>
                            </m:r>
                            <m:r>
                              <m:rPr>
                                <m:sty m:val="p"/>
                              </m:rPr>
                              <a:rPr kumimoji="1" lang="en-US" altLang="ru-RU" sz="400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a:rPr kumimoji="1" lang="en-US" altLang="ru-RU" sz="400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1" lang="en-US" altLang="ru-RU" sz="400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1" lang="en-US" alt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kumimoji="1" lang="en-US" altLang="ru-RU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kumimoji="1" lang="en-US" alt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2x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248" y="3170219"/>
                <a:ext cx="3726854" cy="837793"/>
              </a:xfrm>
              <a:prstGeom prst="rect">
                <a:avLst/>
              </a:prstGeom>
              <a:blipFill rotWithShape="0">
                <a:blip r:embed="rId10"/>
                <a:stretch>
                  <a:fillRect t="-1460" r="-4910" b="-27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8572654" y="4512900"/>
            <a:ext cx="25234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2x   </a:t>
            </a:r>
            <a:r>
              <a:rPr kumimoji="1" lang="en-US" alt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kumimoji="1"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2x</a:t>
            </a:r>
            <a:endParaRPr lang="ru-RU" sz="4000" dirty="0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9312040" y="3446325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=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3167173" y="5031375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9394971" y="4697477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=</a:t>
            </a: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3076000" y="3456819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3075999" y="2157115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sp>
        <p:nvSpPr>
          <p:cNvPr id="22" name="Овал 21"/>
          <p:cNvSpPr/>
          <p:nvPr/>
        </p:nvSpPr>
        <p:spPr>
          <a:xfrm>
            <a:off x="350191" y="1694362"/>
            <a:ext cx="1034421" cy="99658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334827" y="1859869"/>
            <a:ext cx="1034421" cy="94864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5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8" grpId="0"/>
      <p:bldP spid="73743" grpId="0"/>
      <p:bldP spid="73753" grpId="0" animBg="1"/>
      <p:bldP spid="2" grpId="0"/>
      <p:bldP spid="4" grpId="0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492249" y="193198"/>
            <a:ext cx="4030662" cy="11430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2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altLang="ru-RU" sz="36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60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732" name="Picture 4" descr="PROGR038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"/>
          <a:stretch/>
        </p:blipFill>
        <p:spPr>
          <a:xfrm>
            <a:off x="7900796" y="961599"/>
            <a:ext cx="3790461" cy="34321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98800" y="192246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924425" y="36163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48291" y="1614991"/>
                <a:ext cx="4739118" cy="928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dirty="0">
                    <a:solidFill>
                      <a:schemeClr val="tx1"/>
                    </a:solidFill>
                  </a:rPr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ad>
                          <m:radPr>
                            <m:ctrlPr>
                              <a:rPr lang="en-US" sz="4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64</m:t>
                            </m:r>
                          </m:e>
                        </m:rad>
                      </m:e>
                    </m:rad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  </a:t>
                </a:r>
                <a:r>
                  <a:rPr lang="en-US" sz="4800" dirty="0" err="1">
                    <a:solidFill>
                      <a:schemeClr val="tx1"/>
                    </a:solidFill>
                  </a:rPr>
                  <a:t>va</a:t>
                </a:r>
                <a:r>
                  <a:rPr lang="en-US" sz="4800" dirty="0">
                    <a:solidFill>
                      <a:schemeClr val="tx1"/>
                    </a:solidFill>
                  </a:rPr>
                  <a:t>   </a:t>
                </a:r>
                <a:r>
                  <a:rPr lang="en-US" sz="4400" dirty="0">
                    <a:solidFill>
                      <a:schemeClr val="tx1"/>
                    </a:solidFill>
                  </a:rPr>
                  <a:t>3·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  <m:sup>
                        <m:f>
                          <m:fPr>
                            <m:ctrlPr>
                              <a:rPr lang="en-US" sz="4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ru-RU" sz="4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291" y="1614991"/>
                <a:ext cx="4739118" cy="928459"/>
              </a:xfrm>
              <a:prstGeom prst="rect">
                <a:avLst/>
              </a:prstGeom>
              <a:blipFill rotWithShape="0">
                <a:blip r:embed="rId3"/>
                <a:stretch>
                  <a:fillRect l="-7207" b="-39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46923" y="3283734"/>
                <a:ext cx="4013150" cy="747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dirty="0">
                    <a:solidFill>
                      <a:schemeClr val="tx1"/>
                    </a:solidFill>
                  </a:rPr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</a:rPr>
                  <a:t>va</a:t>
                </a:r>
                <a:r>
                  <a:rPr lang="en-US" sz="4800" dirty="0">
                    <a:solidFill>
                      <a:schemeClr val="tx1"/>
                    </a:solidFill>
                  </a:rPr>
                  <a:t>   </a:t>
                </a:r>
                <a:r>
                  <a:rPr lang="en-US" sz="4400" dirty="0">
                    <a:solidFill>
                      <a:schemeClr val="tx1"/>
                    </a:solidFill>
                  </a:rPr>
                  <a:t>3·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</m:rad>
                  </m:oMath>
                </a14:m>
                <a:endParaRPr lang="ru-RU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923" y="3283734"/>
                <a:ext cx="4013150" cy="747641"/>
              </a:xfrm>
              <a:prstGeom prst="rect">
                <a:avLst/>
              </a:prstGeom>
              <a:blipFill rotWithShape="0">
                <a:blip r:embed="rId4"/>
                <a:stretch>
                  <a:fillRect l="-8511" t="-22951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68308" y="4644181"/>
                <a:ext cx="273767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dirty="0">
                    <a:solidFill>
                      <a:schemeClr val="tx1"/>
                    </a:solidFill>
                  </a:rPr>
                  <a:t>5·2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</a:rPr>
                  <a:t>va</a:t>
                </a:r>
                <a:r>
                  <a:rPr lang="en-US" sz="4800" dirty="0">
                    <a:solidFill>
                      <a:schemeClr val="tx1"/>
                    </a:solidFill>
                  </a:rPr>
                  <a:t>  </a:t>
                </a:r>
                <a:r>
                  <a:rPr lang="en-US" sz="4400" dirty="0">
                    <a:solidFill>
                      <a:schemeClr val="tx1"/>
                    </a:solidFill>
                  </a:rPr>
                  <a:t>3·5</a:t>
                </a:r>
                <a:endParaRPr lang="ru-RU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308" y="4644181"/>
                <a:ext cx="2737673" cy="738664"/>
              </a:xfrm>
              <a:prstGeom prst="rect">
                <a:avLst/>
              </a:prstGeom>
              <a:blipFill rotWithShape="0">
                <a:blip r:embed="rId5"/>
                <a:stretch>
                  <a:fillRect l="-12249" t="-16529" r="-11804" b="-429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3507580" y="4808730"/>
            <a:ext cx="878813" cy="409565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3474683" y="3479472"/>
            <a:ext cx="878813" cy="409565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3474686" y="2043602"/>
            <a:ext cx="878813" cy="409565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68505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4" grpId="0"/>
      <p:bldP spid="11" grpId="0"/>
      <p:bldP spid="12" grpId="0"/>
      <p:bldP spid="14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97281" y="168128"/>
            <a:ext cx="10868297" cy="1143000"/>
          </a:xfrm>
        </p:spPr>
        <p:txBody>
          <a:bodyPr/>
          <a:lstStyle/>
          <a:p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Darajaning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xossalaridan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2471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14117248"/>
              </p:ext>
            </p:extLst>
          </p:nvPr>
        </p:nvGraphicFramePr>
        <p:xfrm>
          <a:off x="1390740" y="1796425"/>
          <a:ext cx="1954212" cy="116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4" name="Формула" r:id="rId3" imgW="622080" imgH="419040" progId="Equation.3">
                  <p:embed/>
                </p:oleObj>
              </mc:Choice>
              <mc:Fallback>
                <p:oleObj name="Формула" r:id="rId3" imgW="622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740" y="1796425"/>
                        <a:ext cx="1954212" cy="1164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63549" y="2030645"/>
            <a:ext cx="45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1.</a:t>
            </a: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7504906" y="1796425"/>
            <a:ext cx="1214438" cy="1214438"/>
          </a:xfrm>
          <a:prstGeom prst="diamond">
            <a:avLst/>
          </a:prstGeom>
          <a:solidFill>
            <a:srgbClr val="ABF7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624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328150"/>
              </p:ext>
            </p:extLst>
          </p:nvPr>
        </p:nvGraphicFramePr>
        <p:xfrm>
          <a:off x="7896225" y="1846431"/>
          <a:ext cx="4318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5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5" y="1846431"/>
                        <a:ext cx="4318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20764" y="4278193"/>
            <a:ext cx="636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3200" b="1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  2</a:t>
            </a:r>
            <a:r>
              <a:rPr kumimoji="1" lang="ru-RU" altLang="ru-RU" sz="3200" b="1" i="1" dirty="0">
                <a:solidFill>
                  <a:srgbClr val="00B050"/>
                </a:solidFill>
                <a:latin typeface="Monotype Corsiva" panose="03010101010201010101" pitchFamily="66" charset="0"/>
              </a:rPr>
              <a:t>.</a:t>
            </a:r>
          </a:p>
        </p:txBody>
      </p:sp>
      <p:graphicFrame>
        <p:nvGraphicFramePr>
          <p:cNvPr id="62485" name="Object 2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84095381"/>
              </p:ext>
            </p:extLst>
          </p:nvPr>
        </p:nvGraphicFramePr>
        <p:xfrm>
          <a:off x="4153816" y="4089623"/>
          <a:ext cx="3054350" cy="1301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" name="Уравнение" r:id="rId7" imgW="888840" imgH="419040" progId="Equation.3">
                  <p:embed/>
                </p:oleObj>
              </mc:Choice>
              <mc:Fallback>
                <p:oleObj name="Уравнение" r:id="rId7" imgW="88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3816" y="4089623"/>
                        <a:ext cx="3054350" cy="1301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7" name="AutoShape 23"/>
          <p:cNvSpPr>
            <a:spLocks noChangeArrowheads="1"/>
          </p:cNvSpPr>
          <p:nvPr/>
        </p:nvSpPr>
        <p:spPr bwMode="auto">
          <a:xfrm>
            <a:off x="10356223" y="4089623"/>
            <a:ext cx="1214437" cy="1214437"/>
          </a:xfrm>
          <a:prstGeom prst="diamond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10840391" y="438149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dirty="0">
                <a:solidFill>
                  <a:srgbClr val="06060A"/>
                </a:solidFill>
                <a:latin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15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20958522"/>
              </p:ext>
            </p:extLst>
          </p:nvPr>
        </p:nvGraphicFramePr>
        <p:xfrm>
          <a:off x="3390828" y="1700011"/>
          <a:ext cx="1908175" cy="1340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7" name="Уравнение" r:id="rId9" imgW="583920" imgH="419040" progId="Equation.3">
                  <p:embed/>
                </p:oleObj>
              </mc:Choice>
              <mc:Fallback>
                <p:oleObj name="Уравнение" r:id="rId9" imgW="583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828" y="1700011"/>
                        <a:ext cx="1908175" cy="1340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61110289"/>
              </p:ext>
            </p:extLst>
          </p:nvPr>
        </p:nvGraphicFramePr>
        <p:xfrm>
          <a:off x="5339122" y="1717749"/>
          <a:ext cx="2125664" cy="1276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8" name="Уравнение" r:id="rId11" imgW="774360" imgH="419040" progId="Equation.3">
                  <p:embed/>
                </p:oleObj>
              </mc:Choice>
              <mc:Fallback>
                <p:oleObj name="Уравнение" r:id="rId11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9122" y="1717749"/>
                        <a:ext cx="2125664" cy="12762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86179500"/>
              </p:ext>
            </p:extLst>
          </p:nvPr>
        </p:nvGraphicFramePr>
        <p:xfrm>
          <a:off x="840703" y="4068192"/>
          <a:ext cx="3313113" cy="1301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9" name="Формула" r:id="rId13" imgW="965160" imgH="419040" progId="Equation.3">
                  <p:embed/>
                </p:oleObj>
              </mc:Choice>
              <mc:Fallback>
                <p:oleObj name="Формула" r:id="rId13" imgW="96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703" y="4068192"/>
                        <a:ext cx="3313113" cy="1301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15656812"/>
              </p:ext>
            </p:extLst>
          </p:nvPr>
        </p:nvGraphicFramePr>
        <p:xfrm>
          <a:off x="7301872" y="4089623"/>
          <a:ext cx="296064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0" name="Уравнение" r:id="rId15" imgW="888840" imgH="419040" progId="Equation.3">
                  <p:embed/>
                </p:oleObj>
              </mc:Choice>
              <mc:Fallback>
                <p:oleObj name="Уравнение" r:id="rId15" imgW="88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872" y="4089623"/>
                        <a:ext cx="2960643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V="1">
            <a:off x="7692334" y="4134702"/>
            <a:ext cx="284811" cy="24679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8328025" y="4884926"/>
            <a:ext cx="481124" cy="4487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680991" y="1846431"/>
            <a:ext cx="1126684" cy="36842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031429" y="2557104"/>
            <a:ext cx="967904" cy="23820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55035" y="2030645"/>
            <a:ext cx="741845" cy="57943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20764" y="4278193"/>
            <a:ext cx="746995" cy="682743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73" grpId="0" animBg="1"/>
      <p:bldP spid="62484" grpId="0"/>
      <p:bldP spid="62487" grpId="0" animBg="1"/>
      <p:bldP spid="62488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2630BA1-F2B1-44E2-8906-B236DB3EA712}"/>
              </a:ext>
            </a:extLst>
          </p:cNvPr>
          <p:cNvSpPr/>
          <p:nvPr/>
        </p:nvSpPr>
        <p:spPr>
          <a:xfrm>
            <a:off x="644328" y="421621"/>
            <a:ext cx="5375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5C0AD6-9CA1-4EC4-9AA0-190666B9CF83}"/>
              </a:ext>
            </a:extLst>
          </p:cNvPr>
          <p:cNvSpPr txBox="1"/>
          <p:nvPr/>
        </p:nvSpPr>
        <p:spPr>
          <a:xfrm>
            <a:off x="503583" y="1444487"/>
            <a:ext cx="887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ru-RU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55F5AA8-696F-42AA-94B5-D9BEC2ECF0B7}"/>
                  </a:ext>
                </a:extLst>
              </p:cNvPr>
              <p:cNvSpPr txBox="1"/>
              <p:nvPr/>
            </p:nvSpPr>
            <p:spPr>
              <a:xfrm>
                <a:off x="1631315" y="1341025"/>
                <a:ext cx="3660169" cy="1296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5400" dirty="0"/>
                  <a:t> =</a:t>
                </a:r>
                <a:endParaRPr lang="ru-RU" sz="5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55F5AA8-696F-42AA-94B5-D9BEC2ECF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315" y="1341025"/>
                <a:ext cx="3660169" cy="1296189"/>
              </a:xfrm>
              <a:prstGeom prst="rect">
                <a:avLst/>
              </a:prstGeom>
              <a:blipFill rotWithShape="0">
                <a:blip r:embed="rId2"/>
                <a:stretch>
                  <a:fillRect r="-10500" b="-17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56849EE0-3360-41DA-9D07-EBCA856BEB4E}"/>
                  </a:ext>
                </a:extLst>
              </p:cNvPr>
              <p:cNvSpPr/>
              <p:nvPr/>
            </p:nvSpPr>
            <p:spPr>
              <a:xfrm>
                <a:off x="5599132" y="1299792"/>
                <a:ext cx="3487686" cy="13885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5400" dirty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6849EE0-3360-41DA-9D07-EBCA856BE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132" y="1299792"/>
                <a:ext cx="3487686" cy="1388522"/>
              </a:xfrm>
              <a:prstGeom prst="rect">
                <a:avLst/>
              </a:prstGeom>
              <a:blipFill rotWithShape="0">
                <a:blip r:embed="rId3"/>
                <a:stretch>
                  <a:fillRect r="-8377" b="-13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173AD873-EAC0-482F-A202-76D5EDD0E7D2}"/>
                  </a:ext>
                </a:extLst>
              </p:cNvPr>
              <p:cNvSpPr/>
              <p:nvPr/>
            </p:nvSpPr>
            <p:spPr>
              <a:xfrm>
                <a:off x="9160020" y="1366994"/>
                <a:ext cx="675706" cy="1292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4800" dirty="0"/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73AD873-EAC0-482F-A202-76D5EDD0E7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020" y="1366994"/>
                <a:ext cx="675706" cy="12926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7A95E98-0928-4D97-819C-C70A8E993367}"/>
              </a:ext>
            </a:extLst>
          </p:cNvPr>
          <p:cNvSpPr/>
          <p:nvPr/>
        </p:nvSpPr>
        <p:spPr>
          <a:xfrm>
            <a:off x="279919" y="3984052"/>
            <a:ext cx="569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ru-RU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94486F-D344-4575-9793-A845D6C28594}"/>
                  </a:ext>
                </a:extLst>
              </p:cNvPr>
              <p:cNvSpPr txBox="1"/>
              <p:nvPr/>
            </p:nvSpPr>
            <p:spPr>
              <a:xfrm>
                <a:off x="1665221" y="3815977"/>
                <a:ext cx="3297569" cy="13298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6000" dirty="0"/>
                  <a:t>⋅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sz="6000" dirty="0"/>
                  <a:t> =</a:t>
                </a:r>
                <a:endParaRPr lang="ru-RU" sz="6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94486F-D344-4575-9793-A845D6C28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221" y="3815977"/>
                <a:ext cx="3297569" cy="1329851"/>
              </a:xfrm>
              <a:prstGeom prst="rect">
                <a:avLst/>
              </a:prstGeom>
              <a:blipFill rotWithShape="0">
                <a:blip r:embed="rId5"/>
                <a:stretch>
                  <a:fillRect t="-3211" r="-13124" b="-192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941F82BB-39AA-482D-A68A-CC3EE7D9EC38}"/>
                  </a:ext>
                </a:extLst>
              </p:cNvPr>
              <p:cNvSpPr/>
              <p:nvPr/>
            </p:nvSpPr>
            <p:spPr>
              <a:xfrm>
                <a:off x="5133653" y="3701715"/>
                <a:ext cx="3942298" cy="14441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−2)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6000" dirty="0"/>
                  <a:t>⋅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6000" i="1" dirty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6000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000" i="1" dirty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6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000" dirty="0"/>
                  <a:t>=</a:t>
                </a:r>
                <a:endParaRPr lang="ru-RU" sz="60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41F82BB-39AA-482D-A68A-CC3EE7D9EC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653" y="3701715"/>
                <a:ext cx="3942298" cy="1444113"/>
              </a:xfrm>
              <a:prstGeom prst="rect">
                <a:avLst/>
              </a:prstGeom>
              <a:blipFill rotWithShape="0">
                <a:blip r:embed="rId6"/>
                <a:stretch>
                  <a:fillRect r="-8346" b="-147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FF174A-1BB9-4C5E-92AC-8D5F0B7D7A81}"/>
                  </a:ext>
                </a:extLst>
              </p:cNvPr>
              <p:cNvSpPr txBox="1"/>
              <p:nvPr/>
            </p:nvSpPr>
            <p:spPr>
              <a:xfrm>
                <a:off x="9022709" y="4065403"/>
                <a:ext cx="50815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3FF174A-1BB9-4C5E-92AC-8D5F0B7D7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709" y="4065403"/>
                <a:ext cx="508152" cy="7386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Овал 15"/>
          <p:cNvSpPr/>
          <p:nvPr/>
        </p:nvSpPr>
        <p:spPr>
          <a:xfrm>
            <a:off x="215909" y="3848783"/>
            <a:ext cx="877465" cy="916867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30381" y="1365946"/>
            <a:ext cx="793112" cy="902437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00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72534" y="44386"/>
            <a:ext cx="8075611" cy="931863"/>
          </a:xfrm>
        </p:spPr>
        <p:txBody>
          <a:bodyPr/>
          <a:lstStyle/>
          <a:p>
            <a:r>
              <a:rPr lang="ru-RU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ru-RU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66200" y="1299407"/>
            <a:ext cx="7553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40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kumimoji="1" lang="ru-RU" altLang="ru-RU" sz="40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7B5855-C0EF-4B2A-8D88-6BA010072111}"/>
                  </a:ext>
                </a:extLst>
              </p:cNvPr>
              <p:cNvSpPr txBox="1"/>
              <p:nvPr/>
            </p:nvSpPr>
            <p:spPr>
              <a:xfrm>
                <a:off x="1380115" y="893174"/>
                <a:ext cx="8362486" cy="15203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ru-RU" sz="4400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44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4400" b="1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4400" b="1" i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sz="4000" b="1" i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40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4000" b="1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4000" b="1" i="0" dirty="0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num>
                                      <m:den>
                                        <m:r>
                                          <a:rPr lang="en-US" sz="4000" b="1" i="0" dirty="0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sz="4000" b="1" i="0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0" dirty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4800" dirty="0"/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87B5855-C0EF-4B2A-8D88-6BA010072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115" y="893174"/>
                <a:ext cx="8362486" cy="15203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A8A1A6-DF99-495A-9838-E18D1861C467}"/>
                  </a:ext>
                </a:extLst>
              </p:cNvPr>
              <p:cNvSpPr txBox="1"/>
              <p:nvPr/>
            </p:nvSpPr>
            <p:spPr>
              <a:xfrm>
                <a:off x="839390" y="2963707"/>
                <a:ext cx="8075611" cy="16740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−(−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40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4000" b="1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40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ru-RU" sz="4000" b="1" i="0" dirty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4000" b="1" i="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4000" b="1" i="0" dirty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2000" b="1" dirty="0"/>
              </a:p>
              <a:p>
                <a:endParaRPr lang="ru-RU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9A8A1A6-DF99-495A-9838-E18D1861C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90" y="2963707"/>
                <a:ext cx="8075611" cy="167404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179FC6-C484-4059-9F51-E7DE60AB7558}"/>
                  </a:ext>
                </a:extLst>
              </p:cNvPr>
              <p:cNvSpPr txBox="1"/>
              <p:nvPr/>
            </p:nvSpPr>
            <p:spPr>
              <a:xfrm>
                <a:off x="8020589" y="2963707"/>
                <a:ext cx="4171411" cy="1076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/>
                  <a:t>  </a:t>
                </a:r>
                <a:r>
                  <a:rPr lang="en-US" sz="4400" b="1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2179FC6-C484-4059-9F51-E7DE60AB7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589" y="2963707"/>
                <a:ext cx="4171411" cy="1076064"/>
              </a:xfrm>
              <a:prstGeom prst="rect">
                <a:avLst/>
              </a:prstGeom>
              <a:blipFill rotWithShape="0">
                <a:blip r:embed="rId4"/>
                <a:stretch>
                  <a:fillRect b="-18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0F30DF4-0F7E-43AA-875B-AF833EB93EFB}"/>
                  </a:ext>
                </a:extLst>
              </p:cNvPr>
              <p:cNvSpPr txBox="1"/>
              <p:nvPr/>
            </p:nvSpPr>
            <p:spPr>
              <a:xfrm>
                <a:off x="721471" y="4978122"/>
                <a:ext cx="3538982" cy="978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800" b="1" dirty="0"/>
                  <a:t> =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0F30DF4-0F7E-43AA-875B-AF833EB93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71" y="4978122"/>
                <a:ext cx="3538982" cy="978217"/>
              </a:xfrm>
              <a:prstGeom prst="rect">
                <a:avLst/>
              </a:prstGeom>
              <a:blipFill rotWithShape="0">
                <a:blip r:embed="rId5"/>
                <a:stretch>
                  <a:fillRect t="-7500" r="-9639" b="-2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04B48D3-A641-4081-9AAE-25E39FBAFCFD}"/>
                  </a:ext>
                </a:extLst>
              </p:cNvPr>
              <p:cNvSpPr txBox="1"/>
              <p:nvPr/>
            </p:nvSpPr>
            <p:spPr>
              <a:xfrm>
                <a:off x="4492305" y="5036369"/>
                <a:ext cx="1695977" cy="978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400" b="1" dirty="0"/>
                  <a:t> =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4B48D3-A641-4081-9AAE-25E39FBAF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305" y="5036369"/>
                <a:ext cx="1695977" cy="978217"/>
              </a:xfrm>
              <a:prstGeom prst="rect">
                <a:avLst/>
              </a:prstGeom>
              <a:blipFill rotWithShape="0">
                <a:blip r:embed="rId6"/>
                <a:stretch>
                  <a:fillRect l="-360" t="-1242" r="-19065" b="-19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1D7137-2997-4840-8F1F-1E4BAF953484}"/>
                  </a:ext>
                </a:extLst>
              </p:cNvPr>
              <p:cNvSpPr txBox="1"/>
              <p:nvPr/>
            </p:nvSpPr>
            <p:spPr>
              <a:xfrm>
                <a:off x="6501669" y="5043246"/>
                <a:ext cx="1065997" cy="978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𝟔𝟕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400" b="1" dirty="0"/>
                  <a:t> =</a:t>
                </a:r>
                <a:r>
                  <a:rPr lang="en-US" sz="2400" b="1" dirty="0"/>
                  <a:t> 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61D7137-2997-4840-8F1F-1E4BAF953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669" y="5043246"/>
                <a:ext cx="1065997" cy="978217"/>
              </a:xfrm>
              <a:prstGeom prst="rect">
                <a:avLst/>
              </a:prstGeom>
              <a:blipFill rotWithShape="0">
                <a:blip r:embed="rId7"/>
                <a:stretch>
                  <a:fillRect l="-575" t="-1242" r="-16092" b="-19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ADB11DDE-503D-4207-BA76-C8492D4E426D}"/>
                  </a:ext>
                </a:extLst>
              </p:cNvPr>
              <p:cNvSpPr/>
              <p:nvPr/>
            </p:nvSpPr>
            <p:spPr>
              <a:xfrm>
                <a:off x="7490867" y="4997079"/>
                <a:ext cx="992066" cy="1070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f>
                      <m:fPr>
                        <m:ctrlPr>
                          <a:rPr lang="ru-RU" sz="4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800000"/>
                    </a:solidFill>
                  </a:rPr>
                  <a:t> </a:t>
                </a:r>
                <a:endParaRPr lang="ru-RU" sz="44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DB11DDE-503D-4207-BA76-C8492D4E4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867" y="4997079"/>
                <a:ext cx="992066" cy="107054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вал 4"/>
          <p:cNvSpPr/>
          <p:nvPr/>
        </p:nvSpPr>
        <p:spPr>
          <a:xfrm>
            <a:off x="47403" y="1081670"/>
            <a:ext cx="1034421" cy="118740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7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5B634A-498D-4BFE-9C81-EEFCBF0D90AF}"/>
                  </a:ext>
                </a:extLst>
              </p:cNvPr>
              <p:cNvSpPr txBox="1"/>
              <p:nvPr/>
            </p:nvSpPr>
            <p:spPr>
              <a:xfrm>
                <a:off x="1925291" y="354597"/>
                <a:ext cx="8635506" cy="1014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sz="480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i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ru-RU" sz="4800" i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ru-RU" sz="4800" i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4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4800" i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ru-RU" sz="48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48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sz="4800" i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i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800" i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ru-RU" sz="4800" i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i="0">
                            <a:latin typeface="Cambria Math" panose="02040503050406030204" pitchFamily="18" charset="0"/>
                          </a:rPr>
                          <m:t>48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48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sz="4800" i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i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48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=</a:t>
                </a:r>
                <a:endParaRPr lang="ru-RU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F5B634A-498D-4BFE-9C81-EEFCBF0D9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291" y="354597"/>
                <a:ext cx="8635506" cy="1014188"/>
              </a:xfrm>
              <a:prstGeom prst="rect">
                <a:avLst/>
              </a:prstGeom>
              <a:blipFill rotWithShape="0">
                <a:blip r:embed="rId2"/>
                <a:stretch>
                  <a:fillRect r="-3319" b="-359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E617FBB-BA16-4A3E-B0B3-098EC4F60E47}"/>
                  </a:ext>
                </a:extLst>
              </p:cNvPr>
              <p:cNvSpPr/>
              <p:nvPr/>
            </p:nvSpPr>
            <p:spPr>
              <a:xfrm>
                <a:off x="1711579" y="1798064"/>
                <a:ext cx="9062930" cy="11065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1,5+(−1)</m:t>
                        </m:r>
                      </m:sup>
                    </m:sSup>
                    <m:r>
                      <a:rPr lang="ru-RU" sz="480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3⋅</m:t>
                        </m:r>
                        <m:f>
                          <m:f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−(48</m:t>
                    </m:r>
                    <m:r>
                      <a:rPr lang="ru-RU" sz="480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480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= </a:t>
                </a:r>
                <a:endParaRPr lang="ru-RU" sz="48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E617FBB-BA16-4A3E-B0B3-098EC4F60E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579" y="1798064"/>
                <a:ext cx="9062930" cy="1106521"/>
              </a:xfrm>
              <a:prstGeom prst="rect">
                <a:avLst/>
              </a:prstGeom>
              <a:blipFill rotWithShape="0">
                <a:blip r:embed="rId3"/>
                <a:stretch>
                  <a:fillRect r="-2086" b="-29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9EBD3A2-157E-42C3-B17D-4B765BDA0BBA}"/>
                  </a:ext>
                </a:extLst>
              </p:cNvPr>
              <p:cNvSpPr/>
              <p:nvPr/>
            </p:nvSpPr>
            <p:spPr>
              <a:xfrm>
                <a:off x="1602533" y="3413090"/>
                <a:ext cx="5302670" cy="11065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sz="480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0,5</m:t>
                        </m:r>
                      </m:sup>
                    </m:sSup>
                  </m:oMath>
                </a14:m>
                <a:r>
                  <a:rPr lang="en-US" sz="4800" dirty="0"/>
                  <a:t>+</a:t>
                </a:r>
                <a:r>
                  <a:rPr lang="ru-RU" sz="4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4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8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480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9EBD3A2-157E-42C3-B17D-4B765BDA0B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533" y="3413090"/>
                <a:ext cx="5302670" cy="1106521"/>
              </a:xfrm>
              <a:prstGeom prst="rect">
                <a:avLst/>
              </a:prstGeom>
              <a:blipFill rotWithShape="0">
                <a:blip r:embed="rId4"/>
                <a:stretch>
                  <a:fillRect r="-4253" b="-29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C019A6-B74E-40E1-B8C6-B48E86B11B9E}"/>
                  </a:ext>
                </a:extLst>
              </p:cNvPr>
              <p:cNvSpPr txBox="1"/>
              <p:nvPr/>
            </p:nvSpPr>
            <p:spPr>
              <a:xfrm>
                <a:off x="6905203" y="3559348"/>
                <a:ext cx="4769683" cy="9602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US" sz="4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/>
                  <a:t> -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440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400" dirty="0"/>
                  <a:t> =</a:t>
                </a:r>
                <a:endParaRPr lang="ru-R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3C019A6-B74E-40E1-B8C6-B48E86B11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203" y="3559348"/>
                <a:ext cx="4769683" cy="960263"/>
              </a:xfrm>
              <a:prstGeom prst="rect">
                <a:avLst/>
              </a:prstGeom>
              <a:blipFill rotWithShape="0">
                <a:blip r:embed="rId5"/>
                <a:stretch>
                  <a:fillRect t="-3185" b="-197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5F666F-A0AE-46B2-AF2D-84FF8AF0C5BF}"/>
                  </a:ext>
                </a:extLst>
              </p:cNvPr>
              <p:cNvSpPr txBox="1"/>
              <p:nvPr/>
            </p:nvSpPr>
            <p:spPr>
              <a:xfrm>
                <a:off x="1602533" y="5386241"/>
                <a:ext cx="503811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5+0,2−4=</m:t>
                      </m:r>
                      <m:r>
                        <a:rPr lang="en-US" sz="4400" b="1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b="1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8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A5F666F-A0AE-46B2-AF2D-84FF8AF0C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533" y="5386241"/>
                <a:ext cx="5038110" cy="6771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5B9E6B6-91BE-4D19-B4BA-3FEB5A439F85}"/>
              </a:ext>
            </a:extLst>
          </p:cNvPr>
          <p:cNvSpPr txBox="1"/>
          <p:nvPr/>
        </p:nvSpPr>
        <p:spPr>
          <a:xfrm>
            <a:off x="564613" y="660899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92192" y="421141"/>
            <a:ext cx="1034421" cy="118740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32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36988" y="-12583"/>
            <a:ext cx="8075611" cy="931863"/>
          </a:xfrm>
        </p:spPr>
        <p:txBody>
          <a:bodyPr/>
          <a:lstStyle/>
          <a:p>
            <a:r>
              <a:rPr lang="ru-RU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№5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ru-RU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8615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92143471"/>
              </p:ext>
            </p:extLst>
          </p:nvPr>
        </p:nvGraphicFramePr>
        <p:xfrm>
          <a:off x="1238956" y="1025438"/>
          <a:ext cx="2943225" cy="134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3" name="Уравнение" r:id="rId3" imgW="749160" imgH="419040" progId="Equation.3">
                  <p:embed/>
                </p:oleObj>
              </mc:Choice>
              <mc:Fallback>
                <p:oleObj name="Уравнение" r:id="rId3" imgW="749160" imgH="419040" progId="Equation.3">
                  <p:embed/>
                  <p:pic>
                    <p:nvPicPr>
                      <p:cNvPr id="686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956" y="1025438"/>
                        <a:ext cx="2943225" cy="13442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30765" y="153538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5788025" y="1600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686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683999"/>
              </p:ext>
            </p:extLst>
          </p:nvPr>
        </p:nvGraphicFramePr>
        <p:xfrm>
          <a:off x="8024015" y="1270001"/>
          <a:ext cx="91598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4" name="Уравнение" r:id="rId5" imgW="241200" imgH="177480" progId="Equation.3">
                  <p:embed/>
                </p:oleObj>
              </mc:Choice>
              <mc:Fallback>
                <p:oleObj name="Уравнение" r:id="rId5" imgW="241200" imgH="177480" progId="Equation.3">
                  <p:embed/>
                  <p:pic>
                    <p:nvPicPr>
                      <p:cNvPr id="686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4015" y="1270001"/>
                        <a:ext cx="915988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93778715"/>
              </p:ext>
            </p:extLst>
          </p:nvPr>
        </p:nvGraphicFramePr>
        <p:xfrm>
          <a:off x="4258381" y="902855"/>
          <a:ext cx="2292350" cy="1466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5" name="Уравнение" r:id="rId7" imgW="558720" imgH="419040" progId="Equation.3">
                  <p:embed/>
                </p:oleObj>
              </mc:Choice>
              <mc:Fallback>
                <p:oleObj name="Уравнение" r:id="rId7" imgW="558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381" y="902855"/>
                        <a:ext cx="2292350" cy="146685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7843792" y="1572117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24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70387678"/>
              </p:ext>
            </p:extLst>
          </p:nvPr>
        </p:nvGraphicFramePr>
        <p:xfrm>
          <a:off x="6638879" y="865586"/>
          <a:ext cx="1296988" cy="141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6" name="Уравнение" r:id="rId9" imgW="342720" imgH="419040" progId="Equation.3">
                  <p:embed/>
                </p:oleObj>
              </mc:Choice>
              <mc:Fallback>
                <p:oleObj name="Уравнение" r:id="rId9" imgW="342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879" y="865586"/>
                        <a:ext cx="1296988" cy="1413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511944" y="370434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ru-RU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24181" y="3382850"/>
                <a:ext cx="4180375" cy="1227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)·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den>
                          </m:f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81" y="3382850"/>
                <a:ext cx="4180375" cy="122777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04556" y="3382850"/>
                <a:ext cx="4011867" cy="1227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=(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)·(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556" y="3382850"/>
                <a:ext cx="4011867" cy="122777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383191" y="5055788"/>
                <a:ext cx="3970895" cy="1437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den>
                          </m:f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·(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191" y="5055788"/>
                <a:ext cx="3970895" cy="143795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8389" y="5390046"/>
                <a:ext cx="311514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= (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389" y="5390046"/>
                <a:ext cx="3115148" cy="769441"/>
              </a:xfrm>
              <a:prstGeom prst="rect">
                <a:avLst/>
              </a:prstGeom>
              <a:blipFill rotWithShape="0">
                <a:blip r:embed="rId14"/>
                <a:stretch>
                  <a:fillRect l="-8023" t="-18254" b="-34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-5267" y="1234069"/>
            <a:ext cx="1034421" cy="118740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6607" y="3382850"/>
            <a:ext cx="1034421" cy="118740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32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  <p:bldP spid="30" grpId="0"/>
      <p:bldP spid="9" grpId="0"/>
      <p:bldP spid="32" grpId="0"/>
      <p:bldP spid="34" grpId="0"/>
      <p:bldP spid="10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4627</TotalTime>
  <Words>288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Monotype Corsiva</vt:lpstr>
      <vt:lpstr>Times New Roman</vt:lpstr>
      <vt:lpstr>Тема Office</vt:lpstr>
      <vt:lpstr>Уравнение</vt:lpstr>
      <vt:lpstr>Формула</vt:lpstr>
      <vt:lpstr>ALGEBRA</vt:lpstr>
      <vt:lpstr> Taqqoslang:</vt:lpstr>
      <vt:lpstr> Taqqoslang:</vt:lpstr>
      <vt:lpstr> Taqqoslang:</vt:lpstr>
      <vt:lpstr>Darajaning xossalaridan foydalanib hisoblang:</vt:lpstr>
      <vt:lpstr>Презентация PowerPoint</vt:lpstr>
      <vt:lpstr> №4. Hisoblang:</vt:lpstr>
      <vt:lpstr>Презентация PowerPoint</vt:lpstr>
      <vt:lpstr> №5. Ifodani soddalashtiring:</vt:lpstr>
      <vt:lpstr>Презентация PowerPoint</vt:lpstr>
      <vt:lpstr> Darslikda berilgan   “O‘zingizni tekshirib ko‘ring” topshiriqlarni  bajarish (57- bet).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418</cp:revision>
  <dcterms:created xsi:type="dcterms:W3CDTF">2020-07-17T09:31:54Z</dcterms:created>
  <dcterms:modified xsi:type="dcterms:W3CDTF">2022-06-23T07:40:04Z</dcterms:modified>
</cp:coreProperties>
</file>