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309" r:id="rId2"/>
    <p:sldId id="348" r:id="rId3"/>
    <p:sldId id="361" r:id="rId4"/>
    <p:sldId id="362" r:id="rId5"/>
    <p:sldId id="360" r:id="rId6"/>
    <p:sldId id="366" r:id="rId7"/>
    <p:sldId id="363" r:id="rId8"/>
    <p:sldId id="364" r:id="rId9"/>
    <p:sldId id="358" r:id="rId10"/>
    <p:sldId id="365" r:id="rId11"/>
    <p:sldId id="329" r:id="rId1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3CB168FF-EA8E-46C4-BF1D-7A38BA291A06}">
          <p14:sldIdLst>
            <p14:sldId id="309"/>
            <p14:sldId id="348"/>
            <p14:sldId id="361"/>
            <p14:sldId id="362"/>
            <p14:sldId id="360"/>
            <p14:sldId id="366"/>
            <p14:sldId id="363"/>
            <p14:sldId id="364"/>
            <p14:sldId id="358"/>
            <p14:sldId id="365"/>
            <p14:sldId id="329"/>
          </p14:sldIdLst>
        </p14:section>
        <p14:section name="Раздел без заголовка" id="{6AA1F43C-892A-4787-89B6-4EA8D4F8EDF5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0000"/>
    <a:srgbClr val="4472C4"/>
    <a:srgbClr val="26D4B7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9" d="100"/>
          <a:sy n="79" d="100"/>
        </p:scale>
        <p:origin x="600" y="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4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7" Type="http://schemas.openxmlformats.org/officeDocument/2006/relationships/image" Target="../media/image14.wmf"/><Relationship Id="rId2" Type="http://schemas.openxmlformats.org/officeDocument/2006/relationships/image" Target="../media/image9.wmf"/><Relationship Id="rId1" Type="http://schemas.openxmlformats.org/officeDocument/2006/relationships/image" Target="../media/image8.wmf"/><Relationship Id="rId6" Type="http://schemas.openxmlformats.org/officeDocument/2006/relationships/image" Target="../media/image13.wmf"/><Relationship Id="rId5" Type="http://schemas.openxmlformats.org/officeDocument/2006/relationships/image" Target="../media/image12.wmf"/><Relationship Id="rId4" Type="http://schemas.openxmlformats.org/officeDocument/2006/relationships/image" Target="../media/image11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Relationship Id="rId4" Type="http://schemas.openxmlformats.org/officeDocument/2006/relationships/image" Target="../media/image18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4ED63D-30DB-4329-9A19-895E38761556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2C42D7-21A8-431F-948F-46907C74D8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27291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585078E-5E03-43A9-A913-2E50E25B3AA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5E2C0963-293F-4B4C-ACAE-EF1BD8020BC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3BC1EBC-C805-452D-830C-FC1CCCF1CD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E1E989F-802D-46A7-9889-C211904CF1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4D5EDA9-EE54-448C-9EC0-3B3B24416C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85979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573FDFC-79C5-4934-B4B6-C43CFD68E5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A031C2A4-3FB4-4F23-95A7-510F8A7E6C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C7CF8D0-7B33-402B-BEC2-4055D71909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A16C0AD-5CF3-4DA2-9B1C-7328BFEB14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91261CF-1C9F-4B36-AF23-3D6AB896A0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9397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A6F4B344-2333-40A5-8DAA-28984454CFF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E60ED765-D5E0-4EE9-A23A-29081251714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0F0D3A8-9933-465D-B7D4-BA375B27D5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E03B2B9-9476-4F12-9DA9-F602B6436D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660BFBD-1D17-40F1-A05F-FE9577B0DC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27481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Заголовок и четыре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sz="quarter"/>
          </p:nvPr>
        </p:nvSpPr>
        <p:spPr>
          <a:xfrm>
            <a:off x="609600" y="277814"/>
            <a:ext cx="10972800" cy="11398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609600" y="1600201"/>
            <a:ext cx="5384800" cy="218916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6197600" y="1600201"/>
            <a:ext cx="5384800" cy="218916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3"/>
          </p:nvPr>
        </p:nvSpPr>
        <p:spPr>
          <a:xfrm>
            <a:off x="609600" y="3941763"/>
            <a:ext cx="5384800" cy="218916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97600" y="3941763"/>
            <a:ext cx="5384800" cy="218916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609600" y="6248400"/>
            <a:ext cx="2844800" cy="457200"/>
          </a:xfrm>
        </p:spPr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165600" y="6248400"/>
            <a:ext cx="3860800" cy="457200"/>
          </a:xfrm>
        </p:spPr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8737600" y="6248400"/>
            <a:ext cx="2844800" cy="457200"/>
          </a:xfrm>
        </p:spPr>
        <p:txBody>
          <a:bodyPr/>
          <a:lstStyle>
            <a:lvl1pPr>
              <a:defRPr/>
            </a:lvl1pPr>
          </a:lstStyle>
          <a:p>
            <a:fld id="{561404EA-7CA4-4EE6-9346-548AD76C5CE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0481047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BBF8BDD-EF9A-460D-A21C-71FFEF14C0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AA37ABF-1E1A-4F2F-8928-C09F5EEE1E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C1856B8-F5A2-4CA5-A037-5148C38606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D3E6E00-9D73-4F12-B2D9-EA74483BD5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183A197-9531-4597-B39C-958CBCD125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11191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50A5A2D-B964-44B8-B3AE-94CF011250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48D871DA-D984-4BE6-8F70-BF18F7D6FA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61A2AE9-0ADF-4064-AE46-B2948D9769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2F10E79-417A-4AB8-8DE8-6EAA63F538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C3AE07B-D605-41D2-A5C1-FF83D828DE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05138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9017D95-8FBE-4711-BB4D-7ED1632BD8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1E0B66F-5C50-462A-9127-22583E7F991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088F5D27-35C8-4728-B5B6-C0152B25D1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CDCDD001-B2BE-4A88-B09B-4C7920FACB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92EB915C-907F-4ECC-AFFB-4459DB19CB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C0C6EAB8-A812-4515-B9D4-92202E58D7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21646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9AA1CFB-0DDA-4BDA-82F5-B61D9E4452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E16B520-62AA-4588-BAA1-2DD1514121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90CBEDA1-EA9C-4F4A-86EE-BF884FF706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F0584845-7CE0-4869-9DAD-050C02C0028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A0E99EEB-2224-492A-854A-7306E1DE051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3C0EFA6C-F292-4DD3-8623-AE4420874D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9104F1A4-623E-405F-A2C4-D229E62064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8A249506-8CB7-483C-A05E-D4D68010D6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35867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1B7222E-F800-4A16-A712-9E49411451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4D825C79-B6CA-4640-A2F3-0DCB476410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06F48DB6-2CD7-4B4C-9EC8-1D7F2AFF76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108E0431-DC75-42C4-B86F-9995DE5214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38502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790E3057-3A10-4D36-8BB7-09813E9C7D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015F38C4-3193-44D7-B878-48402FD6AB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57E429A3-D470-4637-AB39-D27985EEAF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24868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6E7F3EA-7853-4CC9-81C6-4F88286F36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8A2521B-3C72-423F-B66A-5FB5A75036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E8AC5139-83DC-41D4-81A8-4A8CB71B06E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D5918C5-D373-4122-9D15-9359057A66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C07DB7FB-7555-4523-930D-B88B4E9696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841803AA-FF71-43CE-A0E9-9F46A0347A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43443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E3C03DB-6581-4A7B-943E-0ABE714032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FC001FF3-3EE4-4950-B669-5C0244F7384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500A41C7-1474-4DDF-9719-CA10CFABA9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E92A022-2F88-4EA0-BAA3-C763B9B2D4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8D5AB0B8-A7C0-499D-B520-A7D4006FCA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95E95A54-060B-48FA-A2B9-B1C2C36D93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24977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38B0DDB-6DF4-4B3C-B98A-0048813317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6831BFA-2FB5-4A63-A2DE-3E6F948EC6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FA3A78E-9226-48DF-ABAE-C9E7374A0C1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BC08912-00EE-47FA-A5FC-1DC746C8E8E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1330C35-AE55-4D92-90AC-D5F2793FA91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06840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0.png"/><Relationship Id="rId3" Type="http://schemas.openxmlformats.org/officeDocument/2006/relationships/image" Target="../media/image45.png"/><Relationship Id="rId7" Type="http://schemas.openxmlformats.org/officeDocument/2006/relationships/image" Target="../media/image49.png"/><Relationship Id="rId2" Type="http://schemas.openxmlformats.org/officeDocument/2006/relationships/image" Target="../media/image44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8.png"/><Relationship Id="rId5" Type="http://schemas.openxmlformats.org/officeDocument/2006/relationships/image" Target="../media/image47.png"/><Relationship Id="rId10" Type="http://schemas.openxmlformats.org/officeDocument/2006/relationships/image" Target="../media/image52.png"/><Relationship Id="rId4" Type="http://schemas.openxmlformats.org/officeDocument/2006/relationships/image" Target="../media/image46.png"/><Relationship Id="rId9" Type="http://schemas.openxmlformats.org/officeDocument/2006/relationships/image" Target="../media/image51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image" Target="../media/image6.wmf"/><Relationship Id="rId7" Type="http://schemas.openxmlformats.org/officeDocument/2006/relationships/image" Target="../media/image3.wmf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5.wmf"/><Relationship Id="rId5" Type="http://schemas.openxmlformats.org/officeDocument/2006/relationships/image" Target="../media/image2.wmf"/><Relationship Id="rId10" Type="http://schemas.openxmlformats.org/officeDocument/2006/relationships/oleObject" Target="../embeddings/oleObject4.bin"/><Relationship Id="rId4" Type="http://schemas.openxmlformats.org/officeDocument/2006/relationships/oleObject" Target="../embeddings/oleObject1.bin"/><Relationship Id="rId9" Type="http://schemas.openxmlformats.org/officeDocument/2006/relationships/image" Target="../media/image4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7" Type="http://schemas.openxmlformats.org/officeDocument/2006/relationships/image" Target="../media/image9.png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8.png"/><Relationship Id="rId5" Type="http://schemas.openxmlformats.org/officeDocument/2006/relationships/image" Target="../media/image7.wmf"/><Relationship Id="rId10" Type="http://schemas.openxmlformats.org/officeDocument/2006/relationships/image" Target="../media/image11.png"/><Relationship Id="rId4" Type="http://schemas.openxmlformats.org/officeDocument/2006/relationships/oleObject" Target="../embeddings/oleObject5.bin"/><Relationship Id="rId9" Type="http://schemas.openxmlformats.org/officeDocument/2006/relationships/image" Target="../media/image10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13" Type="http://schemas.openxmlformats.org/officeDocument/2006/relationships/oleObject" Target="../embeddings/oleObject11.bin"/><Relationship Id="rId3" Type="http://schemas.openxmlformats.org/officeDocument/2006/relationships/oleObject" Target="../embeddings/oleObject6.bin"/><Relationship Id="rId7" Type="http://schemas.openxmlformats.org/officeDocument/2006/relationships/oleObject" Target="../embeddings/oleObject8.bin"/><Relationship Id="rId12" Type="http://schemas.openxmlformats.org/officeDocument/2006/relationships/image" Target="../media/image12.wmf"/><Relationship Id="rId2" Type="http://schemas.openxmlformats.org/officeDocument/2006/relationships/slideLayout" Target="../slideLayouts/slideLayout12.xml"/><Relationship Id="rId16" Type="http://schemas.openxmlformats.org/officeDocument/2006/relationships/image" Target="../media/image14.wmf"/><Relationship Id="rId1" Type="http://schemas.openxmlformats.org/officeDocument/2006/relationships/vmlDrawing" Target="../drawings/vmlDrawing3.vml"/><Relationship Id="rId6" Type="http://schemas.openxmlformats.org/officeDocument/2006/relationships/image" Target="../media/image9.wmf"/><Relationship Id="rId11" Type="http://schemas.openxmlformats.org/officeDocument/2006/relationships/oleObject" Target="../embeddings/oleObject10.bin"/><Relationship Id="rId5" Type="http://schemas.openxmlformats.org/officeDocument/2006/relationships/oleObject" Target="../embeddings/oleObject7.bin"/><Relationship Id="rId15" Type="http://schemas.openxmlformats.org/officeDocument/2006/relationships/oleObject" Target="../embeddings/oleObject12.bin"/><Relationship Id="rId10" Type="http://schemas.openxmlformats.org/officeDocument/2006/relationships/image" Target="../media/image11.wmf"/><Relationship Id="rId4" Type="http://schemas.openxmlformats.org/officeDocument/2006/relationships/image" Target="../media/image8.wmf"/><Relationship Id="rId9" Type="http://schemas.openxmlformats.org/officeDocument/2006/relationships/oleObject" Target="../embeddings/oleObject9.bin"/><Relationship Id="rId14" Type="http://schemas.openxmlformats.org/officeDocument/2006/relationships/image" Target="../media/image13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7" Type="http://schemas.openxmlformats.org/officeDocument/2006/relationships/image" Target="../media/image27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26.png"/><Relationship Id="rId5" Type="http://schemas.openxmlformats.org/officeDocument/2006/relationships/image" Target="../media/image25.png"/><Relationship Id="rId4" Type="http://schemas.openxmlformats.org/officeDocument/2006/relationships/image" Target="../media/image24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png"/><Relationship Id="rId3" Type="http://schemas.openxmlformats.org/officeDocument/2006/relationships/image" Target="../media/image29.png"/><Relationship Id="rId7" Type="http://schemas.openxmlformats.org/officeDocument/2006/relationships/image" Target="../media/image33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32.png"/><Relationship Id="rId5" Type="http://schemas.openxmlformats.org/officeDocument/2006/relationships/image" Target="../media/image31.png"/><Relationship Id="rId4" Type="http://schemas.openxmlformats.org/officeDocument/2006/relationships/image" Target="../media/image30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png"/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39.png"/><Relationship Id="rId5" Type="http://schemas.openxmlformats.org/officeDocument/2006/relationships/image" Target="../media/image38.png"/><Relationship Id="rId4" Type="http://schemas.openxmlformats.org/officeDocument/2006/relationships/image" Target="../media/image37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wmf"/><Relationship Id="rId13" Type="http://schemas.openxmlformats.org/officeDocument/2006/relationships/image" Target="../media/image290.png"/><Relationship Id="rId3" Type="http://schemas.openxmlformats.org/officeDocument/2006/relationships/oleObject" Target="../embeddings/oleObject13.bin"/><Relationship Id="rId7" Type="http://schemas.openxmlformats.org/officeDocument/2006/relationships/oleObject" Target="../embeddings/oleObject15.bin"/><Relationship Id="rId12" Type="http://schemas.openxmlformats.org/officeDocument/2006/relationships/image" Target="../media/image280.png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6.wmf"/><Relationship Id="rId11" Type="http://schemas.openxmlformats.org/officeDocument/2006/relationships/image" Target="../media/image270.png"/><Relationship Id="rId5" Type="http://schemas.openxmlformats.org/officeDocument/2006/relationships/oleObject" Target="../embeddings/oleObject14.bin"/><Relationship Id="rId10" Type="http://schemas.openxmlformats.org/officeDocument/2006/relationships/image" Target="../media/image18.wmf"/><Relationship Id="rId4" Type="http://schemas.openxmlformats.org/officeDocument/2006/relationships/image" Target="../media/image15.wmf"/><Relationship Id="rId9" Type="http://schemas.openxmlformats.org/officeDocument/2006/relationships/oleObject" Target="../embeddings/oleObject16.bin"/><Relationship Id="rId14" Type="http://schemas.openxmlformats.org/officeDocument/2006/relationships/image" Target="../media/image30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0204" y="-9346"/>
            <a:ext cx="12192000" cy="1645967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2400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217541" y="189330"/>
            <a:ext cx="5129519" cy="1250768"/>
          </a:xfrm>
          <a:prstGeom prst="rect">
            <a:avLst/>
          </a:prstGeom>
        </p:spPr>
        <p:txBody>
          <a:bodyPr vert="horz" wrap="square" lIns="0" tIns="19472" rIns="0" bIns="0" rtlCol="0" anchor="ctr">
            <a:spAutoFit/>
          </a:bodyPr>
          <a:lstStyle/>
          <a:p>
            <a:pPr marL="16933" algn="ctr">
              <a:lnSpc>
                <a:spcPct val="100000"/>
              </a:lnSpc>
              <a:spcBef>
                <a:spcPts val="152"/>
              </a:spcBef>
            </a:pPr>
            <a:r>
              <a:rPr lang="en-US" sz="8000" b="1" dirty="0">
                <a:solidFill>
                  <a:schemeClr val="bg1"/>
                </a:solidFill>
                <a:effectLst>
                  <a:outerShdw blurRad="25400" dist="12700" dir="2700000" sx="101000" sy="101000" algn="tl" rotWithShape="0">
                    <a:schemeClr val="bg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ALGEBRA</a:t>
            </a:r>
          </a:p>
        </p:txBody>
      </p:sp>
      <p:grpSp>
        <p:nvGrpSpPr>
          <p:cNvPr id="7" name="object 7"/>
          <p:cNvGrpSpPr/>
          <p:nvPr/>
        </p:nvGrpSpPr>
        <p:grpSpPr>
          <a:xfrm>
            <a:off x="9953898" y="205114"/>
            <a:ext cx="1828800" cy="1219200"/>
            <a:chOff x="4698979" y="198156"/>
            <a:chExt cx="622592" cy="613387"/>
          </a:xfrm>
        </p:grpSpPr>
        <p:sp>
          <p:nvSpPr>
            <p:cNvPr id="9" name="object 9"/>
            <p:cNvSpPr/>
            <p:nvPr/>
          </p:nvSpPr>
          <p:spPr>
            <a:xfrm>
              <a:off x="4698979" y="207658"/>
              <a:ext cx="622592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5" y="0"/>
                  </a:moveTo>
                  <a:lnTo>
                    <a:pt x="0" y="0"/>
                  </a:lnTo>
                  <a:lnTo>
                    <a:pt x="0" y="603618"/>
                  </a:lnTo>
                  <a:lnTo>
                    <a:pt x="603605" y="603618"/>
                  </a:lnTo>
                  <a:lnTo>
                    <a:pt x="603605" y="0"/>
                  </a:lnTo>
                  <a:close/>
                </a:path>
              </a:pathLst>
            </a:custGeom>
            <a:solidFill>
              <a:srgbClr val="00A859"/>
            </a:solidFill>
          </p:spPr>
          <p:txBody>
            <a:bodyPr wrap="square" lIns="0" tIns="0" rIns="0" bIns="0" rtlCol="0"/>
            <a:lstStyle/>
            <a:p>
              <a:endParaRPr sz="2400"/>
            </a:p>
          </p:txBody>
        </p:sp>
        <p:sp>
          <p:nvSpPr>
            <p:cNvPr id="10" name="object 10"/>
            <p:cNvSpPr/>
            <p:nvPr/>
          </p:nvSpPr>
          <p:spPr>
            <a:xfrm>
              <a:off x="4698979" y="198156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5" y="0"/>
                  </a:lnTo>
                  <a:lnTo>
                    <a:pt x="603605" y="603618"/>
                  </a:lnTo>
                  <a:lnTo>
                    <a:pt x="0" y="603618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EFEFE"/>
              </a:solidFill>
            </a:ln>
          </p:spPr>
          <p:txBody>
            <a:bodyPr wrap="square" lIns="0" tIns="0" rIns="0" bIns="0" rtlCol="0"/>
            <a:lstStyle/>
            <a:p>
              <a:endParaRPr sz="2400"/>
            </a:p>
          </p:txBody>
        </p:sp>
      </p:grpSp>
      <p:sp>
        <p:nvSpPr>
          <p:cNvPr id="12" name="object 12"/>
          <p:cNvSpPr txBox="1"/>
          <p:nvPr/>
        </p:nvSpPr>
        <p:spPr>
          <a:xfrm>
            <a:off x="10041415" y="459480"/>
            <a:ext cx="1686333" cy="636927"/>
          </a:xfrm>
          <a:prstGeom prst="rect">
            <a:avLst/>
          </a:prstGeom>
        </p:spPr>
        <p:txBody>
          <a:bodyPr vert="horz" wrap="square" lIns="0" tIns="21167" rIns="0" bIns="0" rtlCol="0">
            <a:spAutoFit/>
          </a:bodyPr>
          <a:lstStyle/>
          <a:p>
            <a:pPr>
              <a:spcBef>
                <a:spcPts val="167"/>
              </a:spcBef>
            </a:pPr>
            <a:r>
              <a:rPr lang="en-US" sz="3733" b="1" spc="13" dirty="0">
                <a:solidFill>
                  <a:srgbClr val="FEFEF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spc="13" dirty="0">
                <a:solidFill>
                  <a:srgbClr val="FEFEF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8- </a:t>
            </a:r>
            <a:r>
              <a:rPr lang="en-US" sz="2400" b="1" spc="13" dirty="0">
                <a:solidFill>
                  <a:srgbClr val="FEFEF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SINF</a:t>
            </a:r>
            <a:endParaRPr sz="3733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462981" y="2315497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/>
          </a:p>
        </p:txBody>
      </p:sp>
      <p:sp>
        <p:nvSpPr>
          <p:cNvPr id="15" name="TextBox 14"/>
          <p:cNvSpPr txBox="1"/>
          <p:nvPr/>
        </p:nvSpPr>
        <p:spPr>
          <a:xfrm>
            <a:off x="809556" y="2500163"/>
            <a:ext cx="7885888" cy="33547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Mavzu</a:t>
            </a:r>
            <a:r>
              <a:rPr lang="en-US" sz="6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ru-RU" sz="6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Misollar</a:t>
            </a:r>
            <a:r>
              <a:rPr lang="en-US" sz="6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6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endParaRPr lang="en-US" sz="6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4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4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object 11"/>
          <p:cNvSpPr/>
          <p:nvPr/>
        </p:nvSpPr>
        <p:spPr>
          <a:xfrm>
            <a:off x="8638826" y="2500163"/>
            <a:ext cx="2630143" cy="268818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Прямоугольник 3"/>
          <p:cNvSpPr/>
          <p:nvPr/>
        </p:nvSpPr>
        <p:spPr>
          <a:xfrm>
            <a:off x="404268" y="2052450"/>
            <a:ext cx="810577" cy="167149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404268" y="4139771"/>
            <a:ext cx="810577" cy="1671492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391528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70FA54C5-4268-4FB8-AA80-7083452CE26A}"/>
              </a:ext>
            </a:extLst>
          </p:cNvPr>
          <p:cNvSpPr/>
          <p:nvPr/>
        </p:nvSpPr>
        <p:spPr>
          <a:xfrm>
            <a:off x="1305437" y="82595"/>
            <a:ext cx="8483413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altLang="ru-RU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№</a:t>
            </a:r>
            <a:r>
              <a:rPr lang="en-US" altLang="ru-RU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6. </a:t>
            </a:r>
            <a:r>
              <a:rPr lang="en-US" altLang="ru-RU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ifodani</a:t>
            </a:r>
            <a:r>
              <a:rPr lang="en-US" altLang="ru-RU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soddalashtiring</a:t>
            </a:r>
            <a:r>
              <a:rPr lang="en-US" altLang="ru-RU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altLang="ru-RU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3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= 81 </a:t>
            </a:r>
          </a:p>
          <a:p>
            <a:r>
              <a:rPr lang="en-US" altLang="ru-RU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bo‘lganda</a:t>
            </a:r>
            <a:r>
              <a:rPr lang="en-US" altLang="ru-RU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son </a:t>
            </a:r>
            <a:r>
              <a:rPr lang="en-US" altLang="ru-RU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qiymatini</a:t>
            </a:r>
            <a:r>
              <a:rPr lang="en-US" altLang="ru-RU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toping</a:t>
            </a:r>
            <a:r>
              <a:rPr lang="ru-RU" altLang="ru-RU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3600" dirty="0">
              <a:solidFill>
                <a:srgbClr val="00206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3DD01919-FFE6-4134-A989-6C1828BB79D7}"/>
                  </a:ext>
                </a:extLst>
              </p:cNvPr>
              <p:cNvSpPr txBox="1"/>
              <p:nvPr/>
            </p:nvSpPr>
            <p:spPr>
              <a:xfrm>
                <a:off x="535939" y="1873074"/>
                <a:ext cx="2865721" cy="19922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ru-RU" sz="5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ru-RU" sz="54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ru-RU" sz="5400" i="1"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p>
                            <m:f>
                              <m:fPr>
                                <m:ctrlPr>
                                  <a:rPr lang="ru-RU" sz="5400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ru-RU" sz="5400" i="0">
                                    <a:latin typeface="Cambria Math" panose="02040503050406030204" pitchFamily="18" charset="0"/>
                                  </a:rPr>
                                  <m:t>5</m:t>
                                </m:r>
                              </m:num>
                              <m:den>
                                <m:r>
                                  <a:rPr lang="ru-RU" sz="5400" i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den>
                            </m:f>
                          </m:sup>
                        </m:sSup>
                      </m:num>
                      <m:den>
                        <m:rad>
                          <m:radPr>
                            <m:ctrlPr>
                              <a:rPr lang="ru-RU" sz="5400" i="1">
                                <a:latin typeface="Cambria Math" panose="02040503050406030204" pitchFamily="18" charset="0"/>
                              </a:rPr>
                            </m:ctrlPr>
                          </m:radPr>
                          <m:deg>
                            <m:r>
                              <a:rPr lang="ru-RU" sz="5400" i="0">
                                <a:latin typeface="Cambria Math" panose="02040503050406030204" pitchFamily="18" charset="0"/>
                              </a:rPr>
                              <m:t>3</m:t>
                            </m:r>
                          </m:deg>
                          <m:e>
                            <m:sSup>
                              <m:sSupPr>
                                <m:ctrlPr>
                                  <a:rPr lang="ru-RU" sz="5400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ru-RU" sz="5400" i="1">
                                    <a:latin typeface="Cambria Math" panose="02040503050406030204" pitchFamily="18" charset="0"/>
                                  </a:rPr>
                                  <m:t>𝑎</m:t>
                                </m:r>
                              </m:e>
                              <m:sup>
                                <m:r>
                                  <a:rPr lang="ru-RU" sz="5400" i="0">
                                    <a:latin typeface="Cambria Math" panose="02040503050406030204" pitchFamily="18" charset="0"/>
                                  </a:rPr>
                                  <m:t>5</m:t>
                                </m:r>
                              </m:sup>
                            </m:sSup>
                            <m:r>
                              <a:rPr lang="en-US" sz="5400" b="0" i="1" smtClean="0">
                                <a:latin typeface="Cambria Math" panose="02040503050406030204" pitchFamily="18" charset="0"/>
                              </a:rPr>
                              <m:t> </m:t>
                            </m:r>
                          </m:e>
                        </m:rad>
                        <m:r>
                          <a:rPr lang="ru-RU" sz="5400" i="0">
                            <a:latin typeface="Cambria Math" panose="02040503050406030204" pitchFamily="18" charset="0"/>
                          </a:rPr>
                          <m:t>⋅</m:t>
                        </m:r>
                        <m:r>
                          <a:rPr lang="en-US" sz="5400" b="0" i="0" smtClean="0">
                            <a:latin typeface="Cambria Math" panose="02040503050406030204" pitchFamily="18" charset="0"/>
                          </a:rPr>
                          <m:t> </m:t>
                        </m:r>
                        <m:sSup>
                          <m:sSupPr>
                            <m:ctrlPr>
                              <a:rPr lang="ru-RU" sz="54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ru-RU" sz="5400" i="1"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p>
                            <m:r>
                              <a:rPr lang="ru-RU" sz="5400" i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f>
                              <m:fPr>
                                <m:ctrlPr>
                                  <a:rPr lang="ru-RU" sz="5400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ru-RU" sz="5400" i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num>
                              <m:den>
                                <m:r>
                                  <a:rPr lang="ru-RU" sz="5400" i="0">
                                    <a:latin typeface="Cambria Math" panose="02040503050406030204" pitchFamily="18" charset="0"/>
                                  </a:rPr>
                                  <m:t>4</m:t>
                                </m:r>
                              </m:den>
                            </m:f>
                          </m:sup>
                        </m:sSup>
                      </m:den>
                    </m:f>
                  </m:oMath>
                </a14:m>
                <a:r>
                  <a:rPr lang="en-US" sz="5400" dirty="0"/>
                  <a:t> =</a:t>
                </a:r>
                <a:endParaRPr lang="ru-RU" sz="3600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xmlns:a14="http://schemas.microsoft.com/office/drawing/2010/main" xmlns="" id="{3DD01919-FFE6-4134-A989-6C1828BB79D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5939" y="1873074"/>
                <a:ext cx="2865721" cy="1992277"/>
              </a:xfrm>
              <a:prstGeom prst="rect">
                <a:avLst/>
              </a:prstGeom>
              <a:blipFill rotWithShape="0">
                <a:blip r:embed="rId2"/>
                <a:stretch>
                  <a:fillRect l="-213" r="-1361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Прямоугольник 10">
                <a:extLst>
                  <a:ext uri="{FF2B5EF4-FFF2-40B4-BE49-F238E27FC236}">
                    <a16:creationId xmlns:a16="http://schemas.microsoft.com/office/drawing/2014/main" id="{FDE95E3E-0A2E-4541-A80B-9E4831347097}"/>
                  </a:ext>
                </a:extLst>
              </p:cNvPr>
              <p:cNvSpPr/>
              <p:nvPr/>
            </p:nvSpPr>
            <p:spPr>
              <a:xfrm>
                <a:off x="3825404" y="1885005"/>
                <a:ext cx="2553135" cy="202472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ru-RU" sz="5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ru-RU" sz="54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ru-RU" sz="5400" i="1"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p>
                            <m:f>
                              <m:fPr>
                                <m:ctrlPr>
                                  <a:rPr lang="ru-RU" sz="5400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ru-RU" sz="5400">
                                    <a:latin typeface="Cambria Math" panose="02040503050406030204" pitchFamily="18" charset="0"/>
                                  </a:rPr>
                                  <m:t>5</m:t>
                                </m:r>
                              </m:num>
                              <m:den>
                                <m:r>
                                  <a:rPr lang="ru-RU" sz="540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den>
                            </m:f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ru-RU" sz="54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ru-RU" sz="5400" i="1"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p>
                            <m:f>
                              <m:fPr>
                                <m:ctrlPr>
                                  <a:rPr lang="ru-RU" sz="5400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ru-RU" sz="5400">
                                    <a:latin typeface="Cambria Math" panose="02040503050406030204" pitchFamily="18" charset="0"/>
                                  </a:rPr>
                                  <m:t>5</m:t>
                                </m:r>
                              </m:num>
                              <m:den>
                                <m:r>
                                  <a:rPr lang="ru-RU" sz="540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den>
                            </m:f>
                          </m:sup>
                        </m:sSup>
                        <m:r>
                          <a:rPr lang="en-US" sz="5400" b="0" i="0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ru-RU" sz="5400">
                            <a:latin typeface="Cambria Math" panose="02040503050406030204" pitchFamily="18" charset="0"/>
                          </a:rPr>
                          <m:t>⋅</m:t>
                        </m:r>
                        <m:sSup>
                          <m:sSupPr>
                            <m:ctrlPr>
                              <a:rPr lang="ru-RU" sz="54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5400" b="0" i="1" smtClean="0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ru-RU" sz="5400" i="1"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p>
                            <m:r>
                              <a:rPr lang="ru-RU" sz="540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f>
                              <m:fPr>
                                <m:ctrlPr>
                                  <a:rPr lang="ru-RU" sz="5400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ru-RU" sz="540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num>
                              <m:den>
                                <m:r>
                                  <a:rPr lang="ru-RU" sz="5400">
                                    <a:latin typeface="Cambria Math" panose="02040503050406030204" pitchFamily="18" charset="0"/>
                                  </a:rPr>
                                  <m:t>4</m:t>
                                </m:r>
                              </m:den>
                            </m:f>
                          </m:sup>
                        </m:sSup>
                      </m:den>
                    </m:f>
                  </m:oMath>
                </a14:m>
                <a:r>
                  <a:rPr lang="en-US" sz="5400" dirty="0"/>
                  <a:t> =</a:t>
                </a:r>
                <a:endParaRPr lang="ru-RU" sz="5400" dirty="0"/>
              </a:p>
            </p:txBody>
          </p:sp>
        </mc:Choice>
        <mc:Fallback xmlns="">
          <p:sp>
            <p:nvSpPr>
              <p:cNvPr id="11" name="Прямоугольник 10">
                <a:extLst>
                  <a:ext uri="{FF2B5EF4-FFF2-40B4-BE49-F238E27FC236}">
                    <a16:creationId xmlns:a16="http://schemas.microsoft.com/office/drawing/2014/main" xmlns:a14="http://schemas.microsoft.com/office/drawing/2010/main" xmlns="" id="{FDE95E3E-0A2E-4541-A80B-9E483134709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25404" y="1885005"/>
                <a:ext cx="2553135" cy="2024721"/>
              </a:xfrm>
              <a:prstGeom prst="rect">
                <a:avLst/>
              </a:prstGeom>
              <a:blipFill rotWithShape="0">
                <a:blip r:embed="rId3"/>
                <a:stretch>
                  <a:fillRect r="-1196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Прямоугольник 11">
                <a:extLst>
                  <a:ext uri="{FF2B5EF4-FFF2-40B4-BE49-F238E27FC236}">
                    <a16:creationId xmlns:a16="http://schemas.microsoft.com/office/drawing/2014/main" id="{82153B8D-E291-4C09-94BC-C9887128DAF1}"/>
                  </a:ext>
                </a:extLst>
              </p:cNvPr>
              <p:cNvSpPr/>
              <p:nvPr/>
            </p:nvSpPr>
            <p:spPr>
              <a:xfrm>
                <a:off x="6531486" y="2322048"/>
                <a:ext cx="1768048" cy="15541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ru-RU" sz="5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54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sSup>
                          <m:sSupPr>
                            <m:ctrlPr>
                              <a:rPr lang="ru-RU" sz="54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ru-RU" sz="5400" i="1"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p>
                            <m:r>
                              <a:rPr lang="ru-RU" sz="540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f>
                              <m:fPr>
                                <m:ctrlPr>
                                  <a:rPr lang="ru-RU" sz="5400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ru-RU" sz="540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num>
                              <m:den>
                                <m:r>
                                  <a:rPr lang="ru-RU" sz="5400">
                                    <a:latin typeface="Cambria Math" panose="02040503050406030204" pitchFamily="18" charset="0"/>
                                  </a:rPr>
                                  <m:t>4</m:t>
                                </m:r>
                              </m:den>
                            </m:f>
                          </m:sup>
                        </m:sSup>
                      </m:den>
                    </m:f>
                  </m:oMath>
                </a14:m>
                <a:r>
                  <a:rPr lang="ru-RU" sz="5400" dirty="0"/>
                  <a:t> </a:t>
                </a:r>
                <a:r>
                  <a:rPr lang="en-US" sz="5400" dirty="0"/>
                  <a:t>=</a:t>
                </a:r>
                <a:r>
                  <a:rPr lang="en-US" sz="6000" dirty="0"/>
                  <a:t> </a:t>
                </a:r>
                <a:endParaRPr lang="ru-RU" sz="6000" dirty="0"/>
              </a:p>
            </p:txBody>
          </p:sp>
        </mc:Choice>
        <mc:Fallback xmlns="">
          <p:sp>
            <p:nvSpPr>
              <p:cNvPr id="12" name="Прямоугольник 11">
                <a:extLst>
                  <a:ext uri="{FF2B5EF4-FFF2-40B4-BE49-F238E27FC236}">
                    <a16:creationId xmlns:a16="http://schemas.microsoft.com/office/drawing/2014/main" xmlns:a14="http://schemas.microsoft.com/office/drawing/2010/main" xmlns="" id="{82153B8D-E291-4C09-94BC-C9887128DAF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31486" y="2322048"/>
                <a:ext cx="1768048" cy="1554143"/>
              </a:xfrm>
              <a:prstGeom prst="rect">
                <a:avLst/>
              </a:prstGeom>
              <a:blipFill rotWithShape="0">
                <a:blip r:embed="rId4"/>
                <a:stretch>
                  <a:fillRect r="-793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Прямоугольник 12">
                <a:extLst>
                  <a:ext uri="{FF2B5EF4-FFF2-40B4-BE49-F238E27FC236}">
                    <a16:creationId xmlns:a16="http://schemas.microsoft.com/office/drawing/2014/main" id="{938D3D40-0DA4-473C-BCB1-958419634485}"/>
                  </a:ext>
                </a:extLst>
              </p:cNvPr>
              <p:cNvSpPr/>
              <p:nvPr/>
            </p:nvSpPr>
            <p:spPr>
              <a:xfrm>
                <a:off x="8124085" y="2317650"/>
                <a:ext cx="1372940" cy="110312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ru-RU" sz="48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ru-RU" sz="4800" i="1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f>
                          <m:fPr>
                            <m:ctrlPr>
                              <a:rPr lang="ru-RU" sz="48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ru-RU" sz="4800">
                                <a:latin typeface="Cambria Math" panose="02040503050406030204" pitchFamily="18" charset="0"/>
                              </a:rPr>
                              <m:t>3</m:t>
                            </m:r>
                          </m:num>
                          <m:den>
                            <m:r>
                              <a:rPr lang="ru-RU" sz="4800"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</m:sup>
                    </m:sSup>
                  </m:oMath>
                </a14:m>
                <a:r>
                  <a:rPr lang="ru-RU" sz="4800" dirty="0"/>
                  <a:t> </a:t>
                </a:r>
                <a:r>
                  <a:rPr lang="en-US" sz="4800" dirty="0"/>
                  <a:t>= </a:t>
                </a:r>
                <a:endParaRPr lang="ru-RU" sz="5400" dirty="0"/>
              </a:p>
            </p:txBody>
          </p:sp>
        </mc:Choice>
        <mc:Fallback xmlns="">
          <p:sp>
            <p:nvSpPr>
              <p:cNvPr id="13" name="Прямоугольник 12">
                <a:extLst>
                  <a:ext uri="{FF2B5EF4-FFF2-40B4-BE49-F238E27FC236}">
                    <a16:creationId xmlns:a16="http://schemas.microsoft.com/office/drawing/2014/main" xmlns:a14="http://schemas.microsoft.com/office/drawing/2010/main" xmlns="" id="{938D3D40-0DA4-473C-BCB1-95841963448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24085" y="2317650"/>
                <a:ext cx="1372940" cy="1103122"/>
              </a:xfrm>
              <a:prstGeom prst="rect">
                <a:avLst/>
              </a:prstGeom>
              <a:blipFill rotWithShape="0">
                <a:blip r:embed="rId5"/>
                <a:stretch>
                  <a:fillRect r="-19111" b="-2872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Прямоугольник 13">
                <a:extLst>
                  <a:ext uri="{FF2B5EF4-FFF2-40B4-BE49-F238E27FC236}">
                    <a16:creationId xmlns:a16="http://schemas.microsoft.com/office/drawing/2014/main" id="{85B5294E-BAC5-4371-AA51-90008EC7AB08}"/>
                  </a:ext>
                </a:extLst>
              </p:cNvPr>
              <p:cNvSpPr/>
              <p:nvPr/>
            </p:nvSpPr>
            <p:spPr>
              <a:xfrm>
                <a:off x="9262750" y="2402660"/>
                <a:ext cx="1564659" cy="94525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ctrlPr>
                            <a:rPr lang="ru-RU" sz="440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>
                          <m:r>
                            <m:rPr>
                              <m:brk m:alnAt="7"/>
                            </m:rPr>
                            <a:rPr lang="en-US" sz="44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deg>
                        <m:e>
                          <m:sSup>
                            <m:sSupPr>
                              <m:ctrlPr>
                                <a:rPr lang="ru-RU" sz="440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4400" b="0" i="1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  <m:sup>
                              <m:r>
                                <a:rPr lang="en-US" sz="44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p>
                          </m:sSup>
                        </m:e>
                      </m:rad>
                      <m:r>
                        <a:rPr lang="en-US" sz="4400" b="0" i="0" smtClean="0">
                          <a:latin typeface="Cambria Math" panose="02040503050406030204" pitchFamily="18" charset="0"/>
                        </a:rPr>
                        <m:t>;</m:t>
                      </m:r>
                    </m:oMath>
                  </m:oMathPara>
                </a14:m>
                <a:endParaRPr lang="ru-RU" sz="4800" dirty="0"/>
              </a:p>
            </p:txBody>
          </p:sp>
        </mc:Choice>
        <mc:Fallback xmlns="">
          <p:sp>
            <p:nvSpPr>
              <p:cNvPr id="14" name="Прямоугольник 13">
                <a:extLst>
                  <a:ext uri="{FF2B5EF4-FFF2-40B4-BE49-F238E27FC236}">
                    <a16:creationId xmlns:a16="http://schemas.microsoft.com/office/drawing/2014/main" xmlns:a14="http://schemas.microsoft.com/office/drawing/2010/main" xmlns="" id="{85B5294E-BAC5-4371-AA51-90008EC7AB0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62750" y="2402660"/>
                <a:ext cx="1564659" cy="945259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Прямоугольник 14">
                <a:extLst>
                  <a:ext uri="{FF2B5EF4-FFF2-40B4-BE49-F238E27FC236}">
                    <a16:creationId xmlns:a16="http://schemas.microsoft.com/office/drawing/2014/main" id="{23A8805F-6DD0-412F-8F23-798B17D5C3C0}"/>
                  </a:ext>
                </a:extLst>
              </p:cNvPr>
              <p:cNvSpPr/>
              <p:nvPr/>
            </p:nvSpPr>
            <p:spPr>
              <a:xfrm>
                <a:off x="2198196" y="4902202"/>
                <a:ext cx="1807290" cy="79624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ad>
                      <m:radPr>
                        <m:ctrlPr>
                          <a:rPr lang="ru-RU" sz="400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>
                        <m:r>
                          <m:rPr>
                            <m:brk m:alnAt="7"/>
                          </m:rPr>
                          <a:rPr lang="en-US" sz="4000" b="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deg>
                      <m:e>
                        <m:sSup>
                          <m:sSupPr>
                            <m:ctrlPr>
                              <a:rPr lang="ru-RU" sz="4000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40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81</m:t>
                            </m:r>
                          </m:e>
                          <m:sup>
                            <m:r>
                              <a:rPr lang="en-US" sz="4000" b="0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3</m:t>
                            </m:r>
                          </m:sup>
                        </m:sSup>
                      </m:e>
                    </m:rad>
                  </m:oMath>
                </a14:m>
                <a:r>
                  <a:rPr lang="en-US" sz="4000" dirty="0">
                    <a:solidFill>
                      <a:srgbClr val="002060"/>
                    </a:solidFill>
                  </a:rPr>
                  <a:t>= </a:t>
                </a:r>
                <a:endParaRPr lang="ru-RU" sz="4000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15" name="Прямоугольник 14">
                <a:extLst>
                  <a:ext uri="{FF2B5EF4-FFF2-40B4-BE49-F238E27FC236}">
                    <a16:creationId xmlns:a16="http://schemas.microsoft.com/office/drawing/2014/main" xmlns:a14="http://schemas.microsoft.com/office/drawing/2010/main" xmlns="" id="{23A8805F-6DD0-412F-8F23-798B17D5C3C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98196" y="4902202"/>
                <a:ext cx="1807290" cy="796244"/>
              </a:xfrm>
              <a:prstGeom prst="rect">
                <a:avLst/>
              </a:prstGeom>
              <a:blipFill rotWithShape="0">
                <a:blip r:embed="rId7"/>
                <a:stretch>
                  <a:fillRect t="-3053" r="-8108" b="-3129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Прямоугольник 15">
                <a:extLst>
                  <a:ext uri="{FF2B5EF4-FFF2-40B4-BE49-F238E27FC236}">
                    <a16:creationId xmlns:a16="http://schemas.microsoft.com/office/drawing/2014/main" id="{273839DC-A34A-4C18-AC1A-412E61012B4A}"/>
                  </a:ext>
                </a:extLst>
              </p:cNvPr>
              <p:cNvSpPr/>
              <p:nvPr/>
            </p:nvSpPr>
            <p:spPr>
              <a:xfrm>
                <a:off x="3825404" y="4860653"/>
                <a:ext cx="2255105" cy="83779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ad>
                      <m:radPr>
                        <m:ctrlPr>
                          <a:rPr lang="ru-RU" sz="400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>
                        <m:r>
                          <a:rPr lang="ru-RU" sz="4000" b="0" i="0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deg>
                      <m:e>
                        <m:sSup>
                          <m:sSupPr>
                            <m:ctrlPr>
                              <a:rPr lang="ru-RU" sz="4000" i="1" dirty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ru-RU" sz="4000" i="1" dirty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p>
                                  <m:sSupPr>
                                    <m:ctrlPr>
                                      <a:rPr lang="ru-RU" sz="4000" i="1" dirty="0">
                                        <a:solidFill>
                                          <a:srgbClr val="00206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ru-RU" sz="4000" b="0" i="1" dirty="0">
                                        <a:solidFill>
                                          <a:srgbClr val="00206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e>
                                  <m:sup>
                                    <m:r>
                                      <a:rPr lang="ru-RU" sz="4000" b="0" i="0" dirty="0">
                                        <a:solidFill>
                                          <a:srgbClr val="00206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4</m:t>
                                    </m:r>
                                  </m:sup>
                                </m:sSup>
                              </m:e>
                            </m:d>
                          </m:e>
                          <m:sup>
                            <m:r>
                              <a:rPr lang="ru-RU" sz="4000" b="0" i="0" dirty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3</m:t>
                            </m:r>
                          </m:sup>
                        </m:sSup>
                      </m:e>
                    </m:rad>
                  </m:oMath>
                </a14:m>
                <a:r>
                  <a:rPr lang="en-US" sz="4400" b="1" dirty="0">
                    <a:solidFill>
                      <a:srgbClr val="002060"/>
                    </a:solidFill>
                  </a:rPr>
                  <a:t> </a:t>
                </a:r>
                <a:r>
                  <a:rPr lang="en-US" sz="4400" dirty="0">
                    <a:solidFill>
                      <a:srgbClr val="002060"/>
                    </a:solidFill>
                  </a:rPr>
                  <a:t>=</a:t>
                </a:r>
                <a:endParaRPr lang="ru-RU" sz="4400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16" name="Прямоугольник 15">
                <a:extLst>
                  <a:ext uri="{FF2B5EF4-FFF2-40B4-BE49-F238E27FC236}">
                    <a16:creationId xmlns:a16="http://schemas.microsoft.com/office/drawing/2014/main" xmlns:a14="http://schemas.microsoft.com/office/drawing/2010/main" xmlns="" id="{273839DC-A34A-4C18-AC1A-412E61012B4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25404" y="4860653"/>
                <a:ext cx="2255105" cy="837793"/>
              </a:xfrm>
              <a:prstGeom prst="rect">
                <a:avLst/>
              </a:prstGeom>
              <a:blipFill rotWithShape="0">
                <a:blip r:embed="rId8"/>
                <a:stretch>
                  <a:fillRect t="-6522" r="-8401" b="-3333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E076127E-79AD-46A9-A04D-001C78DD7DE4}"/>
                  </a:ext>
                </a:extLst>
              </p:cNvPr>
              <p:cNvSpPr txBox="1"/>
              <p:nvPr/>
            </p:nvSpPr>
            <p:spPr>
              <a:xfrm>
                <a:off x="6080509" y="5068978"/>
                <a:ext cx="1564980" cy="62946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ru-RU" sz="400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e>
                      <m:sup>
                        <m:r>
                          <a:rPr lang="en-US" sz="40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en-US" sz="4000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 </a:t>
                </a:r>
                <a:r>
                  <a:rPr lang="en-US" sz="4000" b="1" dirty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27</a:t>
                </a:r>
                <a:endParaRPr lang="ru-RU" sz="3200" b="1" dirty="0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xmlns:a14="http://schemas.microsoft.com/office/drawing/2010/main" xmlns="" id="{E076127E-79AD-46A9-A04D-001C78DD7DE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80509" y="5068978"/>
                <a:ext cx="1564980" cy="629468"/>
              </a:xfrm>
              <a:prstGeom prst="rect">
                <a:avLst/>
              </a:prstGeom>
              <a:blipFill rotWithShape="0">
                <a:blip r:embed="rId9"/>
                <a:stretch>
                  <a:fillRect t="-25243" r="-16732" b="-4563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Прямоугольник 17">
                <a:extLst>
                  <a:ext uri="{FF2B5EF4-FFF2-40B4-BE49-F238E27FC236}">
                    <a16:creationId xmlns:a16="http://schemas.microsoft.com/office/drawing/2014/main" id="{85B5294E-BAC5-4371-AA51-90008EC7AB08}"/>
                  </a:ext>
                </a:extLst>
              </p:cNvPr>
              <p:cNvSpPr/>
              <p:nvPr/>
            </p:nvSpPr>
            <p:spPr>
              <a:xfrm>
                <a:off x="678869" y="4816057"/>
                <a:ext cx="1519327" cy="86658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ad>
                      <m:radPr>
                        <m:ctrlPr>
                          <a:rPr lang="ru-RU" sz="440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>
                        <m:r>
                          <m:rPr>
                            <m:brk m:alnAt="7"/>
                          </m:rPr>
                          <a:rPr lang="en-US" sz="4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deg>
                      <m:e>
                        <m:sSup>
                          <m:sSupPr>
                            <m:ctrlPr>
                              <a:rPr lang="ru-RU" sz="440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44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p>
                            <m:r>
                              <a:rPr lang="en-US" sz="44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3</m:t>
                            </m:r>
                          </m:sup>
                        </m:sSup>
                      </m:e>
                    </m:rad>
                  </m:oMath>
                </a14:m>
                <a:r>
                  <a:rPr lang="en-US" sz="4400" dirty="0">
                    <a:solidFill>
                      <a:srgbClr val="002060"/>
                    </a:solidFill>
                  </a:rPr>
                  <a:t>=</a:t>
                </a:r>
                <a:endParaRPr lang="ru-RU" sz="4400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18" name="Прямоугольник 17">
                <a:extLst>
                  <a:ext uri="{FF2B5EF4-FFF2-40B4-BE49-F238E27FC236}">
                    <a16:creationId xmlns:a16="http://schemas.microsoft.com/office/drawing/2014/main" xmlns:a14="http://schemas.microsoft.com/office/drawing/2010/main" xmlns="" id="{85B5294E-BAC5-4371-AA51-90008EC7AB0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8869" y="4816057"/>
                <a:ext cx="1519327" cy="866584"/>
              </a:xfrm>
              <a:prstGeom prst="rect">
                <a:avLst/>
              </a:prstGeom>
              <a:blipFill rotWithShape="0">
                <a:blip r:embed="rId10"/>
                <a:stretch>
                  <a:fillRect t="-3521" r="-13200" b="-3239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174381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16C34B1-B8D2-4AA2-8C12-343604D35B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8773" y="1620836"/>
            <a:ext cx="9547317" cy="3747700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br>
              <a:rPr lang="ru-RU" sz="4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Darslikda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“</a:t>
            </a:r>
            <a:r>
              <a:rPr lang="en-US" sz="48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O‘zingizni</a:t>
            </a:r>
            <a:r>
              <a:rPr lang="en-US" sz="4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tekshirib</a:t>
            </a:r>
            <a:r>
              <a:rPr lang="en-US" sz="4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ko‘ring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  <a:r>
              <a:rPr lang="ru-RU" sz="4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topshiriqlarni</a:t>
            </a:r>
            <a:b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ru-RU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3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57- bet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  <a:endParaRPr lang="ru-RU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object 2">
            <a:extLst>
              <a:ext uri="{FF2B5EF4-FFF2-40B4-BE49-F238E27FC236}">
                <a16:creationId xmlns:a16="http://schemas.microsoft.com/office/drawing/2014/main" id="{31CD7C4D-876A-412E-86B9-D5B65109A800}"/>
              </a:ext>
            </a:extLst>
          </p:cNvPr>
          <p:cNvSpPr/>
          <p:nvPr/>
        </p:nvSpPr>
        <p:spPr>
          <a:xfrm>
            <a:off x="0" y="0"/>
            <a:ext cx="12199619" cy="1402373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>
              <a:lnSpc>
                <a:spcPct val="150000"/>
              </a:lnSpc>
            </a:pPr>
            <a:r>
              <a:rPr lang="en-US" sz="4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4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4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4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topshiriqlar</a:t>
            </a:r>
            <a:r>
              <a:rPr lang="en-US" sz="4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4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07616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title" sz="quarter"/>
          </p:nvPr>
        </p:nvSpPr>
        <p:spPr>
          <a:xfrm>
            <a:off x="191725" y="149288"/>
            <a:ext cx="4030662" cy="1143000"/>
          </a:xfrm>
        </p:spPr>
        <p:txBody>
          <a:bodyPr>
            <a:normAutofit/>
          </a:bodyPr>
          <a:lstStyle/>
          <a:p>
            <a:pPr>
              <a:buFontTx/>
              <a:buChar char="•"/>
            </a:pPr>
            <a:r>
              <a:rPr lang="ru-RU" altLang="ru-RU" sz="3200" b="1" i="1" dirty="0">
                <a:solidFill>
                  <a:srgbClr val="06060A"/>
                </a:solidFill>
                <a:latin typeface="Monotype Corsiva" panose="03010101010201010101" pitchFamily="66" charset="0"/>
              </a:rPr>
              <a:t> </a:t>
            </a:r>
            <a:r>
              <a:rPr lang="en-US" altLang="ru-RU" sz="4000" b="1" dirty="0" err="1">
                <a:solidFill>
                  <a:srgbClr val="0606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Taqqoslang</a:t>
            </a:r>
            <a:r>
              <a:rPr lang="en-US" altLang="ru-RU" sz="3600" b="1" dirty="0">
                <a:solidFill>
                  <a:srgbClr val="0606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altLang="ru-RU" sz="3600" b="1" dirty="0">
              <a:solidFill>
                <a:srgbClr val="06060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3732" name="Picture 4" descr="PROGR038"/>
          <p:cNvPicPr>
            <a:picLocks noGrp="1" noChangeAspect="1" noChangeArrowheads="1"/>
          </p:cNvPicPr>
          <p:nvPr>
            <p:ph sz="quarter" idx="1"/>
          </p:nvPr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927"/>
          <a:stretch/>
        </p:blipFill>
        <p:spPr>
          <a:xfrm>
            <a:off x="5244640" y="244237"/>
            <a:ext cx="2130546" cy="1370416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graphicFrame>
        <p:nvGraphicFramePr>
          <p:cNvPr id="73736" name="Object 8"/>
          <p:cNvGraphicFramePr>
            <a:graphicFrameLocks noGrp="1" noChangeAspect="1"/>
          </p:cNvGraphicFramePr>
          <p:nvPr>
            <p:ph sz="quarter" idx="2"/>
            <p:extLst>
              <p:ext uri="{D42A27DB-BD31-4B8C-83A1-F6EECF244321}">
                <p14:modId xmlns:p14="http://schemas.microsoft.com/office/powerpoint/2010/main" val="153559089"/>
              </p:ext>
            </p:extLst>
          </p:nvPr>
        </p:nvGraphicFramePr>
        <p:xfrm>
          <a:off x="1906587" y="1614653"/>
          <a:ext cx="3201988" cy="1538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29" name="Уравнение" r:id="rId4" imgW="977760" imgH="469800" progId="Equation.3">
                  <p:embed/>
                </p:oleObj>
              </mc:Choice>
              <mc:Fallback>
                <p:oleObj name="Уравнение" r:id="rId4" imgW="977760" imgH="469800" progId="Equation.3">
                  <p:embed/>
                  <p:pic>
                    <p:nvPicPr>
                      <p:cNvPr id="73736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6587" y="1614653"/>
                        <a:ext cx="3201988" cy="1538287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>
                        <a:solidFill>
                          <a:schemeClr val="accent1"/>
                        </a:solidFill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3734" name="Text Box 6"/>
          <p:cNvSpPr txBox="1">
            <a:spLocks noChangeArrowheads="1"/>
          </p:cNvSpPr>
          <p:nvPr/>
        </p:nvSpPr>
        <p:spPr bwMode="auto">
          <a:xfrm>
            <a:off x="698800" y="1922463"/>
            <a:ext cx="526106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kumimoji="1" lang="ru-RU" altLang="ru-RU" sz="3200" b="1" i="1" dirty="0">
                <a:solidFill>
                  <a:srgbClr val="0625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</a:t>
            </a:r>
          </a:p>
        </p:txBody>
      </p:sp>
      <p:sp>
        <p:nvSpPr>
          <p:cNvPr id="73735" name="Text Box 7"/>
          <p:cNvSpPr txBox="1">
            <a:spLocks noChangeArrowheads="1"/>
          </p:cNvSpPr>
          <p:nvPr/>
        </p:nvSpPr>
        <p:spPr bwMode="auto">
          <a:xfrm>
            <a:off x="4924425" y="3616326"/>
            <a:ext cx="18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kumimoji="1" lang="ru-RU" altLang="ru-RU" b="1" i="1">
              <a:latin typeface="Monotype Corsiva" panose="03010101010201010101" pitchFamily="66" charset="0"/>
            </a:endParaRPr>
          </a:p>
        </p:txBody>
      </p:sp>
      <p:sp>
        <p:nvSpPr>
          <p:cNvPr id="73749" name="Rectangle 21"/>
          <p:cNvSpPr>
            <a:spLocks noChangeArrowheads="1"/>
          </p:cNvSpPr>
          <p:nvPr/>
        </p:nvSpPr>
        <p:spPr bwMode="auto">
          <a:xfrm>
            <a:off x="2908549" y="2324215"/>
            <a:ext cx="888274" cy="366046"/>
          </a:xfrm>
          <a:prstGeom prst="rect">
            <a:avLst/>
          </a:prstGeom>
          <a:solidFill>
            <a:srgbClr val="CDEDD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kumimoji="1" lang="en-US" altLang="ru-RU" sz="3600" b="1" i="1" dirty="0">
                <a:solidFill>
                  <a:srgbClr val="06060A"/>
                </a:solidFill>
                <a:latin typeface="Monotype Corsiva" panose="03010101010201010101" pitchFamily="66" charset="0"/>
              </a:rPr>
              <a:t>&lt;</a:t>
            </a:r>
          </a:p>
        </p:txBody>
      </p:sp>
      <p:graphicFrame>
        <p:nvGraphicFramePr>
          <p:cNvPr id="16" name="Object 8"/>
          <p:cNvGraphicFramePr>
            <a:graphicFrameLocks noGrp="1" noChangeAspect="1"/>
          </p:cNvGraphicFramePr>
          <p:nvPr>
            <p:ph sz="quarter" idx="2"/>
            <p:extLst>
              <p:ext uri="{D42A27DB-BD31-4B8C-83A1-F6EECF244321}">
                <p14:modId xmlns:p14="http://schemas.microsoft.com/office/powerpoint/2010/main" val="2635252171"/>
              </p:ext>
            </p:extLst>
          </p:nvPr>
        </p:nvGraphicFramePr>
        <p:xfrm>
          <a:off x="1906587" y="3983039"/>
          <a:ext cx="3201988" cy="1462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30" name="Уравнение" r:id="rId6" imgW="1028520" imgH="469800" progId="Equation.3">
                  <p:embed/>
                </p:oleObj>
              </mc:Choice>
              <mc:Fallback>
                <p:oleObj name="Уравнение" r:id="rId6" imgW="1028520" imgH="4698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6587" y="3983039"/>
                        <a:ext cx="3201988" cy="1462087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>
                        <a:solidFill>
                          <a:schemeClr val="accent1"/>
                        </a:solidFill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Rectangle 21"/>
          <p:cNvSpPr>
            <a:spLocks noChangeArrowheads="1"/>
          </p:cNvSpPr>
          <p:nvPr/>
        </p:nvSpPr>
        <p:spPr bwMode="auto">
          <a:xfrm>
            <a:off x="3063444" y="4531059"/>
            <a:ext cx="888274" cy="366046"/>
          </a:xfrm>
          <a:prstGeom prst="rect">
            <a:avLst/>
          </a:prstGeom>
          <a:solidFill>
            <a:srgbClr val="CDEDD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kumimoji="1" lang="en-US" altLang="ru-RU" sz="3600" b="1" i="1" dirty="0">
                <a:solidFill>
                  <a:srgbClr val="06060A"/>
                </a:solidFill>
                <a:latin typeface="Monotype Corsiva" panose="03010101010201010101" pitchFamily="66" charset="0"/>
              </a:rPr>
              <a:t>&lt;</a:t>
            </a:r>
          </a:p>
        </p:txBody>
      </p:sp>
      <p:sp>
        <p:nvSpPr>
          <p:cNvPr id="21" name="Text Box 6"/>
          <p:cNvSpPr txBox="1">
            <a:spLocks noChangeArrowheads="1"/>
          </p:cNvSpPr>
          <p:nvPr/>
        </p:nvSpPr>
        <p:spPr bwMode="auto">
          <a:xfrm>
            <a:off x="6187598" y="2031827"/>
            <a:ext cx="526106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kumimoji="1" lang="en-US" altLang="ru-RU" sz="3200" b="1" i="1" dirty="0">
                <a:solidFill>
                  <a:srgbClr val="0625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kumimoji="1" lang="ru-RU" altLang="ru-RU" sz="3200" b="1" i="1" dirty="0">
                <a:solidFill>
                  <a:srgbClr val="0625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23" name="Text Box 7"/>
          <p:cNvSpPr txBox="1">
            <a:spLocks noChangeArrowheads="1"/>
          </p:cNvSpPr>
          <p:nvPr/>
        </p:nvSpPr>
        <p:spPr bwMode="auto">
          <a:xfrm>
            <a:off x="10417803" y="3068305"/>
            <a:ext cx="18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kumimoji="1" lang="ru-RU" altLang="ru-RU" b="1" i="1">
              <a:latin typeface="Monotype Corsiva" panose="03010101010201010101" pitchFamily="66" charset="0"/>
            </a:endParaRPr>
          </a:p>
        </p:txBody>
      </p:sp>
      <p:sp>
        <p:nvSpPr>
          <p:cNvPr id="18" name="Text Box 7"/>
          <p:cNvSpPr txBox="1">
            <a:spLocks noChangeArrowheads="1"/>
          </p:cNvSpPr>
          <p:nvPr/>
        </p:nvSpPr>
        <p:spPr bwMode="auto">
          <a:xfrm>
            <a:off x="10570203" y="3220705"/>
            <a:ext cx="18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kumimoji="1" lang="ru-RU" altLang="ru-RU" b="1" i="1">
              <a:latin typeface="Monotype Corsiva" panose="03010101010201010101" pitchFamily="66" charset="0"/>
            </a:endParaRPr>
          </a:p>
        </p:txBody>
      </p:sp>
      <p:graphicFrame>
        <p:nvGraphicFramePr>
          <p:cNvPr id="19" name="Object 8"/>
          <p:cNvGraphicFramePr>
            <a:graphicFrameLocks noGrp="1" noChangeAspect="1"/>
          </p:cNvGraphicFramePr>
          <p:nvPr>
            <p:ph sz="quarter" idx="2"/>
            <p:extLst>
              <p:ext uri="{D42A27DB-BD31-4B8C-83A1-F6EECF244321}">
                <p14:modId xmlns:p14="http://schemas.microsoft.com/office/powerpoint/2010/main" val="2377768568"/>
              </p:ext>
            </p:extLst>
          </p:nvPr>
        </p:nvGraphicFramePr>
        <p:xfrm>
          <a:off x="7404100" y="1755775"/>
          <a:ext cx="3121025" cy="1255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31" name="Уравнение" r:id="rId8" imgW="1168200" imgH="469800" progId="Equation.3">
                  <p:embed/>
                </p:oleObj>
              </mc:Choice>
              <mc:Fallback>
                <p:oleObj name="Уравнение" r:id="rId8" imgW="1168200" imgH="4698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04100" y="1755775"/>
                        <a:ext cx="3121025" cy="1255713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>
                        <a:solidFill>
                          <a:schemeClr val="accent1"/>
                        </a:solidFill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Text Box 7"/>
          <p:cNvSpPr txBox="1">
            <a:spLocks noChangeArrowheads="1"/>
          </p:cNvSpPr>
          <p:nvPr/>
        </p:nvSpPr>
        <p:spPr bwMode="auto">
          <a:xfrm>
            <a:off x="10481714" y="6414666"/>
            <a:ext cx="18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kumimoji="1" lang="ru-RU" altLang="ru-RU" b="1" i="1">
              <a:latin typeface="Monotype Corsiva" panose="03010101010201010101" pitchFamily="66" charset="0"/>
            </a:endParaRPr>
          </a:p>
        </p:txBody>
      </p:sp>
      <p:sp>
        <p:nvSpPr>
          <p:cNvPr id="27" name="Text Box 7"/>
          <p:cNvSpPr txBox="1">
            <a:spLocks noChangeArrowheads="1"/>
          </p:cNvSpPr>
          <p:nvPr/>
        </p:nvSpPr>
        <p:spPr bwMode="auto">
          <a:xfrm>
            <a:off x="10634114" y="6567066"/>
            <a:ext cx="18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kumimoji="1" lang="ru-RU" altLang="ru-RU" b="1" i="1">
              <a:latin typeface="Monotype Corsiva" panose="03010101010201010101" pitchFamily="66" charset="0"/>
            </a:endParaRPr>
          </a:p>
        </p:txBody>
      </p:sp>
      <p:graphicFrame>
        <p:nvGraphicFramePr>
          <p:cNvPr id="28" name="Object 8"/>
          <p:cNvGraphicFramePr>
            <a:graphicFrameLocks noGrp="1" noChangeAspect="1"/>
          </p:cNvGraphicFramePr>
          <p:nvPr>
            <p:ph sz="quarter" idx="2"/>
            <p:extLst>
              <p:ext uri="{D42A27DB-BD31-4B8C-83A1-F6EECF244321}">
                <p14:modId xmlns:p14="http://schemas.microsoft.com/office/powerpoint/2010/main" val="1823836365"/>
              </p:ext>
            </p:extLst>
          </p:nvPr>
        </p:nvGraphicFramePr>
        <p:xfrm>
          <a:off x="8035925" y="4186238"/>
          <a:ext cx="2130425" cy="998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32" name="Уравнение" r:id="rId10" imgW="1002960" imgH="469800" progId="Equation.3">
                  <p:embed/>
                </p:oleObj>
              </mc:Choice>
              <mc:Fallback>
                <p:oleObj name="Уравнение" r:id="rId10" imgW="1002960" imgH="4698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35925" y="4186238"/>
                        <a:ext cx="2130425" cy="998537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>
                        <a:solidFill>
                          <a:schemeClr val="accent1"/>
                        </a:solidFill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" name="Rectangle 21"/>
          <p:cNvSpPr>
            <a:spLocks noChangeArrowheads="1"/>
          </p:cNvSpPr>
          <p:nvPr/>
        </p:nvSpPr>
        <p:spPr bwMode="auto">
          <a:xfrm>
            <a:off x="8480922" y="2250556"/>
            <a:ext cx="719349" cy="366046"/>
          </a:xfrm>
          <a:prstGeom prst="rect">
            <a:avLst/>
          </a:prstGeom>
          <a:solidFill>
            <a:srgbClr val="CDEDD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kumimoji="1" lang="en-US" altLang="ru-RU" sz="3600" b="1" i="1" dirty="0">
                <a:solidFill>
                  <a:srgbClr val="06060A"/>
                </a:solidFill>
                <a:latin typeface="Monotype Corsiva" panose="03010101010201010101" pitchFamily="66" charset="0"/>
              </a:rPr>
              <a:t>&gt;</a:t>
            </a:r>
          </a:p>
        </p:txBody>
      </p:sp>
      <p:sp>
        <p:nvSpPr>
          <p:cNvPr id="31" name="Rectangle 21"/>
          <p:cNvSpPr>
            <a:spLocks noChangeArrowheads="1"/>
          </p:cNvSpPr>
          <p:nvPr/>
        </p:nvSpPr>
        <p:spPr bwMode="auto">
          <a:xfrm>
            <a:off x="8293994" y="4559950"/>
            <a:ext cx="631065" cy="366046"/>
          </a:xfrm>
          <a:prstGeom prst="rect">
            <a:avLst/>
          </a:prstGeom>
          <a:solidFill>
            <a:srgbClr val="CDEDD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kumimoji="1" lang="en-US" altLang="ru-RU" sz="3600" b="1" i="1" dirty="0">
                <a:solidFill>
                  <a:srgbClr val="06060A"/>
                </a:solidFill>
                <a:latin typeface="Monotype Corsiva" panose="03010101010201010101" pitchFamily="66" charset="0"/>
              </a:rPr>
              <a:t>&gt;</a:t>
            </a:r>
          </a:p>
        </p:txBody>
      </p:sp>
    </p:spTree>
    <p:extLst>
      <p:ext uri="{BB962C8B-B14F-4D97-AF65-F5344CB8AC3E}">
        <p14:creationId xmlns:p14="http://schemas.microsoft.com/office/powerpoint/2010/main" val="10805701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737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737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37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37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37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 tmFilter="0,0; .5, 1; 1, 1"/>
                                        <p:tgtEl>
                                          <p:spTgt spid="737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7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37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37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37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737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37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6" dur="1000"/>
                                        <p:tgtEl>
                                          <p:spTgt spid="737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730" grpId="0"/>
      <p:bldP spid="73734" grpId="0"/>
      <p:bldP spid="73749" grpId="0" animBg="1"/>
      <p:bldP spid="17" grpId="0" animBg="1"/>
      <p:bldP spid="21" grpId="0"/>
      <p:bldP spid="30" grpId="0" animBg="1"/>
      <p:bldP spid="3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title" sz="quarter"/>
          </p:nvPr>
        </p:nvSpPr>
        <p:spPr>
          <a:xfrm>
            <a:off x="1544006" y="233877"/>
            <a:ext cx="4030662" cy="1143000"/>
          </a:xfrm>
        </p:spPr>
        <p:txBody>
          <a:bodyPr>
            <a:normAutofit/>
          </a:bodyPr>
          <a:lstStyle/>
          <a:p>
            <a:pPr>
              <a:buFontTx/>
              <a:buChar char="•"/>
            </a:pPr>
            <a:r>
              <a:rPr lang="ru-RU" altLang="ru-RU" sz="3200" b="1" i="1" dirty="0">
                <a:solidFill>
                  <a:srgbClr val="06060A"/>
                </a:solidFill>
                <a:latin typeface="Monotype Corsiva" panose="03010101010201010101" pitchFamily="66" charset="0"/>
              </a:rPr>
              <a:t> </a:t>
            </a:r>
            <a:r>
              <a:rPr lang="en-US" altLang="ru-RU" sz="4000" b="1" dirty="0" err="1">
                <a:solidFill>
                  <a:srgbClr val="0606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Taqqoslang</a:t>
            </a:r>
            <a:r>
              <a:rPr lang="en-US" altLang="ru-RU" sz="3600" b="1" dirty="0">
                <a:solidFill>
                  <a:srgbClr val="0606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altLang="ru-RU" sz="3600" b="1" dirty="0">
              <a:solidFill>
                <a:srgbClr val="06060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3732" name="Picture 4" descr="PROGR038"/>
          <p:cNvPicPr>
            <a:picLocks noGrp="1" noChangeAspect="1" noChangeArrowheads="1"/>
          </p:cNvPicPr>
          <p:nvPr>
            <p:ph sz="quarter" idx="1"/>
          </p:nvPr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927"/>
          <a:stretch/>
        </p:blipFill>
        <p:spPr>
          <a:xfrm>
            <a:off x="7245436" y="105350"/>
            <a:ext cx="2220699" cy="127152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graphicFrame>
        <p:nvGraphicFramePr>
          <p:cNvPr id="73739" name="Object 11"/>
          <p:cNvGraphicFramePr>
            <a:graphicFrameLocks noGrp="1" noChangeAspect="1"/>
          </p:cNvGraphicFramePr>
          <p:nvPr>
            <p:ph sz="quarter" idx="3"/>
            <p:extLst>
              <p:ext uri="{D42A27DB-BD31-4B8C-83A1-F6EECF244321}">
                <p14:modId xmlns:p14="http://schemas.microsoft.com/office/powerpoint/2010/main" val="1384237250"/>
              </p:ext>
            </p:extLst>
          </p:nvPr>
        </p:nvGraphicFramePr>
        <p:xfrm>
          <a:off x="2045138" y="1818529"/>
          <a:ext cx="2570200" cy="85004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07" name="Уравнение" r:id="rId4" imgW="698400" imgH="203040" progId="Equation.3">
                  <p:embed/>
                </p:oleObj>
              </mc:Choice>
              <mc:Fallback>
                <p:oleObj name="Уравнение" r:id="rId4" imgW="698400" imgH="203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45138" y="1818529"/>
                        <a:ext cx="2570200" cy="850043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3735" name="Text Box 7"/>
          <p:cNvSpPr txBox="1">
            <a:spLocks noChangeArrowheads="1"/>
          </p:cNvSpPr>
          <p:nvPr/>
        </p:nvSpPr>
        <p:spPr bwMode="auto">
          <a:xfrm>
            <a:off x="4924425" y="3616326"/>
            <a:ext cx="18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kumimoji="1" lang="ru-RU" altLang="ru-RU" b="1" i="1">
              <a:latin typeface="Monotype Corsiva" panose="03010101010201010101" pitchFamily="66" charset="0"/>
            </a:endParaRPr>
          </a:p>
        </p:txBody>
      </p:sp>
      <p:sp>
        <p:nvSpPr>
          <p:cNvPr id="73738" name="Text Box 10"/>
          <p:cNvSpPr txBox="1">
            <a:spLocks noChangeArrowheads="1"/>
          </p:cNvSpPr>
          <p:nvPr/>
        </p:nvSpPr>
        <p:spPr bwMode="auto">
          <a:xfrm>
            <a:off x="718195" y="1951162"/>
            <a:ext cx="526106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kumimoji="1" lang="ru-RU" altLang="ru-RU" sz="3200" b="1" dirty="0">
                <a:solidFill>
                  <a:srgbClr val="0625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3743" name="Text Box 15"/>
              <p:cNvSpPr txBox="1">
                <a:spLocks noChangeArrowheads="1"/>
              </p:cNvSpPr>
              <p:nvPr/>
            </p:nvSpPr>
            <p:spPr bwMode="auto">
              <a:xfrm>
                <a:off x="6599615" y="1859868"/>
                <a:ext cx="4496487" cy="8563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kumimoji="1" lang="en-US" altLang="ru-RU" sz="3200" b="1" dirty="0">
                    <a:solidFill>
                      <a:srgbClr val="0625AA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4</a:t>
                </a:r>
                <a:r>
                  <a:rPr kumimoji="1" lang="ru-RU" altLang="ru-RU" sz="3200" b="1" dirty="0">
                    <a:solidFill>
                      <a:srgbClr val="0625AA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r>
                  <a:rPr kumimoji="1" lang="en-US" altLang="ru-RU" sz="3200" b="1" dirty="0">
                    <a:solidFill>
                      <a:srgbClr val="0625AA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14:m>
                  <m:oMath xmlns:m="http://schemas.openxmlformats.org/officeDocument/2006/math">
                    <m:rad>
                      <m:radPr>
                        <m:ctrlPr>
                          <a:rPr kumimoji="1" lang="ru-RU" altLang="ru-RU" sz="44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radPr>
                      <m:deg>
                        <m:r>
                          <m:rPr>
                            <m:brk m:alnAt="7"/>
                          </m:rPr>
                          <a:rPr kumimoji="1" lang="en-US" altLang="ru-RU" sz="4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4</m:t>
                        </m:r>
                      </m:deg>
                      <m:e>
                        <m:sSup>
                          <m:sSupPr>
                            <m:ctrlPr>
                              <a:rPr kumimoji="1" lang="ru-RU" altLang="ru-RU" sz="440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kumimoji="1" lang="en-US" altLang="ru-RU" sz="44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16</m:t>
                            </m:r>
                            <m:r>
                              <a:rPr kumimoji="1" lang="en-US" altLang="ru-RU" sz="44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𝑥</m:t>
                            </m:r>
                          </m:e>
                          <m:sup>
                            <m:r>
                              <a:rPr kumimoji="1" lang="en-US" altLang="ru-RU" sz="44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4</m:t>
                            </m:r>
                          </m:sup>
                        </m:sSup>
                      </m:e>
                    </m:rad>
                  </m:oMath>
                </a14:m>
                <a:r>
                  <a:rPr kumimoji="1" lang="en-US" altLang="ru-RU" sz="4400" i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:r>
                  <a:rPr kumimoji="1" lang="en-US" altLang="ru-RU" sz="40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va</a:t>
                </a:r>
                <a:r>
                  <a:rPr kumimoji="1" lang="en-US" altLang="ru-RU" sz="4400" i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kumimoji="1" lang="en-US" altLang="ru-RU" sz="40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2x</a:t>
                </a:r>
                <a:endParaRPr kumimoji="1" lang="ru-RU" altLang="ru-RU" sz="4000" dirty="0">
                  <a:solidFill>
                    <a:srgbClr val="0625AA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73743" name="Text 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599615" y="1859868"/>
                <a:ext cx="4496487" cy="856388"/>
              </a:xfrm>
              <a:prstGeom prst="rect">
                <a:avLst/>
              </a:prstGeom>
              <a:blipFill rotWithShape="0">
                <a:blip r:embed="rId6"/>
                <a:stretch>
                  <a:fillRect l="-3528" r="-1493" b="-27660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3753" name="Rectangle 25"/>
          <p:cNvSpPr>
            <a:spLocks noChangeArrowheads="1"/>
          </p:cNvSpPr>
          <p:nvPr/>
        </p:nvSpPr>
        <p:spPr bwMode="auto">
          <a:xfrm>
            <a:off x="9274895" y="2157115"/>
            <a:ext cx="878813" cy="378822"/>
          </a:xfrm>
          <a:prstGeom prst="rect">
            <a:avLst/>
          </a:prstGeom>
          <a:solidFill>
            <a:srgbClr val="CDEDD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kumimoji="1" lang="en-US" altLang="ru-RU" sz="3600" b="1" i="1" dirty="0">
                <a:solidFill>
                  <a:srgbClr val="06060A"/>
                </a:solidFill>
                <a:latin typeface="Monotype Corsiva" panose="03010101010201010101" pitchFamily="66" charset="0"/>
              </a:rPr>
              <a:t>=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1956626" y="3200827"/>
                <a:ext cx="3618042" cy="83099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48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ru-RU" sz="48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e>
                        <m:sup>
                          <m:r>
                            <a:rPr lang="ru-RU" sz="4800" b="0" i="1" smtClean="0">
                              <a:latin typeface="Cambria Math" panose="02040503050406030204" pitchFamily="18" charset="0"/>
                            </a:rPr>
                            <m:t>21</m:t>
                          </m:r>
                        </m:sup>
                      </m:sSup>
                      <m:r>
                        <a:rPr lang="ru-RU" sz="48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4800" b="0" i="0" smtClean="0">
                          <a:latin typeface="Cambria Math" panose="02040503050406030204" pitchFamily="18" charset="0"/>
                        </a:rPr>
                        <m:t>va</m:t>
                      </m:r>
                      <m:r>
                        <a:rPr lang="en-US" sz="4800" b="0" i="1" smtClean="0">
                          <a:latin typeface="Cambria Math" panose="02040503050406030204" pitchFamily="18" charset="0"/>
                        </a:rPr>
                        <m:t>  (</m:t>
                      </m:r>
                      <m:sSup>
                        <m:sSupPr>
                          <m:ctrlPr>
                            <a:rPr lang="en-US" sz="4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e>
                        <m:sup>
                          <m:r>
                            <a:rPr lang="en-US" sz="48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r>
                        <a:rPr lang="en-US" sz="4800" b="0" i="1" smtClean="0">
                          <a:latin typeface="Cambria Math" panose="02040503050406030204" pitchFamily="18" charset="0"/>
                        </a:rPr>
                        <m:t>)⁷</m:t>
                      </m:r>
                    </m:oMath>
                  </m:oMathPara>
                </a14:m>
                <a:endParaRPr lang="ru-RU" sz="4800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56626" y="3200827"/>
                <a:ext cx="3618042" cy="830997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Text Box 7"/>
          <p:cNvSpPr txBox="1">
            <a:spLocks noChangeArrowheads="1"/>
          </p:cNvSpPr>
          <p:nvPr/>
        </p:nvSpPr>
        <p:spPr bwMode="auto">
          <a:xfrm>
            <a:off x="4970550" y="4814037"/>
            <a:ext cx="18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kumimoji="1" lang="ru-RU" altLang="ru-RU" b="1" i="1">
              <a:latin typeface="Monotype Corsiva" panose="03010101010201010101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2045138" y="4765251"/>
                <a:ext cx="3117905" cy="83099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48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ru-RU" sz="48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e>
                        <m:sup>
                          <m:r>
                            <a:rPr lang="ru-RU" sz="4800" b="0" i="1" smtClean="0">
                              <a:latin typeface="Cambria Math" panose="02040503050406030204" pitchFamily="18" charset="0"/>
                            </a:rPr>
                            <m:t>21</m:t>
                          </m:r>
                        </m:sup>
                      </m:sSup>
                      <m:r>
                        <a:rPr lang="ru-RU" sz="48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4800" b="0" i="0" smtClean="0">
                          <a:latin typeface="Cambria Math" panose="02040503050406030204" pitchFamily="18" charset="0"/>
                        </a:rPr>
                        <m:t>va</m:t>
                      </m:r>
                      <m:r>
                        <a:rPr lang="en-US" sz="4800" b="0" i="1" smtClean="0">
                          <a:latin typeface="Cambria Math" panose="02040503050406030204" pitchFamily="18" charset="0"/>
                        </a:rPr>
                        <m:t>  </m:t>
                      </m:r>
                      <m:sSup>
                        <m:sSupPr>
                          <m:ctrlPr>
                            <a:rPr lang="en-US" sz="4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e>
                        <m:sup>
                          <m:r>
                            <a:rPr lang="en-US" sz="4800" b="0" i="1" smtClean="0">
                              <a:latin typeface="Cambria Math" panose="02040503050406030204" pitchFamily="18" charset="0"/>
                            </a:rPr>
                            <m:t>21</m:t>
                          </m:r>
                        </m:sup>
                      </m:sSup>
                    </m:oMath>
                  </m:oMathPara>
                </a14:m>
                <a:endParaRPr lang="ru-RU" sz="4800" dirty="0"/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45138" y="4765251"/>
                <a:ext cx="3117905" cy="830997"/>
              </a:xfrm>
              <a:prstGeom prst="rect">
                <a:avLst/>
              </a:prstGeom>
              <a:blipFill rotWithShape="0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/>
              <p:cNvSpPr/>
              <p:nvPr/>
            </p:nvSpPr>
            <p:spPr>
              <a:xfrm>
                <a:off x="7369248" y="3170219"/>
                <a:ext cx="3726854" cy="83779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kumimoji="1" lang="en-US" altLang="ru-RU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ad>
                      <m:radPr>
                        <m:ctrlPr>
                          <a:rPr kumimoji="1" lang="ru-RU" altLang="ru-RU" sz="4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radPr>
                      <m:deg>
                        <m:r>
                          <m:rPr>
                            <m:brk m:alnAt="7"/>
                          </m:rPr>
                          <a:rPr kumimoji="1" lang="en-US" altLang="ru-RU" sz="4000" i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4</m:t>
                        </m:r>
                      </m:deg>
                      <m:e>
                        <m:sSup>
                          <m:sSupPr>
                            <m:ctrlPr>
                              <a:rPr kumimoji="1" lang="ru-RU" altLang="ru-RU" sz="40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kumimoji="1" lang="en-US" altLang="ru-RU" sz="4000" i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(2</m:t>
                            </m:r>
                            <m:r>
                              <m:rPr>
                                <m:sty m:val="p"/>
                              </m:rPr>
                              <a:rPr kumimoji="1" lang="en-US" altLang="ru-RU" sz="4000" i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x</m:t>
                            </m:r>
                            <m:r>
                              <a:rPr kumimoji="1" lang="en-US" altLang="ru-RU" sz="4000" i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)</m:t>
                            </m:r>
                          </m:e>
                          <m:sup>
                            <m:r>
                              <a:rPr kumimoji="1" lang="en-US" altLang="ru-RU" sz="4000" i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4</m:t>
                            </m:r>
                          </m:sup>
                        </m:sSup>
                      </m:e>
                    </m:rad>
                  </m:oMath>
                </a14:m>
                <a:r>
                  <a:rPr kumimoji="1" lang="en-US" altLang="ru-RU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:r>
                  <a:rPr kumimoji="1" lang="en-US" altLang="ru-RU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va</a:t>
                </a:r>
                <a:r>
                  <a:rPr kumimoji="1" lang="en-US" altLang="ru-RU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 2x</a:t>
                </a:r>
                <a:endParaRPr lang="ru-RU" sz="4000" dirty="0"/>
              </a:p>
            </p:txBody>
          </p:sp>
        </mc:Choice>
        <mc:Fallback xmlns=""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69248" y="3170219"/>
                <a:ext cx="3726854" cy="837793"/>
              </a:xfrm>
              <a:prstGeom prst="rect">
                <a:avLst/>
              </a:prstGeom>
              <a:blipFill rotWithShape="0">
                <a:blip r:embed="rId10"/>
                <a:stretch>
                  <a:fillRect t="-1460" r="-4910" b="-2700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Прямоугольник 3"/>
          <p:cNvSpPr/>
          <p:nvPr/>
        </p:nvSpPr>
        <p:spPr>
          <a:xfrm>
            <a:off x="8572654" y="4512900"/>
            <a:ext cx="252344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kumimoji="1" lang="en-US" altLang="ru-RU" sz="4000" dirty="0">
                <a:latin typeface="Arial" panose="020B0604020202020204" pitchFamily="34" charset="0"/>
                <a:cs typeface="Arial" panose="020B0604020202020204" pitchFamily="34" charset="0"/>
              </a:rPr>
              <a:t>2x   </a:t>
            </a:r>
            <a:r>
              <a:rPr kumimoji="1" lang="en-US" altLang="ru-RU" sz="40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kumimoji="1" lang="en-US" altLang="ru-RU" sz="4000" dirty="0">
                <a:latin typeface="Arial" panose="020B0604020202020204" pitchFamily="34" charset="0"/>
                <a:cs typeface="Arial" panose="020B0604020202020204" pitchFamily="34" charset="0"/>
              </a:rPr>
              <a:t>  2x</a:t>
            </a:r>
            <a:endParaRPr lang="ru-RU" sz="4000" dirty="0"/>
          </a:p>
        </p:txBody>
      </p:sp>
      <p:sp>
        <p:nvSpPr>
          <p:cNvPr id="15" name="Rectangle 25"/>
          <p:cNvSpPr>
            <a:spLocks noChangeArrowheads="1"/>
          </p:cNvSpPr>
          <p:nvPr/>
        </p:nvSpPr>
        <p:spPr bwMode="auto">
          <a:xfrm>
            <a:off x="9312040" y="3446325"/>
            <a:ext cx="878813" cy="378822"/>
          </a:xfrm>
          <a:prstGeom prst="rect">
            <a:avLst/>
          </a:prstGeom>
          <a:solidFill>
            <a:srgbClr val="CDEDD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kumimoji="1" lang="en-US" altLang="ru-RU" sz="3600" b="1" i="1" dirty="0">
                <a:solidFill>
                  <a:srgbClr val="06060A"/>
                </a:solidFill>
                <a:latin typeface="Monotype Corsiva" panose="03010101010201010101" pitchFamily="66" charset="0"/>
              </a:rPr>
              <a:t>=</a:t>
            </a:r>
          </a:p>
        </p:txBody>
      </p:sp>
      <p:sp>
        <p:nvSpPr>
          <p:cNvPr id="16" name="Rectangle 25"/>
          <p:cNvSpPr>
            <a:spLocks noChangeArrowheads="1"/>
          </p:cNvSpPr>
          <p:nvPr/>
        </p:nvSpPr>
        <p:spPr bwMode="auto">
          <a:xfrm>
            <a:off x="3167173" y="5031375"/>
            <a:ext cx="878813" cy="378822"/>
          </a:xfrm>
          <a:prstGeom prst="rect">
            <a:avLst/>
          </a:prstGeom>
          <a:solidFill>
            <a:srgbClr val="CDEDD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kumimoji="1" lang="en-US" altLang="ru-RU" sz="3600" b="1" i="1" dirty="0">
                <a:solidFill>
                  <a:srgbClr val="06060A"/>
                </a:solidFill>
                <a:latin typeface="Monotype Corsiva" panose="03010101010201010101" pitchFamily="66" charset="0"/>
              </a:rPr>
              <a:t>&gt;</a:t>
            </a:r>
          </a:p>
        </p:txBody>
      </p:sp>
      <p:sp>
        <p:nvSpPr>
          <p:cNvPr id="17" name="Rectangle 25"/>
          <p:cNvSpPr>
            <a:spLocks noChangeArrowheads="1"/>
          </p:cNvSpPr>
          <p:nvPr/>
        </p:nvSpPr>
        <p:spPr bwMode="auto">
          <a:xfrm>
            <a:off x="9394971" y="4697477"/>
            <a:ext cx="878813" cy="378822"/>
          </a:xfrm>
          <a:prstGeom prst="rect">
            <a:avLst/>
          </a:prstGeom>
          <a:solidFill>
            <a:srgbClr val="CDEDD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kumimoji="1" lang="en-US" altLang="ru-RU" sz="3600" b="1" i="1" dirty="0">
                <a:solidFill>
                  <a:srgbClr val="06060A"/>
                </a:solidFill>
                <a:latin typeface="Monotype Corsiva" panose="03010101010201010101" pitchFamily="66" charset="0"/>
              </a:rPr>
              <a:t>=</a:t>
            </a:r>
          </a:p>
        </p:txBody>
      </p:sp>
      <p:sp>
        <p:nvSpPr>
          <p:cNvPr id="20" name="Rectangle 25"/>
          <p:cNvSpPr>
            <a:spLocks noChangeArrowheads="1"/>
          </p:cNvSpPr>
          <p:nvPr/>
        </p:nvSpPr>
        <p:spPr bwMode="auto">
          <a:xfrm>
            <a:off x="3076000" y="3456819"/>
            <a:ext cx="878813" cy="378822"/>
          </a:xfrm>
          <a:prstGeom prst="rect">
            <a:avLst/>
          </a:prstGeom>
          <a:solidFill>
            <a:srgbClr val="CDEDD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kumimoji="1" lang="en-US" altLang="ru-RU" sz="3600" b="1" i="1" dirty="0">
                <a:solidFill>
                  <a:srgbClr val="06060A"/>
                </a:solidFill>
                <a:latin typeface="Monotype Corsiva" panose="03010101010201010101" pitchFamily="66" charset="0"/>
              </a:rPr>
              <a:t>&gt;</a:t>
            </a:r>
          </a:p>
        </p:txBody>
      </p:sp>
      <p:sp>
        <p:nvSpPr>
          <p:cNvPr id="21" name="Rectangle 25"/>
          <p:cNvSpPr>
            <a:spLocks noChangeArrowheads="1"/>
          </p:cNvSpPr>
          <p:nvPr/>
        </p:nvSpPr>
        <p:spPr bwMode="auto">
          <a:xfrm>
            <a:off x="3075999" y="2157115"/>
            <a:ext cx="878813" cy="378822"/>
          </a:xfrm>
          <a:prstGeom prst="rect">
            <a:avLst/>
          </a:prstGeom>
          <a:solidFill>
            <a:srgbClr val="CDEDD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kumimoji="1" lang="en-US" altLang="ru-RU" sz="3600" b="1" i="1" dirty="0">
                <a:solidFill>
                  <a:srgbClr val="06060A"/>
                </a:solidFill>
                <a:latin typeface="Monotype Corsiva" panose="03010101010201010101" pitchFamily="66" charset="0"/>
              </a:rPr>
              <a:t>&gt;</a:t>
            </a:r>
          </a:p>
        </p:txBody>
      </p:sp>
      <p:sp>
        <p:nvSpPr>
          <p:cNvPr id="22" name="Овал 21"/>
          <p:cNvSpPr/>
          <p:nvPr/>
        </p:nvSpPr>
        <p:spPr>
          <a:xfrm>
            <a:off x="350191" y="1694362"/>
            <a:ext cx="1034421" cy="996588"/>
          </a:xfrm>
          <a:prstGeom prst="ellipse">
            <a:avLst/>
          </a:prstGeom>
          <a:noFill/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Овал 22"/>
          <p:cNvSpPr/>
          <p:nvPr/>
        </p:nvSpPr>
        <p:spPr>
          <a:xfrm>
            <a:off x="6334827" y="1859869"/>
            <a:ext cx="1034421" cy="948646"/>
          </a:xfrm>
          <a:prstGeom prst="ellipse">
            <a:avLst/>
          </a:prstGeom>
          <a:noFill/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35590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737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737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37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37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37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 tmFilter="0,0; .5, 1; 1, 1"/>
                                        <p:tgtEl>
                                          <p:spTgt spid="737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37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37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737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37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37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7" dur="1000"/>
                                        <p:tgtEl>
                                          <p:spTgt spid="737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737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737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737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730" grpId="0"/>
      <p:bldP spid="73738" grpId="0"/>
      <p:bldP spid="73743" grpId="0"/>
      <p:bldP spid="73753" grpId="0" animBg="1"/>
      <p:bldP spid="2" grpId="0"/>
      <p:bldP spid="4" grpId="0"/>
      <p:bldP spid="15" grpId="0" animBg="1"/>
      <p:bldP spid="16" grpId="0" animBg="1"/>
      <p:bldP spid="17" grpId="0" animBg="1"/>
      <p:bldP spid="20" grpId="0" animBg="1"/>
      <p:bldP spid="2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title" sz="quarter"/>
          </p:nvPr>
        </p:nvSpPr>
        <p:spPr>
          <a:xfrm>
            <a:off x="1492249" y="193198"/>
            <a:ext cx="4030662" cy="1143000"/>
          </a:xfrm>
        </p:spPr>
        <p:txBody>
          <a:bodyPr>
            <a:normAutofit/>
          </a:bodyPr>
          <a:lstStyle/>
          <a:p>
            <a:pPr>
              <a:buFontTx/>
              <a:buChar char="•"/>
            </a:pPr>
            <a:r>
              <a:rPr lang="ru-RU" altLang="ru-RU" sz="3200" b="1" i="1" dirty="0">
                <a:solidFill>
                  <a:srgbClr val="06060A"/>
                </a:solidFill>
                <a:latin typeface="Monotype Corsiva" panose="03010101010201010101" pitchFamily="66" charset="0"/>
              </a:rPr>
              <a:t> </a:t>
            </a:r>
            <a:r>
              <a:rPr lang="en-US" altLang="ru-RU" sz="4000" b="1" dirty="0" err="1">
                <a:solidFill>
                  <a:srgbClr val="0606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Taqqoslang</a:t>
            </a:r>
            <a:r>
              <a:rPr lang="en-US" altLang="ru-RU" sz="3600" b="1" dirty="0">
                <a:solidFill>
                  <a:srgbClr val="0606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altLang="ru-RU" sz="3600" b="1" dirty="0">
              <a:solidFill>
                <a:srgbClr val="06060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3732" name="Picture 4" descr="PROGR038"/>
          <p:cNvPicPr>
            <a:picLocks noGrp="1" noChangeAspect="1" noChangeArrowheads="1"/>
          </p:cNvPicPr>
          <p:nvPr>
            <p:ph sz="quarter"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927"/>
          <a:stretch/>
        </p:blipFill>
        <p:spPr>
          <a:xfrm>
            <a:off x="7900796" y="961599"/>
            <a:ext cx="3790461" cy="343219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73734" name="Text Box 6"/>
          <p:cNvSpPr txBox="1">
            <a:spLocks noChangeArrowheads="1"/>
          </p:cNvSpPr>
          <p:nvPr/>
        </p:nvSpPr>
        <p:spPr bwMode="auto">
          <a:xfrm>
            <a:off x="698800" y="1922463"/>
            <a:ext cx="526106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kumimoji="1" lang="en-US" altLang="ru-RU" sz="3200" b="1" i="1" dirty="0">
                <a:solidFill>
                  <a:srgbClr val="0625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kumimoji="1" lang="ru-RU" altLang="ru-RU" sz="3200" b="1" i="1" dirty="0">
                <a:solidFill>
                  <a:srgbClr val="0625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73735" name="Text Box 7"/>
          <p:cNvSpPr txBox="1">
            <a:spLocks noChangeArrowheads="1"/>
          </p:cNvSpPr>
          <p:nvPr/>
        </p:nvSpPr>
        <p:spPr bwMode="auto">
          <a:xfrm>
            <a:off x="4924425" y="3616326"/>
            <a:ext cx="18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kumimoji="1" lang="ru-RU" altLang="ru-RU" b="1" i="1">
              <a:latin typeface="Monotype Corsiva" panose="03010101010201010101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1548291" y="1614991"/>
                <a:ext cx="4739118" cy="92845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z="4400" dirty="0">
                    <a:solidFill>
                      <a:schemeClr val="tx1"/>
                    </a:solidFill>
                  </a:rPr>
                  <a:t>5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44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ad>
                          <m:radPr>
                            <m:ctrlPr>
                              <a:rPr lang="en-US" sz="440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radPr>
                          <m:deg>
                            <m:r>
                              <m:rPr>
                                <m:brk m:alnAt="7"/>
                              </m:rPr>
                              <a:rPr lang="en-US" sz="44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3</m:t>
                            </m:r>
                          </m:deg>
                          <m:e>
                            <m:r>
                              <a:rPr lang="en-US" sz="44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64</m:t>
                            </m:r>
                          </m:e>
                        </m:rad>
                      </m:e>
                    </m:rad>
                    <m:r>
                      <a:rPr lang="en-US" sz="4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4800" dirty="0">
                    <a:solidFill>
                      <a:schemeClr val="tx1"/>
                    </a:solidFill>
                  </a:rPr>
                  <a:t>  </a:t>
                </a:r>
                <a:r>
                  <a:rPr lang="en-US" sz="4800" dirty="0" err="1">
                    <a:solidFill>
                      <a:schemeClr val="tx1"/>
                    </a:solidFill>
                  </a:rPr>
                  <a:t>va</a:t>
                </a:r>
                <a:r>
                  <a:rPr lang="en-US" sz="4800" dirty="0">
                    <a:solidFill>
                      <a:schemeClr val="tx1"/>
                    </a:solidFill>
                  </a:rPr>
                  <a:t>   </a:t>
                </a:r>
                <a:r>
                  <a:rPr lang="en-US" sz="4400" dirty="0">
                    <a:solidFill>
                      <a:schemeClr val="tx1"/>
                    </a:solidFill>
                  </a:rPr>
                  <a:t>3·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4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125</m:t>
                        </m:r>
                      </m:e>
                      <m:sup>
                        <m:f>
                          <m:fPr>
                            <m:ctrlPr>
                              <a:rPr lang="en-US" sz="440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44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US" sz="44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3</m:t>
                            </m:r>
                          </m:den>
                        </m:f>
                      </m:sup>
                    </m:sSup>
                  </m:oMath>
                </a14:m>
                <a:endParaRPr lang="ru-RU" sz="4400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48291" y="1614991"/>
                <a:ext cx="4739118" cy="928459"/>
              </a:xfrm>
              <a:prstGeom prst="rect">
                <a:avLst/>
              </a:prstGeom>
              <a:blipFill rotWithShape="0">
                <a:blip r:embed="rId3"/>
                <a:stretch>
                  <a:fillRect l="-7207" b="-3947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2346923" y="3283734"/>
                <a:ext cx="4013150" cy="74764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z="4400" dirty="0">
                    <a:solidFill>
                      <a:schemeClr val="tx1"/>
                    </a:solidFill>
                  </a:rPr>
                  <a:t>5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44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4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e>
                    </m:rad>
                    <m:r>
                      <a:rPr lang="en-US" sz="4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4800" dirty="0">
                    <a:solidFill>
                      <a:schemeClr val="tx1"/>
                    </a:solidFill>
                  </a:rPr>
                  <a:t> </a:t>
                </a:r>
                <a:r>
                  <a:rPr lang="en-US" sz="4800" dirty="0" err="1">
                    <a:solidFill>
                      <a:schemeClr val="tx1"/>
                    </a:solidFill>
                  </a:rPr>
                  <a:t>va</a:t>
                </a:r>
                <a:r>
                  <a:rPr lang="en-US" sz="4800" dirty="0">
                    <a:solidFill>
                      <a:schemeClr val="tx1"/>
                    </a:solidFill>
                  </a:rPr>
                  <a:t>   </a:t>
                </a:r>
                <a:r>
                  <a:rPr lang="en-US" sz="4400" dirty="0">
                    <a:solidFill>
                      <a:schemeClr val="tx1"/>
                    </a:solidFill>
                  </a:rPr>
                  <a:t>3·</a:t>
                </a:r>
                <a14:m>
                  <m:oMath xmlns:m="http://schemas.openxmlformats.org/officeDocument/2006/math">
                    <m:rad>
                      <m:radPr>
                        <m:ctrlPr>
                          <a:rPr lang="en-US" sz="4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>
                        <m:r>
                          <m:rPr>
                            <m:brk m:alnAt="7"/>
                          </m:rPr>
                          <a:rPr lang="en-US" sz="4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deg>
                      <m:e>
                        <m:r>
                          <a:rPr lang="en-US" sz="4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125</m:t>
                        </m:r>
                      </m:e>
                    </m:rad>
                  </m:oMath>
                </a14:m>
                <a:endParaRPr lang="ru-RU" sz="48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46923" y="3283734"/>
                <a:ext cx="4013150" cy="747641"/>
              </a:xfrm>
              <a:prstGeom prst="rect">
                <a:avLst/>
              </a:prstGeom>
              <a:blipFill rotWithShape="0">
                <a:blip r:embed="rId4"/>
                <a:stretch>
                  <a:fillRect l="-8511" t="-22951" b="-5000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2568308" y="4644181"/>
                <a:ext cx="2737673" cy="73866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z="4400" dirty="0">
                    <a:solidFill>
                      <a:schemeClr val="tx1"/>
                    </a:solidFill>
                  </a:rPr>
                  <a:t>5·2</a:t>
                </a:r>
                <a14:m>
                  <m:oMath xmlns:m="http://schemas.openxmlformats.org/officeDocument/2006/math">
                    <m:r>
                      <a:rPr lang="en-US" sz="4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  </m:t>
                    </m:r>
                  </m:oMath>
                </a14:m>
                <a:r>
                  <a:rPr lang="en-US" sz="4800" dirty="0">
                    <a:solidFill>
                      <a:schemeClr val="tx1"/>
                    </a:solidFill>
                  </a:rPr>
                  <a:t> </a:t>
                </a:r>
                <a:r>
                  <a:rPr lang="en-US" sz="4400" dirty="0" err="1">
                    <a:solidFill>
                      <a:schemeClr val="tx1"/>
                    </a:solidFill>
                  </a:rPr>
                  <a:t>va</a:t>
                </a:r>
                <a:r>
                  <a:rPr lang="en-US" sz="4800" dirty="0">
                    <a:solidFill>
                      <a:schemeClr val="tx1"/>
                    </a:solidFill>
                  </a:rPr>
                  <a:t>  </a:t>
                </a:r>
                <a:r>
                  <a:rPr lang="en-US" sz="4400" dirty="0">
                    <a:solidFill>
                      <a:schemeClr val="tx1"/>
                    </a:solidFill>
                  </a:rPr>
                  <a:t>3·5</a:t>
                </a:r>
                <a:endParaRPr lang="ru-RU" sz="44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68308" y="4644181"/>
                <a:ext cx="2737673" cy="738664"/>
              </a:xfrm>
              <a:prstGeom prst="rect">
                <a:avLst/>
              </a:prstGeom>
              <a:blipFill rotWithShape="0">
                <a:blip r:embed="rId5"/>
                <a:stretch>
                  <a:fillRect l="-12249" t="-16529" r="-11804" b="-4297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Rectangle 25"/>
          <p:cNvSpPr>
            <a:spLocks noChangeArrowheads="1"/>
          </p:cNvSpPr>
          <p:nvPr/>
        </p:nvSpPr>
        <p:spPr bwMode="auto">
          <a:xfrm>
            <a:off x="3507580" y="4808730"/>
            <a:ext cx="878813" cy="409565"/>
          </a:xfrm>
          <a:prstGeom prst="rect">
            <a:avLst/>
          </a:prstGeom>
          <a:solidFill>
            <a:srgbClr val="CDEDD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kumimoji="1" lang="en-US" altLang="ru-RU" sz="3600" b="1" i="1" dirty="0">
                <a:solidFill>
                  <a:srgbClr val="06060A"/>
                </a:solidFill>
                <a:latin typeface="Monotype Corsiva" panose="03010101010201010101" pitchFamily="66" charset="0"/>
              </a:rPr>
              <a:t>&lt;</a:t>
            </a:r>
          </a:p>
        </p:txBody>
      </p:sp>
      <p:sp>
        <p:nvSpPr>
          <p:cNvPr id="18" name="Rectangle 25"/>
          <p:cNvSpPr>
            <a:spLocks noChangeArrowheads="1"/>
          </p:cNvSpPr>
          <p:nvPr/>
        </p:nvSpPr>
        <p:spPr bwMode="auto">
          <a:xfrm>
            <a:off x="3474683" y="3479472"/>
            <a:ext cx="878813" cy="409565"/>
          </a:xfrm>
          <a:prstGeom prst="rect">
            <a:avLst/>
          </a:prstGeom>
          <a:solidFill>
            <a:srgbClr val="CDEDD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kumimoji="1" lang="en-US" altLang="ru-RU" sz="3600" b="1" i="1" dirty="0">
                <a:solidFill>
                  <a:srgbClr val="06060A"/>
                </a:solidFill>
                <a:latin typeface="Monotype Corsiva" panose="03010101010201010101" pitchFamily="66" charset="0"/>
              </a:rPr>
              <a:t>&lt;</a:t>
            </a:r>
          </a:p>
        </p:txBody>
      </p:sp>
      <p:sp>
        <p:nvSpPr>
          <p:cNvPr id="19" name="Rectangle 25"/>
          <p:cNvSpPr>
            <a:spLocks noChangeArrowheads="1"/>
          </p:cNvSpPr>
          <p:nvPr/>
        </p:nvSpPr>
        <p:spPr bwMode="auto">
          <a:xfrm>
            <a:off x="3474686" y="2043602"/>
            <a:ext cx="878813" cy="409565"/>
          </a:xfrm>
          <a:prstGeom prst="rect">
            <a:avLst/>
          </a:prstGeom>
          <a:solidFill>
            <a:srgbClr val="CDEDD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kumimoji="1" lang="en-US" altLang="ru-RU" sz="3600" b="1" i="1" dirty="0">
                <a:solidFill>
                  <a:srgbClr val="06060A"/>
                </a:solidFill>
                <a:latin typeface="Monotype Corsiva" panose="03010101010201010101" pitchFamily="66" charset="0"/>
              </a:rPr>
              <a:t>&lt;</a:t>
            </a:r>
          </a:p>
        </p:txBody>
      </p:sp>
    </p:spTree>
    <p:extLst>
      <p:ext uri="{BB962C8B-B14F-4D97-AF65-F5344CB8AC3E}">
        <p14:creationId xmlns:p14="http://schemas.microsoft.com/office/powerpoint/2010/main" val="36850569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737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737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37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37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37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 tmFilter="0,0; .5, 1; 1, 1"/>
                                        <p:tgtEl>
                                          <p:spTgt spid="737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7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37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37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37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730" grpId="0"/>
      <p:bldP spid="73734" grpId="0"/>
      <p:bldP spid="11" grpId="0"/>
      <p:bldP spid="12" grpId="0"/>
      <p:bldP spid="14" grpId="0" animBg="1"/>
      <p:bldP spid="18" grpId="0" animBg="1"/>
      <p:bldP spid="1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 sz="quarter"/>
          </p:nvPr>
        </p:nvSpPr>
        <p:spPr>
          <a:xfrm>
            <a:off x="597281" y="168128"/>
            <a:ext cx="10868297" cy="1143000"/>
          </a:xfrm>
        </p:spPr>
        <p:txBody>
          <a:bodyPr/>
          <a:lstStyle/>
          <a:p>
            <a:r>
              <a:rPr lang="en-US" altLang="ru-RU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Darajaning</a:t>
            </a:r>
            <a:r>
              <a:rPr lang="en-US" altLang="ru-RU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xossalaridan</a:t>
            </a:r>
            <a:r>
              <a:rPr lang="en-US" altLang="ru-RU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foydalanib</a:t>
            </a:r>
            <a:r>
              <a:rPr lang="en-US" altLang="ru-RU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hisoblang</a:t>
            </a:r>
            <a:r>
              <a:rPr lang="ru-RU" altLang="ru-RU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  <p:graphicFrame>
        <p:nvGraphicFramePr>
          <p:cNvPr id="62471" name="Object 7"/>
          <p:cNvGraphicFramePr>
            <a:graphicFrameLocks noGrp="1" noChangeAspect="1"/>
          </p:cNvGraphicFramePr>
          <p:nvPr>
            <p:ph sz="quarter" idx="2"/>
            <p:extLst>
              <p:ext uri="{D42A27DB-BD31-4B8C-83A1-F6EECF244321}">
                <p14:modId xmlns:p14="http://schemas.microsoft.com/office/powerpoint/2010/main" val="2314117248"/>
              </p:ext>
            </p:extLst>
          </p:nvPr>
        </p:nvGraphicFramePr>
        <p:xfrm>
          <a:off x="1390740" y="1796425"/>
          <a:ext cx="1954212" cy="116443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34" name="Формула" r:id="rId3" imgW="622080" imgH="419040" progId="Equation.3">
                  <p:embed/>
                </p:oleObj>
              </mc:Choice>
              <mc:Fallback>
                <p:oleObj name="Формула" r:id="rId3" imgW="622080" imgH="419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90740" y="1796425"/>
                        <a:ext cx="1954212" cy="116443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2470" name="Text Box 6"/>
          <p:cNvSpPr txBox="1">
            <a:spLocks noChangeArrowheads="1"/>
          </p:cNvSpPr>
          <p:nvPr/>
        </p:nvSpPr>
        <p:spPr bwMode="auto">
          <a:xfrm>
            <a:off x="363549" y="2030645"/>
            <a:ext cx="454025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kumimoji="1" lang="ru-RU" altLang="ru-RU" sz="3200" b="1" i="1" dirty="0">
                <a:solidFill>
                  <a:srgbClr val="00B050"/>
                </a:solidFill>
                <a:latin typeface="Monotype Corsiva" panose="03010101010201010101" pitchFamily="66" charset="0"/>
              </a:rPr>
              <a:t>1.</a:t>
            </a:r>
          </a:p>
        </p:txBody>
      </p:sp>
      <p:sp>
        <p:nvSpPr>
          <p:cNvPr id="62473" name="AutoShape 9"/>
          <p:cNvSpPr>
            <a:spLocks noChangeArrowheads="1"/>
          </p:cNvSpPr>
          <p:nvPr/>
        </p:nvSpPr>
        <p:spPr bwMode="auto">
          <a:xfrm>
            <a:off x="7504906" y="1796425"/>
            <a:ext cx="1214438" cy="1214438"/>
          </a:xfrm>
          <a:prstGeom prst="diamond">
            <a:avLst/>
          </a:prstGeom>
          <a:solidFill>
            <a:srgbClr val="ABF7C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kumimoji="1" lang="ru-RU" altLang="ru-RU" b="1" i="1">
              <a:latin typeface="Monotype Corsiva" panose="03010101010201010101" pitchFamily="66" charset="0"/>
            </a:endParaRPr>
          </a:p>
        </p:txBody>
      </p:sp>
      <p:graphicFrame>
        <p:nvGraphicFramePr>
          <p:cNvPr id="62480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12328150"/>
              </p:ext>
            </p:extLst>
          </p:nvPr>
        </p:nvGraphicFramePr>
        <p:xfrm>
          <a:off x="7896225" y="1846431"/>
          <a:ext cx="431800" cy="1114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35" name="Формула" r:id="rId5" imgW="152280" imgH="393480" progId="Equation.3">
                  <p:embed/>
                </p:oleObj>
              </mc:Choice>
              <mc:Fallback>
                <p:oleObj name="Формула" r:id="rId5" imgW="15228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96225" y="1846431"/>
                        <a:ext cx="431800" cy="1114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2484" name="Text Box 20"/>
          <p:cNvSpPr txBox="1">
            <a:spLocks noChangeArrowheads="1"/>
          </p:cNvSpPr>
          <p:nvPr/>
        </p:nvSpPr>
        <p:spPr bwMode="auto">
          <a:xfrm>
            <a:off x="120764" y="4278193"/>
            <a:ext cx="636713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kumimoji="1" lang="en-US" altLang="ru-RU" sz="3200" b="1" i="1" dirty="0">
                <a:solidFill>
                  <a:srgbClr val="00B050"/>
                </a:solidFill>
                <a:latin typeface="Monotype Corsiva" panose="03010101010201010101" pitchFamily="66" charset="0"/>
              </a:rPr>
              <a:t>  2</a:t>
            </a:r>
            <a:r>
              <a:rPr kumimoji="1" lang="ru-RU" altLang="ru-RU" sz="3200" b="1" i="1" dirty="0">
                <a:solidFill>
                  <a:srgbClr val="00B050"/>
                </a:solidFill>
                <a:latin typeface="Monotype Corsiva" panose="03010101010201010101" pitchFamily="66" charset="0"/>
              </a:rPr>
              <a:t>.</a:t>
            </a:r>
          </a:p>
        </p:txBody>
      </p:sp>
      <p:graphicFrame>
        <p:nvGraphicFramePr>
          <p:cNvPr id="62485" name="Object 21"/>
          <p:cNvGraphicFramePr>
            <a:graphicFrameLocks noGrp="1" noChangeAspect="1"/>
          </p:cNvGraphicFramePr>
          <p:nvPr>
            <p:ph sz="quarter" idx="3"/>
            <p:extLst>
              <p:ext uri="{D42A27DB-BD31-4B8C-83A1-F6EECF244321}">
                <p14:modId xmlns:p14="http://schemas.microsoft.com/office/powerpoint/2010/main" val="584095381"/>
              </p:ext>
            </p:extLst>
          </p:nvPr>
        </p:nvGraphicFramePr>
        <p:xfrm>
          <a:off x="4153816" y="4089623"/>
          <a:ext cx="3054350" cy="13015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36" name="Уравнение" r:id="rId7" imgW="888840" imgH="419040" progId="Equation.3">
                  <p:embed/>
                </p:oleObj>
              </mc:Choice>
              <mc:Fallback>
                <p:oleObj name="Уравнение" r:id="rId7" imgW="888840" imgH="419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53816" y="4089623"/>
                        <a:ext cx="3054350" cy="130152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2487" name="AutoShape 23"/>
          <p:cNvSpPr>
            <a:spLocks noChangeArrowheads="1"/>
          </p:cNvSpPr>
          <p:nvPr/>
        </p:nvSpPr>
        <p:spPr bwMode="auto">
          <a:xfrm>
            <a:off x="10356223" y="4089623"/>
            <a:ext cx="1214437" cy="1214437"/>
          </a:xfrm>
          <a:prstGeom prst="diamond">
            <a:avLst/>
          </a:prstGeom>
          <a:solidFill>
            <a:srgbClr val="CDEDD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kumimoji="1" lang="ru-RU" altLang="ru-RU" b="1" i="1">
              <a:latin typeface="Monotype Corsiva" panose="03010101010201010101" pitchFamily="66" charset="0"/>
            </a:endParaRPr>
          </a:p>
        </p:txBody>
      </p:sp>
      <p:sp>
        <p:nvSpPr>
          <p:cNvPr id="62488" name="Text Box 24"/>
          <p:cNvSpPr txBox="1">
            <a:spLocks noChangeArrowheads="1"/>
          </p:cNvSpPr>
          <p:nvPr/>
        </p:nvSpPr>
        <p:spPr bwMode="auto">
          <a:xfrm>
            <a:off x="10840391" y="4381498"/>
            <a:ext cx="38735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kumimoji="1" lang="ru-RU" altLang="ru-RU" sz="3200" b="1" dirty="0">
                <a:solidFill>
                  <a:srgbClr val="06060A"/>
                </a:solidFill>
                <a:latin typeface="Times New Roman" panose="02020603050405020304" pitchFamily="18" charset="0"/>
              </a:rPr>
              <a:t>3</a:t>
            </a:r>
          </a:p>
        </p:txBody>
      </p:sp>
      <p:graphicFrame>
        <p:nvGraphicFramePr>
          <p:cNvPr id="15" name="Object 7"/>
          <p:cNvGraphicFramePr>
            <a:graphicFrameLocks noGrp="1" noChangeAspect="1"/>
          </p:cNvGraphicFramePr>
          <p:nvPr>
            <p:ph sz="quarter" idx="2"/>
            <p:extLst>
              <p:ext uri="{D42A27DB-BD31-4B8C-83A1-F6EECF244321}">
                <p14:modId xmlns:p14="http://schemas.microsoft.com/office/powerpoint/2010/main" val="1920958522"/>
              </p:ext>
            </p:extLst>
          </p:nvPr>
        </p:nvGraphicFramePr>
        <p:xfrm>
          <a:off x="3390828" y="1700011"/>
          <a:ext cx="1908175" cy="13400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37" name="Уравнение" r:id="rId9" imgW="583920" imgH="419040" progId="Equation.3">
                  <p:embed/>
                </p:oleObj>
              </mc:Choice>
              <mc:Fallback>
                <p:oleObj name="Уравнение" r:id="rId9" imgW="583920" imgH="419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90828" y="1700011"/>
                        <a:ext cx="1908175" cy="134005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7"/>
          <p:cNvGraphicFramePr>
            <a:graphicFrameLocks noGrp="1" noChangeAspect="1"/>
          </p:cNvGraphicFramePr>
          <p:nvPr>
            <p:ph sz="quarter" idx="2"/>
            <p:extLst>
              <p:ext uri="{D42A27DB-BD31-4B8C-83A1-F6EECF244321}">
                <p14:modId xmlns:p14="http://schemas.microsoft.com/office/powerpoint/2010/main" val="4061110289"/>
              </p:ext>
            </p:extLst>
          </p:nvPr>
        </p:nvGraphicFramePr>
        <p:xfrm>
          <a:off x="5339122" y="1717749"/>
          <a:ext cx="2125664" cy="127620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38" name="Уравнение" r:id="rId11" imgW="774360" imgH="419040" progId="Equation.3">
                  <p:embed/>
                </p:oleObj>
              </mc:Choice>
              <mc:Fallback>
                <p:oleObj name="Уравнение" r:id="rId11" imgW="774360" imgH="419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9122" y="1717749"/>
                        <a:ext cx="2125664" cy="127620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21"/>
          <p:cNvGraphicFramePr>
            <a:graphicFrameLocks noGrp="1" noChangeAspect="1"/>
          </p:cNvGraphicFramePr>
          <p:nvPr>
            <p:ph sz="quarter" idx="3"/>
            <p:extLst>
              <p:ext uri="{D42A27DB-BD31-4B8C-83A1-F6EECF244321}">
                <p14:modId xmlns:p14="http://schemas.microsoft.com/office/powerpoint/2010/main" val="1686179500"/>
              </p:ext>
            </p:extLst>
          </p:nvPr>
        </p:nvGraphicFramePr>
        <p:xfrm>
          <a:off x="840703" y="4068192"/>
          <a:ext cx="3313113" cy="13015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39" name="Формула" r:id="rId13" imgW="965160" imgH="419040" progId="Equation.3">
                  <p:embed/>
                </p:oleObj>
              </mc:Choice>
              <mc:Fallback>
                <p:oleObj name="Формула" r:id="rId13" imgW="965160" imgH="419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0703" y="4068192"/>
                        <a:ext cx="3313113" cy="130152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21"/>
          <p:cNvGraphicFramePr>
            <a:graphicFrameLocks noGrp="1" noChangeAspect="1"/>
          </p:cNvGraphicFramePr>
          <p:nvPr>
            <p:ph sz="quarter" idx="3"/>
            <p:extLst>
              <p:ext uri="{D42A27DB-BD31-4B8C-83A1-F6EECF244321}">
                <p14:modId xmlns:p14="http://schemas.microsoft.com/office/powerpoint/2010/main" val="515656812"/>
              </p:ext>
            </p:extLst>
          </p:nvPr>
        </p:nvGraphicFramePr>
        <p:xfrm>
          <a:off x="7301872" y="4089623"/>
          <a:ext cx="2960643" cy="1327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40" name="Уравнение" r:id="rId15" imgW="888840" imgH="419040" progId="Equation.3">
                  <p:embed/>
                </p:oleObj>
              </mc:Choice>
              <mc:Fallback>
                <p:oleObj name="Уравнение" r:id="rId15" imgW="888840" imgH="419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01872" y="4089623"/>
                        <a:ext cx="2960643" cy="1327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4" name="Прямая соединительная линия 3"/>
          <p:cNvCxnSpPr/>
          <p:nvPr/>
        </p:nvCxnSpPr>
        <p:spPr>
          <a:xfrm flipV="1">
            <a:off x="7692334" y="4134702"/>
            <a:ext cx="284811" cy="246796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 flipV="1">
            <a:off x="8328025" y="4884926"/>
            <a:ext cx="481124" cy="448725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 flipV="1">
            <a:off x="5680991" y="1846431"/>
            <a:ext cx="1126684" cy="368429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/>
          <p:cNvCxnSpPr/>
          <p:nvPr/>
        </p:nvCxnSpPr>
        <p:spPr>
          <a:xfrm flipV="1">
            <a:off x="6031429" y="2557104"/>
            <a:ext cx="967904" cy="238207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Овал 19"/>
          <p:cNvSpPr/>
          <p:nvPr/>
        </p:nvSpPr>
        <p:spPr>
          <a:xfrm>
            <a:off x="255035" y="2030645"/>
            <a:ext cx="741845" cy="579438"/>
          </a:xfrm>
          <a:prstGeom prst="ellipse">
            <a:avLst/>
          </a:prstGeom>
          <a:noFill/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Овал 20"/>
          <p:cNvSpPr/>
          <p:nvPr/>
        </p:nvSpPr>
        <p:spPr>
          <a:xfrm>
            <a:off x="120764" y="4278193"/>
            <a:ext cx="746995" cy="682743"/>
          </a:xfrm>
          <a:prstGeom prst="ellipse">
            <a:avLst/>
          </a:prstGeom>
          <a:noFill/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99713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24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24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24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624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624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624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466" grpId="0"/>
      <p:bldP spid="62473" grpId="0" animBg="1"/>
      <p:bldP spid="62484" grpId="0"/>
      <p:bldP spid="62487" grpId="0" animBg="1"/>
      <p:bldP spid="62488" grpId="0"/>
      <p:bldP spid="2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B2630BA1-F2B1-44E2-8906-B236DB3EA712}"/>
              </a:ext>
            </a:extLst>
          </p:cNvPr>
          <p:cNvSpPr/>
          <p:nvPr/>
        </p:nvSpPr>
        <p:spPr>
          <a:xfrm>
            <a:off x="644328" y="421621"/>
            <a:ext cx="537570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altLang="ru-RU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№</a:t>
            </a:r>
            <a:r>
              <a:rPr lang="en-US" altLang="ru-RU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n-US" altLang="ru-RU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Amallarni</a:t>
            </a:r>
            <a:r>
              <a:rPr lang="en-US" altLang="ru-RU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bajaring</a:t>
            </a:r>
            <a:r>
              <a:rPr lang="en-US" altLang="ru-RU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45C0AD6-9CA1-4EC4-9AA0-190666B9CF83}"/>
              </a:ext>
            </a:extLst>
          </p:cNvPr>
          <p:cNvSpPr txBox="1"/>
          <p:nvPr/>
        </p:nvSpPr>
        <p:spPr>
          <a:xfrm>
            <a:off x="503583" y="1444487"/>
            <a:ext cx="8878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</a:t>
            </a:r>
            <a:endParaRPr lang="ru-RU" sz="3600" b="1" i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155F5AA8-696F-42AA-94B5-D9BEC2ECF0B7}"/>
                  </a:ext>
                </a:extLst>
              </p:cNvPr>
              <p:cNvSpPr txBox="1"/>
              <p:nvPr/>
            </p:nvSpPr>
            <p:spPr>
              <a:xfrm>
                <a:off x="1631315" y="1341025"/>
                <a:ext cx="3660169" cy="129618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5400" b="0" i="1" smtClean="0">
                        <a:latin typeface="Cambria Math" panose="02040503050406030204" pitchFamily="18" charset="0"/>
                      </a:rPr>
                      <m:t>4</m:t>
                    </m:r>
                    <m:r>
                      <a:rPr lang="en-US" sz="5400" b="0" i="1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sz="5400" b="0" i="1" smtClean="0"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en-US" sz="5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5400" b="0" i="1" smtClean="0">
                            <a:latin typeface="Cambria Math" panose="02040503050406030204" pitchFamily="18" charset="0"/>
                          </a:rPr>
                          <m:t>1−</m:t>
                        </m:r>
                        <m:sSup>
                          <m:sSupPr>
                            <m:ctrlPr>
                              <a:rPr lang="en-US" sz="54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5400" b="0" i="1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  <m:r>
                              <a:rPr lang="en-US" sz="5400" b="0" i="1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p>
                            <m:r>
                              <a:rPr lang="en-US" sz="54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en-US" sz="54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den>
                    </m:f>
                  </m:oMath>
                </a14:m>
                <a:r>
                  <a:rPr lang="en-US" sz="5400" dirty="0"/>
                  <a:t> =</a:t>
                </a:r>
                <a:endParaRPr lang="ru-RU" sz="5400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xmlns:a14="http://schemas.microsoft.com/office/drawing/2010/main" xmlns="" id="{155F5AA8-696F-42AA-94B5-D9BEC2ECF0B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31315" y="1341025"/>
                <a:ext cx="3660169" cy="1296189"/>
              </a:xfrm>
              <a:prstGeom prst="rect">
                <a:avLst/>
              </a:prstGeom>
              <a:blipFill rotWithShape="0">
                <a:blip r:embed="rId2"/>
                <a:stretch>
                  <a:fillRect r="-10500" b="-1784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Прямоугольник 9">
                <a:extLst>
                  <a:ext uri="{FF2B5EF4-FFF2-40B4-BE49-F238E27FC236}">
                    <a16:creationId xmlns:a16="http://schemas.microsoft.com/office/drawing/2014/main" id="{56849EE0-3360-41DA-9D07-EBCA856BEB4E}"/>
                  </a:ext>
                </a:extLst>
              </p:cNvPr>
              <p:cNvSpPr/>
              <p:nvPr/>
            </p:nvSpPr>
            <p:spPr>
              <a:xfrm>
                <a:off x="5599132" y="1299792"/>
                <a:ext cx="3487686" cy="138852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5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540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5400" b="0" i="1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  <m:r>
                              <a:rPr lang="en-US" sz="5400" b="0" i="1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p>
                            <m:r>
                              <a:rPr lang="en-US" sz="54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5400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5400" i="1">
                            <a:latin typeface="Cambria Math" panose="02040503050406030204" pitchFamily="18" charset="0"/>
                          </a:rPr>
                          <m:t>1−</m:t>
                        </m:r>
                        <m:sSup>
                          <m:sSupPr>
                            <m:ctrlPr>
                              <a:rPr lang="en-US" sz="54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5400" i="1">
                                <a:latin typeface="Cambria Math" panose="02040503050406030204" pitchFamily="18" charset="0"/>
                              </a:rPr>
                              <m:t>4</m:t>
                            </m:r>
                            <m:r>
                              <a:rPr lang="en-US" sz="5400" i="1"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p>
                            <m:r>
                              <a:rPr lang="en-US" sz="54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en-US" sz="5400" i="1">
                            <a:latin typeface="Cambria Math" panose="02040503050406030204" pitchFamily="18" charset="0"/>
                          </a:rPr>
                          <m:t>𝑎</m:t>
                        </m:r>
                      </m:den>
                    </m:f>
                  </m:oMath>
                </a14:m>
                <a:r>
                  <a:rPr lang="en-US" sz="5400" dirty="0"/>
                  <a:t> =</a:t>
                </a:r>
                <a:endParaRPr lang="ru-RU" sz="3600" dirty="0"/>
              </a:p>
            </p:txBody>
          </p:sp>
        </mc:Choice>
        <mc:Fallback xmlns="">
          <p:sp>
            <p:nvSpPr>
              <p:cNvPr id="10" name="Прямоугольник 9">
                <a:extLst>
                  <a:ext uri="{FF2B5EF4-FFF2-40B4-BE49-F238E27FC236}">
                    <a16:creationId xmlns:a16="http://schemas.microsoft.com/office/drawing/2014/main" xmlns:a14="http://schemas.microsoft.com/office/drawing/2010/main" xmlns="" id="{56849EE0-3360-41DA-9D07-EBCA856BEB4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99132" y="1299792"/>
                <a:ext cx="3487686" cy="1388522"/>
              </a:xfrm>
              <a:prstGeom prst="rect">
                <a:avLst/>
              </a:prstGeom>
              <a:blipFill rotWithShape="0">
                <a:blip r:embed="rId3"/>
                <a:stretch>
                  <a:fillRect r="-8377" b="-1359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Прямоугольник 10">
                <a:extLst>
                  <a:ext uri="{FF2B5EF4-FFF2-40B4-BE49-F238E27FC236}">
                    <a16:creationId xmlns:a16="http://schemas.microsoft.com/office/drawing/2014/main" id="{173AD873-EAC0-482F-A202-76D5EDD0E7D2}"/>
                  </a:ext>
                </a:extLst>
              </p:cNvPr>
              <p:cNvSpPr/>
              <p:nvPr/>
            </p:nvSpPr>
            <p:spPr>
              <a:xfrm>
                <a:off x="9160020" y="1366994"/>
                <a:ext cx="675706" cy="129266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5400" b="1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5400" b="1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5400" b="1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𝒂</m:t>
                        </m:r>
                      </m:den>
                    </m:f>
                  </m:oMath>
                </a14:m>
                <a:r>
                  <a:rPr lang="en-US" sz="4800" dirty="0"/>
                  <a:t> </a:t>
                </a:r>
                <a:endParaRPr lang="ru-RU" sz="4800" dirty="0"/>
              </a:p>
            </p:txBody>
          </p:sp>
        </mc:Choice>
        <mc:Fallback xmlns="">
          <p:sp>
            <p:nvSpPr>
              <p:cNvPr id="11" name="Прямоугольник 10">
                <a:extLst>
                  <a:ext uri="{FF2B5EF4-FFF2-40B4-BE49-F238E27FC236}">
                    <a16:creationId xmlns:a16="http://schemas.microsoft.com/office/drawing/2014/main" xmlns:a14="http://schemas.microsoft.com/office/drawing/2010/main" xmlns="" id="{173AD873-EAC0-482F-A202-76D5EDD0E7D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60020" y="1366994"/>
                <a:ext cx="675706" cy="1292662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27A95E98-0928-4D97-819C-C70A8E993367}"/>
              </a:ext>
            </a:extLst>
          </p:cNvPr>
          <p:cNvSpPr/>
          <p:nvPr/>
        </p:nvSpPr>
        <p:spPr>
          <a:xfrm>
            <a:off x="279919" y="3984052"/>
            <a:ext cx="56938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</a:t>
            </a:r>
            <a:endParaRPr lang="ru-RU" sz="3600" b="1" i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C194486F-D344-4575-9793-A845D6C28594}"/>
                  </a:ext>
                </a:extLst>
              </p:cNvPr>
              <p:cNvSpPr txBox="1"/>
              <p:nvPr/>
            </p:nvSpPr>
            <p:spPr>
              <a:xfrm>
                <a:off x="1665221" y="3815977"/>
                <a:ext cx="3297569" cy="132985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ru-RU" sz="60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6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sz="60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sz="6000" b="0" i="1" smtClean="0">
                            <a:latin typeface="Cambria Math" panose="02040503050406030204" pitchFamily="18" charset="0"/>
                          </a:rPr>
                          <m:t>−4</m:t>
                        </m:r>
                      </m:num>
                      <m:den>
                        <m:r>
                          <a:rPr lang="en-US" sz="6000" b="0" i="1" smtClean="0"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en-US" sz="6000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den>
                    </m:f>
                  </m:oMath>
                </a14:m>
                <a:r>
                  <a:rPr lang="ru-RU" sz="6000" dirty="0"/>
                  <a:t>⋅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600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6000" b="0" i="1" dirty="0" smtClean="0">
                            <a:latin typeface="Cambria Math" panose="02040503050406030204" pitchFamily="18" charset="0"/>
                          </a:rPr>
                          <m:t>6</m:t>
                        </m:r>
                        <m:r>
                          <a:rPr lang="en-US" sz="6000" b="0" i="1" dirty="0" smtClean="0">
                            <a:latin typeface="Cambria Math" panose="02040503050406030204" pitchFamily="18" charset="0"/>
                          </a:rPr>
                          <m:t>𝑏</m:t>
                        </m:r>
                      </m:num>
                      <m:den>
                        <m:r>
                          <a:rPr lang="en-US" sz="6000" b="0" i="1" dirty="0" smtClean="0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sz="6000" b="0" i="1" dirty="0" smtClean="0">
                            <a:latin typeface="Cambria Math" panose="02040503050406030204" pitchFamily="18" charset="0"/>
                          </a:rPr>
                          <m:t>−2</m:t>
                        </m:r>
                      </m:den>
                    </m:f>
                  </m:oMath>
                </a14:m>
                <a:r>
                  <a:rPr lang="en-US" sz="6000" dirty="0"/>
                  <a:t> =</a:t>
                </a:r>
                <a:endParaRPr lang="ru-RU" sz="6000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xmlns:a14="http://schemas.microsoft.com/office/drawing/2010/main" xmlns="" id="{C194486F-D344-4575-9793-A845D6C2859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65221" y="3815977"/>
                <a:ext cx="3297569" cy="1329851"/>
              </a:xfrm>
              <a:prstGeom prst="rect">
                <a:avLst/>
              </a:prstGeom>
              <a:blipFill rotWithShape="0">
                <a:blip r:embed="rId5"/>
                <a:stretch>
                  <a:fillRect t="-3211" r="-13124" b="-1926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Прямоугольник 13">
                <a:extLst>
                  <a:ext uri="{FF2B5EF4-FFF2-40B4-BE49-F238E27FC236}">
                    <a16:creationId xmlns:a16="http://schemas.microsoft.com/office/drawing/2014/main" id="{941F82BB-39AA-482D-A68A-CC3EE7D9EC38}"/>
                  </a:ext>
                </a:extLst>
              </p:cNvPr>
              <p:cNvSpPr/>
              <p:nvPr/>
            </p:nvSpPr>
            <p:spPr>
              <a:xfrm>
                <a:off x="5133653" y="3701715"/>
                <a:ext cx="3942298" cy="144411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ru-RU" sz="60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6000" i="1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sz="6000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6000" i="1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sz="6000" i="1">
                            <a:latin typeface="Cambria Math" panose="02040503050406030204" pitchFamily="18" charset="0"/>
                          </a:rPr>
                          <m:t>−2)</m:t>
                        </m:r>
                      </m:num>
                      <m:den>
                        <m:r>
                          <a:rPr lang="en-US" sz="6000" i="1"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en-US" sz="6000" i="1">
                            <a:latin typeface="Cambria Math" panose="02040503050406030204" pitchFamily="18" charset="0"/>
                          </a:rPr>
                          <m:t>𝑏</m:t>
                        </m:r>
                      </m:den>
                    </m:f>
                  </m:oMath>
                </a14:m>
                <a:r>
                  <a:rPr lang="ru-RU" sz="6000" dirty="0"/>
                  <a:t>⋅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6000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6000" i="1" dirty="0">
                            <a:latin typeface="Cambria Math" panose="02040503050406030204" pitchFamily="18" charset="0"/>
                          </a:rPr>
                          <m:t>6</m:t>
                        </m:r>
                        <m:r>
                          <a:rPr lang="en-US" sz="6000" i="1" dirty="0">
                            <a:latin typeface="Cambria Math" panose="02040503050406030204" pitchFamily="18" charset="0"/>
                          </a:rPr>
                          <m:t>𝑏</m:t>
                        </m:r>
                      </m:num>
                      <m:den>
                        <m:r>
                          <a:rPr lang="en-US" sz="6000" i="1" dirty="0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sz="6000" i="1" dirty="0">
                            <a:latin typeface="Cambria Math" panose="02040503050406030204" pitchFamily="18" charset="0"/>
                          </a:rPr>
                          <m:t>−2</m:t>
                        </m:r>
                      </m:den>
                    </m:f>
                    <m:r>
                      <a:rPr lang="en-US" sz="6000" b="0" i="1" dirty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6000" dirty="0"/>
                  <a:t>=</a:t>
                </a:r>
                <a:endParaRPr lang="ru-RU" sz="6000" dirty="0"/>
              </a:p>
            </p:txBody>
          </p:sp>
        </mc:Choice>
        <mc:Fallback xmlns="">
          <p:sp>
            <p:nvSpPr>
              <p:cNvPr id="14" name="Прямоугольник 13">
                <a:extLst>
                  <a:ext uri="{FF2B5EF4-FFF2-40B4-BE49-F238E27FC236}">
                    <a16:creationId xmlns:a16="http://schemas.microsoft.com/office/drawing/2014/main" xmlns:a14="http://schemas.microsoft.com/office/drawing/2010/main" xmlns="" id="{941F82BB-39AA-482D-A68A-CC3EE7D9EC3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33653" y="3701715"/>
                <a:ext cx="3942298" cy="1444113"/>
              </a:xfrm>
              <a:prstGeom prst="rect">
                <a:avLst/>
              </a:prstGeom>
              <a:blipFill rotWithShape="0">
                <a:blip r:embed="rId6"/>
                <a:stretch>
                  <a:fillRect r="-8346" b="-1476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B3FF174A-1BB9-4C5E-92AC-8D5F0B7D7A81}"/>
                  </a:ext>
                </a:extLst>
              </p:cNvPr>
              <p:cNvSpPr txBox="1"/>
              <p:nvPr/>
            </p:nvSpPr>
            <p:spPr>
              <a:xfrm>
                <a:off x="9022709" y="4065403"/>
                <a:ext cx="508152" cy="73866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800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𝟒</m:t>
                      </m:r>
                    </m:oMath>
                  </m:oMathPara>
                </a14:m>
                <a:endParaRPr lang="ru-RU" sz="4800" b="1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xmlns:a14="http://schemas.microsoft.com/office/drawing/2010/main" xmlns="" id="{B3FF174A-1BB9-4C5E-92AC-8D5F0B7D7A8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22709" y="4065403"/>
                <a:ext cx="508152" cy="738664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Овал 15"/>
          <p:cNvSpPr/>
          <p:nvPr/>
        </p:nvSpPr>
        <p:spPr>
          <a:xfrm>
            <a:off x="215909" y="3848783"/>
            <a:ext cx="877465" cy="916867"/>
          </a:xfrm>
          <a:prstGeom prst="ellipse">
            <a:avLst/>
          </a:prstGeom>
          <a:noFill/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Овал 16"/>
          <p:cNvSpPr/>
          <p:nvPr/>
        </p:nvSpPr>
        <p:spPr>
          <a:xfrm>
            <a:off x="430381" y="1365946"/>
            <a:ext cx="793112" cy="902437"/>
          </a:xfrm>
          <a:prstGeom prst="ellipse">
            <a:avLst/>
          </a:prstGeom>
          <a:noFill/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60044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  <p:bldP spid="14" grpId="0"/>
      <p:bldP spid="15" grpId="0"/>
      <p:bldP spid="1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 sz="quarter"/>
          </p:nvPr>
        </p:nvSpPr>
        <p:spPr>
          <a:xfrm>
            <a:off x="472534" y="44386"/>
            <a:ext cx="8075611" cy="931863"/>
          </a:xfrm>
        </p:spPr>
        <p:txBody>
          <a:bodyPr/>
          <a:lstStyle/>
          <a:p>
            <a:r>
              <a:rPr lang="ru-RU" altLang="ru-RU" sz="4000" b="1" dirty="0">
                <a:solidFill>
                  <a:srgbClr val="0606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4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№</a:t>
            </a:r>
            <a:r>
              <a:rPr lang="en-US" altLang="ru-RU" sz="4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 </a:t>
            </a:r>
            <a:r>
              <a:rPr lang="en-US" altLang="ru-RU" sz="4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Hisoblang</a:t>
            </a:r>
            <a:r>
              <a:rPr lang="ru-RU" altLang="ru-RU" sz="4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  <p:sp>
        <p:nvSpPr>
          <p:cNvPr id="30" name="Text Box 6"/>
          <p:cNvSpPr txBox="1">
            <a:spLocks noChangeArrowheads="1"/>
          </p:cNvSpPr>
          <p:nvPr/>
        </p:nvSpPr>
        <p:spPr bwMode="auto">
          <a:xfrm>
            <a:off x="166200" y="1299407"/>
            <a:ext cx="755335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kumimoji="1" lang="en-US" altLang="ru-RU" sz="4000" b="1" i="1" dirty="0">
                <a:solidFill>
                  <a:srgbClr val="BB031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</a:t>
            </a:r>
            <a:r>
              <a:rPr kumimoji="1" lang="ru-RU" altLang="ru-RU" sz="4000" b="1" i="1" dirty="0">
                <a:solidFill>
                  <a:srgbClr val="BB031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A87B5855-C0EF-4B2A-8D88-6BA010072111}"/>
                  </a:ext>
                </a:extLst>
              </p:cNvPr>
              <p:cNvSpPr txBox="1"/>
              <p:nvPr/>
            </p:nvSpPr>
            <p:spPr>
              <a:xfrm>
                <a:off x="1380115" y="893174"/>
                <a:ext cx="8362486" cy="1520353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ru-RU" sz="4400" b="1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ru-RU" sz="4400" b="1" i="0" smtClean="0">
                            <a:latin typeface="Cambria Math" panose="02040503050406030204" pitchFamily="18" charset="0"/>
                          </a:rPr>
                          <m:t>𝟑</m:t>
                        </m:r>
                      </m:e>
                      <m:sup>
                        <m:r>
                          <a:rPr lang="ru-RU" sz="4400" b="1" i="0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ru-RU" sz="4400" b="1" i="0" smtClean="0">
                            <a:latin typeface="Cambria Math" panose="02040503050406030204" pitchFamily="18" charset="0"/>
                          </a:rPr>
                          <m:t>𝟓</m:t>
                        </m:r>
                      </m:sup>
                    </m:sSup>
                  </m:oMath>
                </a14:m>
                <a:r>
                  <a:rPr lang="en-US" sz="4400" b="1" dirty="0"/>
                  <a:t>: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4000" b="1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ru-RU" sz="4000" b="1" i="0" smtClean="0">
                            <a:latin typeface="Cambria Math" panose="02040503050406030204" pitchFamily="18" charset="0"/>
                          </a:rPr>
                          <m:t>𝟑</m:t>
                        </m:r>
                      </m:e>
                      <m:sup>
                        <m:r>
                          <a:rPr lang="ru-RU" sz="4000" b="1" i="0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4000" b="1" i="0" smtClean="0">
                            <a:latin typeface="Cambria Math" panose="02040503050406030204" pitchFamily="18" charset="0"/>
                          </a:rPr>
                          <m:t>𝟕</m:t>
                        </m:r>
                      </m:sup>
                    </m:sSup>
                    <m:r>
                      <a:rPr lang="en-US" sz="4400" b="1" i="0">
                        <a:latin typeface="Cambria Math" panose="02040503050406030204" pitchFamily="18" charset="0"/>
                      </a:rPr>
                      <m:t>−</m:t>
                    </m:r>
                    <m:sSup>
                      <m:sSupPr>
                        <m:ctrlPr>
                          <a:rPr lang="ru-RU" sz="4000" b="1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1" i="0" smtClean="0">
                            <a:latin typeface="Cambria Math" panose="02040503050406030204" pitchFamily="18" charset="0"/>
                          </a:rPr>
                          <m:t>𝟐</m:t>
                        </m:r>
                      </m:e>
                      <m:sup>
                        <m:r>
                          <a:rPr lang="ru-RU" sz="4000" b="1" i="0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4000" b="1" i="0" smtClean="0"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a:rPr lang="ru-RU" sz="4000" b="1" i="0">
                        <a:latin typeface="Cambria Math" panose="02040503050406030204" pitchFamily="18" charset="0"/>
                      </a:rPr>
                      <m:t>⋅</m:t>
                    </m:r>
                    <m:sSup>
                      <m:sSupPr>
                        <m:ctrlPr>
                          <a:rPr lang="ru-RU" sz="4000" b="1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1" i="0" smtClean="0">
                            <a:latin typeface="Cambria Math" panose="02040503050406030204" pitchFamily="18" charset="0"/>
                          </a:rPr>
                          <m:t>𝟐</m:t>
                        </m:r>
                      </m:e>
                      <m:sup>
                        <m:r>
                          <a:rPr lang="en-US" sz="4000" b="1" i="0" smtClean="0">
                            <a:latin typeface="Cambria Math" panose="02040503050406030204" pitchFamily="18" charset="0"/>
                          </a:rPr>
                          <m:t>𝟒</m:t>
                        </m:r>
                      </m:sup>
                    </m:sSup>
                    <m:r>
                      <a:rPr lang="en-US" sz="4000" b="1" i="0" smtClean="0">
                        <a:latin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en-US" sz="4000" b="1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4000" b="1" i="1" dirty="0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en-US" sz="4000" b="1" i="1" dirty="0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d>
                                  <m:dPr>
                                    <m:ctrlPr>
                                      <a:rPr lang="en-US" sz="4000" b="1" i="1" dirty="0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f>
                                      <m:fPr>
                                        <m:ctrlPr>
                                          <a:rPr lang="en-US" sz="4000" b="1" i="1" dirty="0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fPr>
                                      <m:num>
                                        <m:r>
                                          <a:rPr lang="en-US" sz="4000" b="1" i="0" dirty="0" smtClean="0">
                                            <a:latin typeface="Cambria Math" panose="02040503050406030204" pitchFamily="18" charset="0"/>
                                          </a:rPr>
                                          <m:t>𝟐</m:t>
                                        </m:r>
                                      </m:num>
                                      <m:den>
                                        <m:r>
                                          <a:rPr lang="en-US" sz="4000" b="1" i="0" dirty="0" smtClean="0">
                                            <a:latin typeface="Cambria Math" panose="02040503050406030204" pitchFamily="18" charset="0"/>
                                          </a:rPr>
                                          <m:t>𝟑</m:t>
                                        </m:r>
                                      </m:den>
                                    </m:f>
                                  </m:e>
                                </m:d>
                              </m:e>
                              <m:sup>
                                <m:r>
                                  <a:rPr lang="en-US" sz="4000" b="1" i="0" dirty="0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sz="4000" b="1" i="0" dirty="0" smtClean="0"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</m:sup>
                            </m:sSup>
                          </m:e>
                        </m:d>
                      </m:e>
                      <m:sup>
                        <m:r>
                          <a:rPr lang="en-US" sz="4000" b="1" i="0" dirty="0" smtClean="0">
                            <a:latin typeface="Cambria Math" panose="02040503050406030204" pitchFamily="18" charset="0"/>
                          </a:rPr>
                          <m:t>𝟑</m:t>
                        </m:r>
                      </m:sup>
                    </m:sSup>
                  </m:oMath>
                </a14:m>
                <a:r>
                  <a:rPr lang="en-US" sz="4800" dirty="0"/>
                  <a:t> </a:t>
                </a:r>
                <a14:m>
                  <m:oMath xmlns:m="http://schemas.openxmlformats.org/officeDocument/2006/math">
                    <m:r>
                      <a:rPr lang="en-US" sz="4800" i="1">
                        <a:latin typeface="Cambria Math" panose="02040503050406030204" pitchFamily="18" charset="0"/>
                      </a:rPr>
                      <m:t>= </m:t>
                    </m:r>
                  </m:oMath>
                </a14:m>
                <a:r>
                  <a:rPr lang="en-US" sz="4800" dirty="0"/>
                  <a:t> </a:t>
                </a:r>
                <a:endParaRPr lang="ru-RU" sz="48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xmlns:a14="http://schemas.microsoft.com/office/drawing/2010/main" xmlns="" id="{A87B5855-C0EF-4B2A-8D88-6BA01007211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80115" y="893174"/>
                <a:ext cx="8362486" cy="1520353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59A8A1A6-DF99-495A-9838-E18D1861C467}"/>
                  </a:ext>
                </a:extLst>
              </p:cNvPr>
              <p:cNvSpPr txBox="1"/>
              <p:nvPr/>
            </p:nvSpPr>
            <p:spPr>
              <a:xfrm>
                <a:off x="839390" y="2963707"/>
                <a:ext cx="8075611" cy="1674048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ru-RU" sz="4400" b="1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400" b="1" i="1" smtClean="0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sz="4400" b="1" i="1" smtClean="0">
                            <a:latin typeface="Cambria Math" panose="02040503050406030204" pitchFamily="18" charset="0"/>
                          </a:rPr>
                          <m:t>𝟑</m:t>
                        </m:r>
                      </m:e>
                      <m:sup>
                        <m:r>
                          <a:rPr lang="en-US" sz="4400" b="1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4400" b="1" i="1" smtClean="0">
                            <a:latin typeface="Cambria Math" panose="02040503050406030204" pitchFamily="18" charset="0"/>
                          </a:rPr>
                          <m:t>𝟓</m:t>
                        </m:r>
                        <m:r>
                          <a:rPr lang="en-US" sz="4400" b="1" i="1" smtClean="0">
                            <a:latin typeface="Cambria Math" panose="02040503050406030204" pitchFamily="18" charset="0"/>
                          </a:rPr>
                          <m:t>−(−</m:t>
                        </m:r>
                        <m:r>
                          <a:rPr lang="en-US" sz="4400" b="1" i="1" smtClean="0">
                            <a:latin typeface="Cambria Math" panose="02040503050406030204" pitchFamily="18" charset="0"/>
                          </a:rPr>
                          <m:t>𝟕</m:t>
                        </m:r>
                        <m:r>
                          <a:rPr lang="en-US" sz="4400" b="1" i="1" smtClean="0">
                            <a:latin typeface="Cambria Math" panose="02040503050406030204" pitchFamily="18" charset="0"/>
                          </a:rPr>
                          <m:t>)</m:t>
                        </m:r>
                      </m:sup>
                    </m:sSup>
                  </m:oMath>
                </a14:m>
                <a:r>
                  <a:rPr lang="en-US" sz="4400" b="1" dirty="0"/>
                  <a:t> </a:t>
                </a:r>
                <a14:m>
                  <m:oMath xmlns:m="http://schemas.openxmlformats.org/officeDocument/2006/math">
                    <m:r>
                      <a:rPr lang="en-US" sz="4400" b="1" i="1">
                        <a:latin typeface="Cambria Math" panose="02040503050406030204" pitchFamily="18" charset="0"/>
                      </a:rPr>
                      <m:t>− </m:t>
                    </m:r>
                  </m:oMath>
                </a14:m>
                <a:r>
                  <a:rPr lang="en-US" sz="4400" b="1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4000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</m:e>
                      <m:sup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𝟒</m:t>
                        </m:r>
                      </m:sup>
                    </m:sSup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ru-RU" sz="4000" b="1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ru-RU" sz="4000" b="1" i="1" dirty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ru-RU" sz="4000" b="1" i="1" dirty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ru-RU" sz="4000" b="1" i="1" dirty="0"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</m:num>
                              <m:den>
                                <m:r>
                                  <a:rPr lang="ru-RU" sz="4000" b="1" i="0" dirty="0">
                                    <a:latin typeface="Cambria Math" panose="02040503050406030204" pitchFamily="18" charset="0"/>
                                  </a:rPr>
                                  <m:t>𝟑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ru-RU" sz="4000" b="1" i="0" dirty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ru-RU" sz="4000" b="1" i="0" dirty="0">
                            <a:latin typeface="Cambria Math" panose="02040503050406030204" pitchFamily="18" charset="0"/>
                          </a:rPr>
                          <m:t>𝟑</m:t>
                        </m:r>
                      </m:sup>
                    </m:sSup>
                    <m:r>
                      <a:rPr lang="en-US" sz="4400" b="1" i="1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lang="ru-RU" sz="2000" b="1" dirty="0"/>
              </a:p>
              <a:p>
                <a:endParaRPr lang="ru-RU" sz="4000" dirty="0"/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xmlns:a14="http://schemas.microsoft.com/office/drawing/2010/main" xmlns="" id="{59A8A1A6-DF99-495A-9838-E18D1861C46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9390" y="2963707"/>
                <a:ext cx="8075611" cy="1674048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F2179FC6-C484-4059-9F51-E7DE60AB7558}"/>
                  </a:ext>
                </a:extLst>
              </p:cNvPr>
              <p:cNvSpPr txBox="1"/>
              <p:nvPr/>
            </p:nvSpPr>
            <p:spPr>
              <a:xfrm>
                <a:off x="8020589" y="2963707"/>
                <a:ext cx="4171411" cy="107606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ru-RU" sz="4000" b="1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𝟑</m:t>
                        </m:r>
                      </m:e>
                      <m:sup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a:rPr lang="en-US" sz="4000" b="1" i="0" smtClean="0">
                        <a:latin typeface="Cambria Math" panose="02040503050406030204" pitchFamily="18" charset="0"/>
                      </a:rPr>
                      <m:t>−</m:t>
                    </m:r>
                    <m:sSup>
                      <m:sSupPr>
                        <m:ctrlPr>
                          <a:rPr lang="ru-RU" sz="4000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1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</m:e>
                      <m:sup>
                        <m:r>
                          <a:rPr lang="en-US" sz="4000" b="1" i="1"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US" sz="2400" b="1" dirty="0"/>
                  <a:t>  </a:t>
                </a:r>
                <a:r>
                  <a:rPr lang="en-US" sz="4400" b="1" dirty="0"/>
                  <a:t>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4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4400" b="1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4400" b="1" i="1" smtClean="0">
                                <a:latin typeface="Cambria Math" panose="02040503050406030204" pitchFamily="18" charset="0"/>
                              </a:rPr>
                              <m:t>𝟑</m:t>
                            </m:r>
                          </m:e>
                          <m:sup>
                            <m:r>
                              <a:rPr lang="en-US" sz="4400" b="1" i="1" smtClean="0">
                                <a:latin typeface="Cambria Math" panose="02040503050406030204" pitchFamily="18" charset="0"/>
                              </a:rPr>
                              <m:t>𝟑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en-US" sz="4400" b="1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4400" b="1" i="1" smtClean="0">
                                <a:latin typeface="Cambria Math" panose="02040503050406030204" pitchFamily="18" charset="0"/>
                              </a:rPr>
                              <m:t>𝟐</m:t>
                            </m:r>
                          </m:e>
                          <m:sup>
                            <m:r>
                              <a:rPr lang="en-US" sz="4400" b="1" i="1" smtClean="0">
                                <a:latin typeface="Cambria Math" panose="02040503050406030204" pitchFamily="18" charset="0"/>
                              </a:rPr>
                              <m:t>𝟑</m:t>
                            </m:r>
                          </m:sup>
                        </m:sSup>
                      </m:den>
                    </m:f>
                    <m:r>
                      <a:rPr lang="en-US" sz="4400" b="1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lang="ru-RU" sz="2400" b="1" dirty="0"/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xmlns:a14="http://schemas.microsoft.com/office/drawing/2010/main" xmlns="" id="{F2179FC6-C484-4059-9F51-E7DE60AB755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20589" y="2963707"/>
                <a:ext cx="4171411" cy="1076064"/>
              </a:xfrm>
              <a:prstGeom prst="rect">
                <a:avLst/>
              </a:prstGeom>
              <a:blipFill rotWithShape="0">
                <a:blip r:embed="rId4"/>
                <a:stretch>
                  <a:fillRect b="-1807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60F30DF4-0F7E-43AA-875B-AF833EB93EFB}"/>
                  </a:ext>
                </a:extLst>
              </p:cNvPr>
              <p:cNvSpPr txBox="1"/>
              <p:nvPr/>
            </p:nvSpPr>
            <p:spPr>
              <a:xfrm>
                <a:off x="721471" y="4978122"/>
                <a:ext cx="3538982" cy="97821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4400" b="1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4400" b="1" i="1" smtClean="0">
                        <a:latin typeface="Cambria Math" panose="02040503050406030204" pitchFamily="18" charset="0"/>
                      </a:rPr>
                      <m:t>𝟗</m:t>
                    </m:r>
                    <m:r>
                      <a:rPr lang="en-US" sz="4400" b="1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4400" b="1" i="1" smtClean="0">
                        <a:latin typeface="Cambria Math" panose="02040503050406030204" pitchFamily="18" charset="0"/>
                      </a:rPr>
                      <m:t>𝟒</m:t>
                    </m:r>
                    <m:r>
                      <a:rPr lang="en-US" sz="4400" b="1" i="1" smtClean="0"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en-US" sz="44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400" b="1" i="1" smtClean="0">
                            <a:latin typeface="Cambria Math" panose="02040503050406030204" pitchFamily="18" charset="0"/>
                          </a:rPr>
                          <m:t>𝟐𝟕</m:t>
                        </m:r>
                      </m:num>
                      <m:den>
                        <m:r>
                          <a:rPr lang="en-US" sz="4400" b="1" i="1" smtClean="0">
                            <a:latin typeface="Cambria Math" panose="02040503050406030204" pitchFamily="18" charset="0"/>
                          </a:rPr>
                          <m:t>𝟖</m:t>
                        </m:r>
                      </m:den>
                    </m:f>
                  </m:oMath>
                </a14:m>
                <a:r>
                  <a:rPr lang="en-US" sz="4800" b="1" dirty="0"/>
                  <a:t> =</a:t>
                </a:r>
                <a:endParaRPr lang="ru-RU" sz="4800" b="1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xmlns:a14="http://schemas.microsoft.com/office/drawing/2010/main" xmlns="" id="{60F30DF4-0F7E-43AA-875B-AF833EB93EF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1471" y="4978122"/>
                <a:ext cx="3538982" cy="978217"/>
              </a:xfrm>
              <a:prstGeom prst="rect">
                <a:avLst/>
              </a:prstGeom>
              <a:blipFill rotWithShape="0">
                <a:blip r:embed="rId5"/>
                <a:stretch>
                  <a:fillRect t="-7500" r="-9639" b="-2437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F04B48D3-A641-4081-9AAE-25E39FBAFCFD}"/>
                  </a:ext>
                </a:extLst>
              </p:cNvPr>
              <p:cNvSpPr txBox="1"/>
              <p:nvPr/>
            </p:nvSpPr>
            <p:spPr>
              <a:xfrm>
                <a:off x="4492305" y="5036369"/>
                <a:ext cx="1695977" cy="97821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ru-RU" sz="44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400" b="1" i="1" smtClean="0">
                            <a:latin typeface="Cambria Math" panose="02040503050406030204" pitchFamily="18" charset="0"/>
                          </a:rPr>
                          <m:t>𝟒𝟎</m:t>
                        </m:r>
                        <m:r>
                          <a:rPr lang="en-US" sz="4400" b="1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4400" b="1" i="1" smtClean="0">
                            <a:latin typeface="Cambria Math" panose="02040503050406030204" pitchFamily="18" charset="0"/>
                          </a:rPr>
                          <m:t>𝟐𝟕</m:t>
                        </m:r>
                      </m:num>
                      <m:den>
                        <m:r>
                          <a:rPr lang="en-US" sz="4400" b="1" i="1" smtClean="0">
                            <a:latin typeface="Cambria Math" panose="02040503050406030204" pitchFamily="18" charset="0"/>
                          </a:rPr>
                          <m:t>𝟖</m:t>
                        </m:r>
                      </m:den>
                    </m:f>
                  </m:oMath>
                </a14:m>
                <a:r>
                  <a:rPr lang="en-US" sz="4400" b="1" dirty="0"/>
                  <a:t> =</a:t>
                </a:r>
                <a:endParaRPr lang="ru-RU" sz="2800" b="1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xmlns:a14="http://schemas.microsoft.com/office/drawing/2010/main" xmlns="" id="{F04B48D3-A641-4081-9AAE-25E39FBAFCF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92305" y="5036369"/>
                <a:ext cx="1695977" cy="978217"/>
              </a:xfrm>
              <a:prstGeom prst="rect">
                <a:avLst/>
              </a:prstGeom>
              <a:blipFill rotWithShape="0">
                <a:blip r:embed="rId6"/>
                <a:stretch>
                  <a:fillRect l="-360" t="-1242" r="-19065" b="-1925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761D7137-2997-4840-8F1F-1E4BAF953484}"/>
                  </a:ext>
                </a:extLst>
              </p:cNvPr>
              <p:cNvSpPr txBox="1"/>
              <p:nvPr/>
            </p:nvSpPr>
            <p:spPr>
              <a:xfrm>
                <a:off x="6501669" y="5043246"/>
                <a:ext cx="1065997" cy="97821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ru-RU" sz="44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400" b="1" i="1" smtClean="0">
                            <a:latin typeface="Cambria Math" panose="02040503050406030204" pitchFamily="18" charset="0"/>
                          </a:rPr>
                          <m:t>𝟔𝟕</m:t>
                        </m:r>
                      </m:num>
                      <m:den>
                        <m:r>
                          <a:rPr lang="en-US" sz="4400" b="1" i="1" smtClean="0">
                            <a:latin typeface="Cambria Math" panose="02040503050406030204" pitchFamily="18" charset="0"/>
                          </a:rPr>
                          <m:t>𝟖</m:t>
                        </m:r>
                      </m:den>
                    </m:f>
                  </m:oMath>
                </a14:m>
                <a:r>
                  <a:rPr lang="en-US" sz="4400" b="1" dirty="0"/>
                  <a:t> =</a:t>
                </a:r>
                <a:r>
                  <a:rPr lang="en-US" sz="2400" b="1" dirty="0"/>
                  <a:t>  </a:t>
                </a:r>
                <a:endParaRPr lang="ru-RU" sz="2400" b="1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xmlns:a14="http://schemas.microsoft.com/office/drawing/2010/main" xmlns="" id="{761D7137-2997-4840-8F1F-1E4BAF95348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01669" y="5043246"/>
                <a:ext cx="1065997" cy="978217"/>
              </a:xfrm>
              <a:prstGeom prst="rect">
                <a:avLst/>
              </a:prstGeom>
              <a:blipFill rotWithShape="0">
                <a:blip r:embed="rId7"/>
                <a:stretch>
                  <a:fillRect l="-575" t="-1242" r="-16092" b="-1925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Прямоугольник 8">
                <a:extLst>
                  <a:ext uri="{FF2B5EF4-FFF2-40B4-BE49-F238E27FC236}">
                    <a16:creationId xmlns:a16="http://schemas.microsoft.com/office/drawing/2014/main" id="{ADB11DDE-503D-4207-BA76-C8492D4E426D}"/>
                  </a:ext>
                </a:extLst>
              </p:cNvPr>
              <p:cNvSpPr/>
              <p:nvPr/>
            </p:nvSpPr>
            <p:spPr>
              <a:xfrm>
                <a:off x="7490867" y="4997079"/>
                <a:ext cx="992066" cy="107054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4400" b="1" i="1" smtClean="0">
                        <a:solidFill>
                          <a:srgbClr val="800000"/>
                        </a:solidFill>
                        <a:latin typeface="Cambria Math" panose="02040503050406030204" pitchFamily="18" charset="0"/>
                      </a:rPr>
                      <m:t>𝟖</m:t>
                    </m:r>
                    <m:f>
                      <m:fPr>
                        <m:ctrlPr>
                          <a:rPr lang="ru-RU" sz="4400" b="1" i="1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400" b="1" i="1" smtClean="0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en-US" sz="4400" b="1" i="1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</m:den>
                    </m:f>
                  </m:oMath>
                </a14:m>
                <a:r>
                  <a:rPr lang="en-US" sz="4400" b="1" dirty="0">
                    <a:solidFill>
                      <a:srgbClr val="800000"/>
                    </a:solidFill>
                  </a:rPr>
                  <a:t> </a:t>
                </a:r>
                <a:endParaRPr lang="ru-RU" sz="4400" b="1" dirty="0">
                  <a:solidFill>
                    <a:srgbClr val="800000"/>
                  </a:solidFill>
                </a:endParaRPr>
              </a:p>
            </p:txBody>
          </p:sp>
        </mc:Choice>
        <mc:Fallback xmlns="">
          <p:sp>
            <p:nvSpPr>
              <p:cNvPr id="9" name="Прямоугольник 8">
                <a:extLst>
                  <a:ext uri="{FF2B5EF4-FFF2-40B4-BE49-F238E27FC236}">
                    <a16:creationId xmlns:a16="http://schemas.microsoft.com/office/drawing/2014/main" xmlns:a14="http://schemas.microsoft.com/office/drawing/2010/main" xmlns="" id="{ADB11DDE-503D-4207-BA76-C8492D4E426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90867" y="4997079"/>
                <a:ext cx="992066" cy="1070549"/>
              </a:xfrm>
              <a:prstGeom prst="rect">
                <a:avLst/>
              </a:prstGeom>
              <a:blipFill rotWithShape="0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Овал 4"/>
          <p:cNvSpPr/>
          <p:nvPr/>
        </p:nvSpPr>
        <p:spPr>
          <a:xfrm>
            <a:off x="47403" y="1081670"/>
            <a:ext cx="1034421" cy="1187402"/>
          </a:xfrm>
          <a:prstGeom prst="ellipse">
            <a:avLst/>
          </a:prstGeom>
          <a:noFill/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62757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6F5B634A-498D-4BFE-9C81-EEFCBF0D90AF}"/>
                  </a:ext>
                </a:extLst>
              </p:cNvPr>
              <p:cNvSpPr txBox="1"/>
              <p:nvPr/>
            </p:nvSpPr>
            <p:spPr>
              <a:xfrm>
                <a:off x="1925291" y="354597"/>
                <a:ext cx="8635506" cy="101418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ru-RU" sz="48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ru-RU" sz="4800">
                            <a:latin typeface="Cambria Math" panose="02040503050406030204" pitchFamily="18" charset="0"/>
                          </a:rPr>
                          <m:t>25</m:t>
                        </m:r>
                      </m:e>
                      <m:sup>
                        <m:f>
                          <m:fPr>
                            <m:ctrlPr>
                              <a:rPr lang="ru-RU" sz="48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ru-RU" sz="4800" i="0">
                                <a:latin typeface="Cambria Math" panose="02040503050406030204" pitchFamily="18" charset="0"/>
                              </a:rPr>
                              <m:t>3</m:t>
                            </m:r>
                          </m:num>
                          <m:den>
                            <m:r>
                              <a:rPr lang="ru-RU" sz="4800" i="0"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sup>
                    </m:sSup>
                    <m:r>
                      <a:rPr lang="ru-RU" sz="4800" smtClean="0">
                        <a:latin typeface="Cambria Math" panose="02040503050406030204" pitchFamily="18" charset="0"/>
                      </a:rPr>
                      <m:t>⋅</m:t>
                    </m:r>
                    <m:sSup>
                      <m:sSupPr>
                        <m:ctrlPr>
                          <a:rPr lang="ru-RU" sz="48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ru-RU" sz="4800" i="0">
                            <a:latin typeface="Cambria Math" panose="02040503050406030204" pitchFamily="18" charset="0"/>
                          </a:rPr>
                          <m:t>25</m:t>
                        </m:r>
                      </m:e>
                      <m:sup>
                        <m:r>
                          <a:rPr lang="ru-RU" sz="4800" i="0">
                            <a:latin typeface="Cambria Math" panose="02040503050406030204" pitchFamily="18" charset="0"/>
                          </a:rPr>
                          <m:t>−1</m:t>
                        </m:r>
                      </m:sup>
                    </m:sSup>
                    <m:r>
                      <a:rPr lang="ru-RU" sz="4800" i="0">
                        <a:latin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ru-RU" sz="48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ru-RU" sz="48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ru-RU" sz="4800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ru-RU" sz="4800" i="0">
                                    <a:latin typeface="Cambria Math" panose="02040503050406030204" pitchFamily="18" charset="0"/>
                                  </a:rPr>
                                  <m:t>5</m:t>
                                </m:r>
                              </m:e>
                              <m:sup>
                                <m:r>
                                  <a:rPr lang="ru-RU" sz="4800" i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sup>
                            </m:sSup>
                          </m:e>
                        </m:d>
                      </m:e>
                      <m:sup>
                        <m:f>
                          <m:fPr>
                            <m:ctrlPr>
                              <a:rPr lang="ru-RU" sz="48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ru-RU" sz="4800" i="0">
                                <a:latin typeface="Cambria Math" panose="02040503050406030204" pitchFamily="18" charset="0"/>
                              </a:rPr>
                              <m:t>2</m:t>
                            </m:r>
                          </m:num>
                          <m:den>
                            <m:r>
                              <a:rPr lang="ru-RU" sz="4800" i="0">
                                <a:latin typeface="Cambria Math" panose="02040503050406030204" pitchFamily="18" charset="0"/>
                              </a:rPr>
                              <m:t>3</m:t>
                            </m:r>
                          </m:den>
                        </m:f>
                      </m:sup>
                    </m:sSup>
                    <m:r>
                      <a:rPr lang="ru-RU" sz="4800" i="0">
                        <a:latin typeface="Cambria Math" panose="02040503050406030204" pitchFamily="18" charset="0"/>
                      </a:rPr>
                      <m:t>:</m:t>
                    </m:r>
                    <m:sSup>
                      <m:sSupPr>
                        <m:ctrlPr>
                          <a:rPr lang="ru-RU" sz="48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ru-RU" sz="4800" i="0">
                            <a:latin typeface="Cambria Math" panose="02040503050406030204" pitchFamily="18" charset="0"/>
                          </a:rPr>
                          <m:t>5</m:t>
                        </m:r>
                      </m:e>
                      <m:sup>
                        <m:r>
                          <a:rPr lang="ru-RU" sz="4800" i="0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  <m:r>
                      <a:rPr lang="ru-RU" sz="4800" i="0">
                        <a:latin typeface="Cambria Math" panose="02040503050406030204" pitchFamily="18" charset="0"/>
                      </a:rPr>
                      <m:t>−</m:t>
                    </m:r>
                    <m:sSup>
                      <m:sSupPr>
                        <m:ctrlPr>
                          <a:rPr lang="ru-RU" sz="48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ru-RU" sz="4800" i="0">
                            <a:latin typeface="Cambria Math" panose="02040503050406030204" pitchFamily="18" charset="0"/>
                          </a:rPr>
                          <m:t>48</m:t>
                        </m:r>
                      </m:e>
                      <m:sup>
                        <m:f>
                          <m:fPr>
                            <m:ctrlPr>
                              <a:rPr lang="ru-RU" sz="48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ru-RU" sz="4800" i="0">
                                <a:latin typeface="Cambria Math" panose="02040503050406030204" pitchFamily="18" charset="0"/>
                              </a:rPr>
                              <m:t>2</m:t>
                            </m:r>
                          </m:num>
                          <m:den>
                            <m:r>
                              <a:rPr lang="ru-RU" sz="4800" i="0">
                                <a:latin typeface="Cambria Math" panose="02040503050406030204" pitchFamily="18" charset="0"/>
                              </a:rPr>
                              <m:t>3</m:t>
                            </m:r>
                          </m:den>
                        </m:f>
                      </m:sup>
                    </m:sSup>
                    <m:r>
                      <a:rPr lang="ru-RU" sz="4800" i="0">
                        <a:latin typeface="Cambria Math" panose="02040503050406030204" pitchFamily="18" charset="0"/>
                      </a:rPr>
                      <m:t>:</m:t>
                    </m:r>
                    <m:sSup>
                      <m:sSupPr>
                        <m:ctrlPr>
                          <a:rPr lang="ru-RU" sz="48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ru-RU" sz="4800" i="0">
                            <a:latin typeface="Cambria Math" panose="02040503050406030204" pitchFamily="18" charset="0"/>
                          </a:rPr>
                          <m:t>6</m:t>
                        </m:r>
                      </m:e>
                      <m:sup>
                        <m:f>
                          <m:fPr>
                            <m:ctrlPr>
                              <a:rPr lang="ru-RU" sz="48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ru-RU" sz="4800" i="0">
                                <a:latin typeface="Cambria Math" panose="02040503050406030204" pitchFamily="18" charset="0"/>
                              </a:rPr>
                              <m:t>2</m:t>
                            </m:r>
                          </m:num>
                          <m:den>
                            <m:r>
                              <a:rPr lang="ru-RU" sz="4800" i="0">
                                <a:latin typeface="Cambria Math" panose="02040503050406030204" pitchFamily="18" charset="0"/>
                              </a:rPr>
                              <m:t>3</m:t>
                            </m:r>
                          </m:den>
                        </m:f>
                      </m:sup>
                    </m:sSup>
                  </m:oMath>
                </a14:m>
                <a:r>
                  <a:rPr lang="en-US" sz="4800" dirty="0"/>
                  <a:t> =</a:t>
                </a:r>
                <a:endParaRPr lang="ru-RU" sz="3200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xmlns:a14="http://schemas.microsoft.com/office/drawing/2010/main" xmlns="" id="{6F5B634A-498D-4BFE-9C81-EEFCBF0D90A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25291" y="354597"/>
                <a:ext cx="8635506" cy="1014188"/>
              </a:xfrm>
              <a:prstGeom prst="rect">
                <a:avLst/>
              </a:prstGeom>
              <a:blipFill rotWithShape="0">
                <a:blip r:embed="rId2"/>
                <a:stretch>
                  <a:fillRect r="-3319" b="-3592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Прямоугольник 7">
                <a:extLst>
                  <a:ext uri="{FF2B5EF4-FFF2-40B4-BE49-F238E27FC236}">
                    <a16:creationId xmlns:a16="http://schemas.microsoft.com/office/drawing/2014/main" id="{0E617FBB-BA16-4A3E-B0B3-098EC4F60E47}"/>
                  </a:ext>
                </a:extLst>
              </p:cNvPr>
              <p:cNvSpPr/>
              <p:nvPr/>
            </p:nvSpPr>
            <p:spPr>
              <a:xfrm>
                <a:off x="1711579" y="1798064"/>
                <a:ext cx="9062930" cy="110652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ru-RU" sz="4800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ru-RU" sz="48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ru-RU" sz="4800">
                            <a:latin typeface="Cambria Math" panose="02040503050406030204" pitchFamily="18" charset="0"/>
                          </a:rPr>
                          <m:t>25</m:t>
                        </m:r>
                      </m:e>
                      <m:sup>
                        <m:r>
                          <a:rPr lang="en-US" sz="4800" b="0" i="0" smtClean="0">
                            <a:latin typeface="Cambria Math" panose="02040503050406030204" pitchFamily="18" charset="0"/>
                          </a:rPr>
                          <m:t>1,5+(−1)</m:t>
                        </m:r>
                      </m:sup>
                    </m:sSup>
                    <m:r>
                      <a:rPr lang="ru-RU" sz="4800">
                        <a:latin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ru-RU" sz="48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800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e>
                      <m:sup>
                        <m:r>
                          <a:rPr lang="en-US" sz="4800" b="0" i="1" smtClean="0">
                            <a:latin typeface="Cambria Math" panose="02040503050406030204" pitchFamily="18" charset="0"/>
                          </a:rPr>
                          <m:t>3⋅</m:t>
                        </m:r>
                        <m:f>
                          <m:fPr>
                            <m:ctrlPr>
                              <a:rPr lang="en-US" sz="48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48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num>
                          <m:den>
                            <m:r>
                              <a:rPr lang="en-US" sz="4800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den>
                        </m:f>
                        <m:r>
                          <a:rPr lang="en-US" sz="4800" b="0" i="1" smtClean="0">
                            <a:latin typeface="Cambria Math" panose="02040503050406030204" pitchFamily="18" charset="0"/>
                          </a:rPr>
                          <m:t>−3</m:t>
                        </m:r>
                      </m:sup>
                    </m:sSup>
                    <m:r>
                      <a:rPr lang="en-US" sz="4800" b="0" i="0" smtClean="0">
                        <a:latin typeface="Cambria Math" panose="02040503050406030204" pitchFamily="18" charset="0"/>
                      </a:rPr>
                      <m:t>−(48</m:t>
                    </m:r>
                    <m:r>
                      <a:rPr lang="ru-RU" sz="4800">
                        <a:latin typeface="Cambria Math" panose="02040503050406030204" pitchFamily="18" charset="0"/>
                      </a:rPr>
                      <m:t>:</m:t>
                    </m:r>
                    <m:sSup>
                      <m:sSupPr>
                        <m:ctrlPr>
                          <a:rPr lang="ru-RU" sz="48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ru-RU" sz="4800">
                            <a:latin typeface="Cambria Math" panose="02040503050406030204" pitchFamily="18" charset="0"/>
                          </a:rPr>
                          <m:t>6</m:t>
                        </m:r>
                        <m:r>
                          <a:rPr lang="en-US" sz="4800" b="0" i="0" smtClean="0"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sup>
                        <m:f>
                          <m:fPr>
                            <m:ctrlPr>
                              <a:rPr lang="ru-RU" sz="48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ru-RU" sz="4800">
                                <a:latin typeface="Cambria Math" panose="02040503050406030204" pitchFamily="18" charset="0"/>
                              </a:rPr>
                              <m:t>2</m:t>
                            </m:r>
                          </m:num>
                          <m:den>
                            <m:r>
                              <a:rPr lang="ru-RU" sz="4800">
                                <a:latin typeface="Cambria Math" panose="02040503050406030204" pitchFamily="18" charset="0"/>
                              </a:rPr>
                              <m:t>3</m:t>
                            </m:r>
                          </m:den>
                        </m:f>
                      </m:sup>
                    </m:sSup>
                  </m:oMath>
                </a14:m>
                <a:r>
                  <a:rPr lang="en-US" sz="4800" dirty="0"/>
                  <a:t> = </a:t>
                </a:r>
                <a:endParaRPr lang="ru-RU" sz="4800" dirty="0"/>
              </a:p>
            </p:txBody>
          </p:sp>
        </mc:Choice>
        <mc:Fallback xmlns="">
          <p:sp>
            <p:nvSpPr>
              <p:cNvPr id="8" name="Прямоугольник 7">
                <a:extLst>
                  <a:ext uri="{FF2B5EF4-FFF2-40B4-BE49-F238E27FC236}">
                    <a16:creationId xmlns:a16="http://schemas.microsoft.com/office/drawing/2014/main" xmlns:a14="http://schemas.microsoft.com/office/drawing/2010/main" xmlns="" id="{0E617FBB-BA16-4A3E-B0B3-098EC4F60E4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11579" y="1798064"/>
                <a:ext cx="9062930" cy="1106521"/>
              </a:xfrm>
              <a:prstGeom prst="rect">
                <a:avLst/>
              </a:prstGeom>
              <a:blipFill rotWithShape="0">
                <a:blip r:embed="rId3"/>
                <a:stretch>
                  <a:fillRect r="-2086" b="-2928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Прямоугольник 8">
                <a:extLst>
                  <a:ext uri="{FF2B5EF4-FFF2-40B4-BE49-F238E27FC236}">
                    <a16:creationId xmlns:a16="http://schemas.microsoft.com/office/drawing/2014/main" id="{09EBD3A2-157E-42C3-B17D-4B765BDA0BBA}"/>
                  </a:ext>
                </a:extLst>
              </p:cNvPr>
              <p:cNvSpPr/>
              <p:nvPr/>
            </p:nvSpPr>
            <p:spPr>
              <a:xfrm>
                <a:off x="1602533" y="3413090"/>
                <a:ext cx="5302670" cy="110652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ru-RU" sz="48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ru-RU" sz="4800" b="0" i="0" smtClean="0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ru-RU" sz="4800">
                            <a:latin typeface="Cambria Math" panose="02040503050406030204" pitchFamily="18" charset="0"/>
                          </a:rPr>
                          <m:t>25</m:t>
                        </m:r>
                      </m:e>
                      <m:sup>
                        <m:r>
                          <a:rPr lang="en-US" sz="4800" b="0" i="0" smtClean="0">
                            <a:latin typeface="Cambria Math" panose="02040503050406030204" pitchFamily="18" charset="0"/>
                          </a:rPr>
                          <m:t>0,5</m:t>
                        </m:r>
                      </m:sup>
                    </m:sSup>
                  </m:oMath>
                </a14:m>
                <a:r>
                  <a:rPr lang="en-US" sz="4800" dirty="0"/>
                  <a:t>+</a:t>
                </a:r>
                <a:r>
                  <a:rPr lang="ru-RU" sz="4800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48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ru-RU" sz="4800">
                            <a:latin typeface="Cambria Math" panose="02040503050406030204" pitchFamily="18" charset="0"/>
                          </a:rPr>
                          <m:t>5</m:t>
                        </m:r>
                      </m:e>
                      <m:sup>
                        <m:r>
                          <a:rPr lang="en-US" sz="4800" b="0" i="0" smtClean="0">
                            <a:latin typeface="Cambria Math" panose="02040503050406030204" pitchFamily="18" charset="0"/>
                          </a:rPr>
                          <m:t>−1</m:t>
                        </m:r>
                      </m:sup>
                    </m:sSup>
                    <m:r>
                      <a:rPr lang="en-US" sz="4800" b="0" i="0" smtClean="0">
                        <a:latin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ru-RU" sz="4800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48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800" b="0" i="0" smtClean="0">
                            <a:latin typeface="Cambria Math" panose="02040503050406030204" pitchFamily="18" charset="0"/>
                          </a:rPr>
                          <m:t>8</m:t>
                        </m:r>
                      </m:e>
                      <m:sup>
                        <m:f>
                          <m:fPr>
                            <m:ctrlPr>
                              <a:rPr lang="ru-RU" sz="48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ru-RU" sz="4800">
                                <a:latin typeface="Cambria Math" panose="02040503050406030204" pitchFamily="18" charset="0"/>
                              </a:rPr>
                              <m:t>2</m:t>
                            </m:r>
                          </m:num>
                          <m:den>
                            <m:r>
                              <a:rPr lang="ru-RU" sz="4800">
                                <a:latin typeface="Cambria Math" panose="02040503050406030204" pitchFamily="18" charset="0"/>
                              </a:rPr>
                              <m:t>3</m:t>
                            </m:r>
                          </m:den>
                        </m:f>
                      </m:sup>
                    </m:sSup>
                  </m:oMath>
                </a14:m>
                <a:r>
                  <a:rPr lang="en-US" sz="4800" dirty="0"/>
                  <a:t> =</a:t>
                </a:r>
                <a:endParaRPr lang="ru-RU" sz="4800" dirty="0"/>
              </a:p>
            </p:txBody>
          </p:sp>
        </mc:Choice>
        <mc:Fallback xmlns="">
          <p:sp>
            <p:nvSpPr>
              <p:cNvPr id="9" name="Прямоугольник 8">
                <a:extLst>
                  <a:ext uri="{FF2B5EF4-FFF2-40B4-BE49-F238E27FC236}">
                    <a16:creationId xmlns:a16="http://schemas.microsoft.com/office/drawing/2014/main" xmlns:a14="http://schemas.microsoft.com/office/drawing/2010/main" xmlns="" id="{09EBD3A2-157E-42C3-B17D-4B765BDA0BB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02533" y="3413090"/>
                <a:ext cx="5302670" cy="1106521"/>
              </a:xfrm>
              <a:prstGeom prst="rect">
                <a:avLst/>
              </a:prstGeom>
              <a:blipFill rotWithShape="0">
                <a:blip r:embed="rId4"/>
                <a:stretch>
                  <a:fillRect r="-4253" b="-2928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53C019A6-B74E-40E1-B8C6-B48E86B11B9E}"/>
                  </a:ext>
                </a:extLst>
              </p:cNvPr>
              <p:cNvSpPr txBox="1"/>
              <p:nvPr/>
            </p:nvSpPr>
            <p:spPr>
              <a:xfrm>
                <a:off x="6905203" y="3559348"/>
                <a:ext cx="4769683" cy="960263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ru-RU" sz="440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4400" b="0" i="1" smtClean="0">
                            <a:latin typeface="Cambria Math" panose="02040503050406030204" pitchFamily="18" charset="0"/>
                          </a:rPr>
                          <m:t>25</m:t>
                        </m:r>
                      </m:e>
                    </m:rad>
                  </m:oMath>
                </a14:m>
                <a:r>
                  <a:rPr lang="en-US" sz="4400" dirty="0"/>
                  <a:t>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40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400" b="0" i="1" dirty="0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4400" b="0" i="1" dirty="0" smtClean="0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en-US" sz="4400" dirty="0"/>
                  <a:t> - </a:t>
                </a:r>
                <a14:m>
                  <m:oMath xmlns:m="http://schemas.openxmlformats.org/officeDocument/2006/math">
                    <m:rad>
                      <m:radPr>
                        <m:ctrlPr>
                          <a:rPr lang="en-US" sz="4400" i="1" smtClean="0">
                            <a:latin typeface="Cambria Math" panose="02040503050406030204" pitchFamily="18" charset="0"/>
                          </a:rPr>
                        </m:ctrlPr>
                      </m:radPr>
                      <m:deg>
                        <m:r>
                          <a:rPr lang="en-US" sz="4400" i="1" smtClean="0">
                            <a:latin typeface="Cambria Math" panose="02040503050406030204" pitchFamily="18" charset="0"/>
                          </a:rPr>
                          <m:t>3</m:t>
                        </m:r>
                      </m:deg>
                      <m:e>
                        <m:sSup>
                          <m:sSupPr>
                            <m:ctrlPr>
                              <a:rPr lang="en-US" sz="440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4400" b="0" i="1" smtClean="0">
                                <a:latin typeface="Cambria Math" panose="02040503050406030204" pitchFamily="18" charset="0"/>
                              </a:rPr>
                              <m:t>8</m:t>
                            </m:r>
                          </m:e>
                          <m:sup>
                            <m:r>
                              <a:rPr lang="en-US" sz="44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</m:rad>
                  </m:oMath>
                </a14:m>
                <a:r>
                  <a:rPr lang="en-US" sz="4400" dirty="0"/>
                  <a:t> =</a:t>
                </a:r>
                <a:endParaRPr lang="ru-RU" sz="2800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xmlns:a14="http://schemas.microsoft.com/office/drawing/2010/main" xmlns="" id="{53C019A6-B74E-40E1-B8C6-B48E86B11B9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05203" y="3559348"/>
                <a:ext cx="4769683" cy="960263"/>
              </a:xfrm>
              <a:prstGeom prst="rect">
                <a:avLst/>
              </a:prstGeom>
              <a:blipFill rotWithShape="0">
                <a:blip r:embed="rId5"/>
                <a:stretch>
                  <a:fillRect t="-3185" b="-1974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6A5F666F-A0AE-46B2-AF2D-84FF8AF0C5BF}"/>
                  </a:ext>
                </a:extLst>
              </p:cNvPr>
              <p:cNvSpPr txBox="1"/>
              <p:nvPr/>
            </p:nvSpPr>
            <p:spPr>
              <a:xfrm>
                <a:off x="1602533" y="5386241"/>
                <a:ext cx="5038110" cy="67710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4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400" b="0" i="1" smtClean="0">
                          <a:latin typeface="Cambria Math" panose="02040503050406030204" pitchFamily="18" charset="0"/>
                        </a:rPr>
                        <m:t>5+0,2−4=</m:t>
                      </m:r>
                      <m:r>
                        <a:rPr lang="en-US" sz="4400" b="1" i="1" smtClean="0">
                          <a:solidFill>
                            <a:srgbClr val="800000"/>
                          </a:solidFill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en-US" sz="4400" b="1" i="1" smtClean="0">
                          <a:solidFill>
                            <a:srgbClr val="80000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sz="4400" b="1" i="1" smtClean="0">
                          <a:solidFill>
                            <a:srgbClr val="800000"/>
                          </a:solidFill>
                          <a:latin typeface="Cambria Math" panose="02040503050406030204" pitchFamily="18" charset="0"/>
                        </a:rPr>
                        <m:t>𝟐</m:t>
                      </m:r>
                    </m:oMath>
                  </m:oMathPara>
                </a14:m>
                <a:endParaRPr lang="ru-RU" sz="2800" b="1" dirty="0">
                  <a:solidFill>
                    <a:srgbClr val="800000"/>
                  </a:solidFill>
                </a:endParaRPr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xmlns:a14="http://schemas.microsoft.com/office/drawing/2010/main" xmlns="" id="{6A5F666F-A0AE-46B2-AF2D-84FF8AF0C5B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02533" y="5386241"/>
                <a:ext cx="5038110" cy="677108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TextBox 11">
            <a:extLst>
              <a:ext uri="{FF2B5EF4-FFF2-40B4-BE49-F238E27FC236}">
                <a16:creationId xmlns:a16="http://schemas.microsoft.com/office/drawing/2014/main" id="{45B9E6B6-91BE-4D19-B4BA-3FEB5A439F85}"/>
              </a:ext>
            </a:extLst>
          </p:cNvPr>
          <p:cNvSpPr txBox="1"/>
          <p:nvPr/>
        </p:nvSpPr>
        <p:spPr>
          <a:xfrm>
            <a:off x="564613" y="660899"/>
            <a:ext cx="762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</a:t>
            </a:r>
            <a:endParaRPr lang="ru-RU" sz="40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Овал 12"/>
          <p:cNvSpPr/>
          <p:nvPr/>
        </p:nvSpPr>
        <p:spPr>
          <a:xfrm>
            <a:off x="292192" y="421141"/>
            <a:ext cx="1034421" cy="1187402"/>
          </a:xfrm>
          <a:prstGeom prst="ellipse">
            <a:avLst/>
          </a:prstGeom>
          <a:noFill/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03210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 sz="quarter"/>
          </p:nvPr>
        </p:nvSpPr>
        <p:spPr>
          <a:xfrm>
            <a:off x="736988" y="-12583"/>
            <a:ext cx="8075611" cy="931863"/>
          </a:xfrm>
        </p:spPr>
        <p:txBody>
          <a:bodyPr/>
          <a:lstStyle/>
          <a:p>
            <a:r>
              <a:rPr lang="ru-RU" altLang="ru-RU" sz="4000" b="1" dirty="0">
                <a:solidFill>
                  <a:srgbClr val="0606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4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№5</a:t>
            </a:r>
            <a:r>
              <a:rPr lang="en-US" altLang="ru-RU" sz="4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altLang="ru-RU" sz="4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Ifodani</a:t>
            </a:r>
            <a:r>
              <a:rPr lang="en-US" altLang="ru-RU" sz="4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soddalashtiring</a:t>
            </a:r>
            <a:r>
              <a:rPr lang="ru-RU" altLang="ru-RU" sz="4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  <p:graphicFrame>
        <p:nvGraphicFramePr>
          <p:cNvPr id="68615" name="Object 7"/>
          <p:cNvGraphicFramePr>
            <a:graphicFrameLocks noGrp="1" noChangeAspect="1"/>
          </p:cNvGraphicFramePr>
          <p:nvPr>
            <p:ph sz="quarter" idx="2"/>
            <p:extLst>
              <p:ext uri="{D42A27DB-BD31-4B8C-83A1-F6EECF244321}">
                <p14:modId xmlns:p14="http://schemas.microsoft.com/office/powerpoint/2010/main" val="1692143471"/>
              </p:ext>
            </p:extLst>
          </p:nvPr>
        </p:nvGraphicFramePr>
        <p:xfrm>
          <a:off x="1238956" y="1025438"/>
          <a:ext cx="2943225" cy="1344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803" name="Уравнение" r:id="rId3" imgW="749160" imgH="419040" progId="Equation.3">
                  <p:embed/>
                </p:oleObj>
              </mc:Choice>
              <mc:Fallback>
                <p:oleObj name="Уравнение" r:id="rId3" imgW="749160" imgH="419040" progId="Equation.3">
                  <p:embed/>
                  <p:pic>
                    <p:nvPicPr>
                      <p:cNvPr id="68615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38956" y="1025438"/>
                        <a:ext cx="2943225" cy="1344275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8614" name="Text Box 6"/>
          <p:cNvSpPr txBox="1">
            <a:spLocks noChangeArrowheads="1"/>
          </p:cNvSpPr>
          <p:nvPr/>
        </p:nvSpPr>
        <p:spPr bwMode="auto">
          <a:xfrm>
            <a:off x="330765" y="1535383"/>
            <a:ext cx="526106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kumimoji="1" lang="ru-RU" altLang="ru-RU" sz="3200" b="1" i="1" dirty="0">
                <a:solidFill>
                  <a:srgbClr val="BB031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</a:t>
            </a:r>
          </a:p>
        </p:txBody>
      </p:sp>
      <p:sp>
        <p:nvSpPr>
          <p:cNvPr id="68624" name="Text Box 16"/>
          <p:cNvSpPr txBox="1">
            <a:spLocks noChangeArrowheads="1"/>
          </p:cNvSpPr>
          <p:nvPr/>
        </p:nvSpPr>
        <p:spPr bwMode="auto">
          <a:xfrm>
            <a:off x="5788025" y="1600201"/>
            <a:ext cx="18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kumimoji="1" lang="ru-RU" altLang="ru-RU" b="1" i="1">
              <a:latin typeface="Monotype Corsiva" panose="03010101010201010101" pitchFamily="66" charset="0"/>
            </a:endParaRPr>
          </a:p>
        </p:txBody>
      </p:sp>
      <p:graphicFrame>
        <p:nvGraphicFramePr>
          <p:cNvPr id="68625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64683999"/>
              </p:ext>
            </p:extLst>
          </p:nvPr>
        </p:nvGraphicFramePr>
        <p:xfrm>
          <a:off x="8024015" y="1270001"/>
          <a:ext cx="915988" cy="696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804" name="Уравнение" r:id="rId5" imgW="241200" imgH="177480" progId="Equation.3">
                  <p:embed/>
                </p:oleObj>
              </mc:Choice>
              <mc:Fallback>
                <p:oleObj name="Уравнение" r:id="rId5" imgW="241200" imgH="177480" progId="Equation.3">
                  <p:embed/>
                  <p:pic>
                    <p:nvPicPr>
                      <p:cNvPr id="68625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24015" y="1270001"/>
                        <a:ext cx="915988" cy="696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7"/>
          <p:cNvGraphicFramePr>
            <a:graphicFrameLocks noGrp="1" noChangeAspect="1"/>
          </p:cNvGraphicFramePr>
          <p:nvPr>
            <p:ph sz="quarter" idx="2"/>
            <p:extLst>
              <p:ext uri="{D42A27DB-BD31-4B8C-83A1-F6EECF244321}">
                <p14:modId xmlns:p14="http://schemas.microsoft.com/office/powerpoint/2010/main" val="3993778715"/>
              </p:ext>
            </p:extLst>
          </p:nvPr>
        </p:nvGraphicFramePr>
        <p:xfrm>
          <a:off x="4258381" y="902855"/>
          <a:ext cx="2292350" cy="146685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805" name="Уравнение" r:id="rId7" imgW="558720" imgH="419040" progId="Equation.3">
                  <p:embed/>
                </p:oleObj>
              </mc:Choice>
              <mc:Fallback>
                <p:oleObj name="Уравнение" r:id="rId7" imgW="558720" imgH="419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58381" y="902855"/>
                        <a:ext cx="2292350" cy="1466858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Text Box 16"/>
          <p:cNvSpPr txBox="1">
            <a:spLocks noChangeArrowheads="1"/>
          </p:cNvSpPr>
          <p:nvPr/>
        </p:nvSpPr>
        <p:spPr bwMode="auto">
          <a:xfrm>
            <a:off x="7843792" y="1572117"/>
            <a:ext cx="18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kumimoji="1" lang="ru-RU" altLang="ru-RU" b="1" i="1">
              <a:latin typeface="Monotype Corsiva" panose="03010101010201010101" pitchFamily="66" charset="0"/>
            </a:endParaRPr>
          </a:p>
        </p:txBody>
      </p:sp>
      <p:graphicFrame>
        <p:nvGraphicFramePr>
          <p:cNvPr id="24" name="Object 7"/>
          <p:cNvGraphicFramePr>
            <a:graphicFrameLocks noGrp="1" noChangeAspect="1"/>
          </p:cNvGraphicFramePr>
          <p:nvPr>
            <p:ph sz="quarter" idx="2"/>
            <p:extLst>
              <p:ext uri="{D42A27DB-BD31-4B8C-83A1-F6EECF244321}">
                <p14:modId xmlns:p14="http://schemas.microsoft.com/office/powerpoint/2010/main" val="1770387678"/>
              </p:ext>
            </p:extLst>
          </p:nvPr>
        </p:nvGraphicFramePr>
        <p:xfrm>
          <a:off x="6638879" y="865586"/>
          <a:ext cx="1296988" cy="1413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806" name="Уравнение" r:id="rId9" imgW="342720" imgH="419040" progId="Equation.3">
                  <p:embed/>
                </p:oleObj>
              </mc:Choice>
              <mc:Fallback>
                <p:oleObj name="Уравнение" r:id="rId9" imgW="342720" imgH="419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38879" y="865586"/>
                        <a:ext cx="1296988" cy="1413062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" name="Text Box 6"/>
          <p:cNvSpPr txBox="1">
            <a:spLocks noChangeArrowheads="1"/>
          </p:cNvSpPr>
          <p:nvPr/>
        </p:nvSpPr>
        <p:spPr bwMode="auto">
          <a:xfrm>
            <a:off x="511944" y="3704349"/>
            <a:ext cx="526106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kumimoji="1" lang="en-US" altLang="ru-RU" sz="3200" b="1" i="1" dirty="0">
                <a:solidFill>
                  <a:srgbClr val="BB031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kumimoji="1" lang="ru-RU" altLang="ru-RU" sz="3200" b="1" i="1" dirty="0">
                <a:solidFill>
                  <a:srgbClr val="BB031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1224181" y="3382850"/>
                <a:ext cx="4180375" cy="122777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36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−1</m:t>
                          </m:r>
                        </m:sup>
                      </m:sSup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US" sz="36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p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−1</m:t>
                          </m:r>
                        </m:sup>
                      </m:sSup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)·</m:t>
                      </m:r>
                      <m:sSup>
                        <m:sSupPr>
                          <m:ctrlPr>
                            <a:rPr lang="en-US" sz="36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f>
                            <m:fPr>
                              <m:ctrlPr>
                                <a:rPr lang="en-US" sz="36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36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sz="3600" b="0" i="1" smtClean="0">
                                  <a:latin typeface="Cambria Math" panose="02040503050406030204" pitchFamily="18" charset="0"/>
                                </a:rPr>
                                <m:t>𝑥𝑦</m:t>
                              </m:r>
                            </m:den>
                          </m:f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  <m:sup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−2</m:t>
                          </m:r>
                        </m:sup>
                      </m:sSup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24181" y="3382850"/>
                <a:ext cx="4180375" cy="1227772"/>
              </a:xfrm>
              <a:prstGeom prst="rect">
                <a:avLst/>
              </a:prstGeom>
              <a:blipFill rotWithShape="0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/>
              <p:cNvSpPr txBox="1"/>
              <p:nvPr/>
            </p:nvSpPr>
            <p:spPr>
              <a:xfrm>
                <a:off x="5404556" y="3382850"/>
                <a:ext cx="4011867" cy="122777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36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=(</m:t>
                          </m:r>
                          <m:f>
                            <m:fPr>
                              <m:ctrlPr>
                                <a:rPr lang="en-US" sz="36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36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sz="36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den>
                          </m:f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en-US" sz="36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36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sz="3600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den>
                          </m:f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)·(</m:t>
                          </m:r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𝑥𝑦</m:t>
                          </m:r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  <m:sup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3600" i="1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ru-RU" sz="3600" dirty="0"/>
              </a:p>
            </p:txBody>
          </p:sp>
        </mc:Choice>
        <mc:Fallback xmlns="">
          <p:sp>
            <p:nvSpPr>
              <p:cNvPr id="32" name="TextBox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04556" y="3382850"/>
                <a:ext cx="4011867" cy="1227772"/>
              </a:xfrm>
              <a:prstGeom prst="rect">
                <a:avLst/>
              </a:prstGeom>
              <a:blipFill rotWithShape="0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/>
              <p:cNvSpPr txBox="1"/>
              <p:nvPr/>
            </p:nvSpPr>
            <p:spPr>
              <a:xfrm>
                <a:off x="1383191" y="5055788"/>
                <a:ext cx="3970895" cy="143795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4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400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f>
                            <m:fPr>
                              <m:ctrlPr>
                                <a:rPr lang="en-US" sz="44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4400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US" sz="4400" b="0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44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num>
                            <m:den>
                              <m:r>
                                <a:rPr lang="en-US" sz="4400" b="0" i="1" smtClean="0">
                                  <a:latin typeface="Cambria Math" panose="02040503050406030204" pitchFamily="18" charset="0"/>
                                </a:rPr>
                                <m:t>𝑥𝑦</m:t>
                              </m:r>
                            </m:den>
                          </m:f>
                          <m:r>
                            <a:rPr lang="en-US" sz="4400" b="0" i="1" smtClean="0">
                              <a:latin typeface="Cambria Math" panose="02040503050406030204" pitchFamily="18" charset="0"/>
                            </a:rPr>
                            <m:t>·(</m:t>
                          </m:r>
                          <m:r>
                            <a:rPr lang="en-US" sz="4400" b="0" i="1" smtClean="0">
                              <a:latin typeface="Cambria Math" panose="02040503050406030204" pitchFamily="18" charset="0"/>
                            </a:rPr>
                            <m:t>𝑥𝑦</m:t>
                          </m:r>
                          <m:r>
                            <a:rPr lang="en-US" sz="4400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  <m:sup>
                          <m:r>
                            <a:rPr lang="en-US" sz="4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34" name="TextBox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83191" y="5055788"/>
                <a:ext cx="3970895" cy="1437958"/>
              </a:xfrm>
              <a:prstGeom prst="rect">
                <a:avLst/>
              </a:prstGeom>
              <a:blipFill rotWithShape="0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5258389" y="5390046"/>
                <a:ext cx="3115148" cy="76944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= (</a:t>
                </a:r>
                <a14:m>
                  <m:oMath xmlns:m="http://schemas.openxmlformats.org/officeDocument/2006/math">
                    <m:r>
                      <a:rPr lang="en-US" sz="4400" i="1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sz="4400" i="1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4400" i="1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)</a:t>
                </a:r>
                <a:r>
                  <a:rPr lang="en-US" sz="4400" dirty="0"/>
                  <a:t> </a:t>
                </a:r>
                <a14:m>
                  <m:oMath xmlns:m="http://schemas.openxmlformats.org/officeDocument/2006/math">
                    <m:r>
                      <a:rPr lang="en-US" sz="4400" i="1">
                        <a:latin typeface="Cambria Math" panose="02040503050406030204" pitchFamily="18" charset="0"/>
                      </a:rPr>
                      <m:t>𝑥𝑦</m:t>
                    </m:r>
                  </m:oMath>
                </a14:m>
                <a:endParaRPr lang="ru-RU" sz="4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58389" y="5390046"/>
                <a:ext cx="3115148" cy="769441"/>
              </a:xfrm>
              <a:prstGeom prst="rect">
                <a:avLst/>
              </a:prstGeom>
              <a:blipFill rotWithShape="0">
                <a:blip r:embed="rId14"/>
                <a:stretch>
                  <a:fillRect l="-8023" t="-18254" b="-3492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Овал 14"/>
          <p:cNvSpPr/>
          <p:nvPr/>
        </p:nvSpPr>
        <p:spPr>
          <a:xfrm>
            <a:off x="-5267" y="1234069"/>
            <a:ext cx="1034421" cy="1187402"/>
          </a:xfrm>
          <a:prstGeom prst="ellipse">
            <a:avLst/>
          </a:prstGeom>
          <a:noFill/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Овал 15"/>
          <p:cNvSpPr/>
          <p:nvPr/>
        </p:nvSpPr>
        <p:spPr>
          <a:xfrm>
            <a:off x="76607" y="3382850"/>
            <a:ext cx="1034421" cy="1187402"/>
          </a:xfrm>
          <a:prstGeom prst="ellipse">
            <a:avLst/>
          </a:prstGeom>
          <a:noFill/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43296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686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614" grpId="0"/>
      <p:bldP spid="30" grpId="0"/>
      <p:bldP spid="9" grpId="0"/>
      <p:bldP spid="32" grpId="0"/>
      <p:bldP spid="34" grpId="0"/>
      <p:bldP spid="10" grpId="0"/>
      <p:bldP spid="15" grpId="0" animBg="1"/>
      <p:bldP spid="16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4627</TotalTime>
  <Words>288</Words>
  <Application>Microsoft Office PowerPoint</Application>
  <PresentationFormat>Широкоэкранный</PresentationFormat>
  <Paragraphs>79</Paragraphs>
  <Slides>11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11</vt:i4>
      </vt:variant>
    </vt:vector>
  </HeadingPairs>
  <TitlesOfParts>
    <vt:vector size="20" baseType="lpstr">
      <vt:lpstr>Arial</vt:lpstr>
      <vt:lpstr>Calibri</vt:lpstr>
      <vt:lpstr>Calibri Light</vt:lpstr>
      <vt:lpstr>Cambria Math</vt:lpstr>
      <vt:lpstr>Monotype Corsiva</vt:lpstr>
      <vt:lpstr>Times New Roman</vt:lpstr>
      <vt:lpstr>Тема Office</vt:lpstr>
      <vt:lpstr>Уравнение</vt:lpstr>
      <vt:lpstr>Формула</vt:lpstr>
      <vt:lpstr>ALGEBRA</vt:lpstr>
      <vt:lpstr> Taqqoslang:</vt:lpstr>
      <vt:lpstr> Taqqoslang:</vt:lpstr>
      <vt:lpstr> Taqqoslang:</vt:lpstr>
      <vt:lpstr>Darajaning xossalaridan foydalanib hisoblang:</vt:lpstr>
      <vt:lpstr>Презентация PowerPoint</vt:lpstr>
      <vt:lpstr> №4. Hisoblang:</vt:lpstr>
      <vt:lpstr>Презентация PowerPoint</vt:lpstr>
      <vt:lpstr> №5. Ifodani soddalashtiring:</vt:lpstr>
      <vt:lpstr>Презентация PowerPoint</vt:lpstr>
      <vt:lpstr> Darslikda berilgan   “O‘zingizni tekshirib ko‘ring” topshiriqlarni  bajarish (57- bet).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Algebra</dc:title>
  <dc:creator>Пользователь</dc:creator>
  <cp:lastModifiedBy>Аскарова Комила</cp:lastModifiedBy>
  <cp:revision>418</cp:revision>
  <dcterms:created xsi:type="dcterms:W3CDTF">2020-07-17T09:31:54Z</dcterms:created>
  <dcterms:modified xsi:type="dcterms:W3CDTF">2022-06-23T07:40:04Z</dcterms:modified>
</cp:coreProperties>
</file>