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09" r:id="rId2"/>
    <p:sldId id="358" r:id="rId3"/>
    <p:sldId id="356" r:id="rId4"/>
    <p:sldId id="355" r:id="rId5"/>
    <p:sldId id="359" r:id="rId6"/>
    <p:sldId id="350" r:id="rId7"/>
    <p:sldId id="329" r:id="rId8"/>
    <p:sldId id="349" r:id="rId9"/>
    <p:sldId id="348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CB168FF-EA8E-46C4-BF1D-7A38BA291A06}">
          <p14:sldIdLst>
            <p14:sldId id="309"/>
            <p14:sldId id="358"/>
            <p14:sldId id="356"/>
            <p14:sldId id="355"/>
            <p14:sldId id="359"/>
            <p14:sldId id="350"/>
            <p14:sldId id="329"/>
          </p14:sldIdLst>
        </p14:section>
        <p14:section name="Раздел без заголовка" id="{6AA1F43C-892A-4787-89B6-4EA8D4F8EDF5}">
          <p14:sldIdLst>
            <p14:sldId id="349"/>
            <p14:sldId id="34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26D4B7"/>
    <a:srgbClr val="4472C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5" autoAdjust="0"/>
    <p:restoredTop sz="94660"/>
  </p:normalViewPr>
  <p:slideViewPr>
    <p:cSldViewPr snapToGrid="0">
      <p:cViewPr varScale="1">
        <p:scale>
          <a:sx n="79" d="100"/>
          <a:sy n="79" d="100"/>
        </p:scale>
        <p:origin x="38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4ED63D-30DB-4329-9A19-895E38761556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2C42D7-21A8-431F-948F-46907C74D81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272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585078E-5E03-43A9-A913-2E50E25B3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E2C0963-293F-4B4C-ACAE-EF1BD8020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3BC1EBC-C805-452D-830C-FC1CCCF1C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1E989F-802D-46A7-9889-C211904CF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D5EDA9-EE54-448C-9EC0-3B3B2441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8597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73FDFC-79C5-4934-B4B6-C43CFD68E5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031C2A4-3FB4-4F23-95A7-510F8A7E6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7CF8D0-7B33-402B-BEC2-4055D7190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A16C0AD-5CF3-4DA2-9B1C-7328BFEB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261CF-1C9F-4B36-AF23-3D6AB896A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397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6F4B344-2333-40A5-8DAA-28984454C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60ED765-D5E0-4EE9-A23A-2908125171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0F0D3A8-9933-465D-B7D4-BA375B27D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E03B2B9-9476-4F12-9DA9-F602B6436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60BFBD-1D17-40F1-A05F-FE9577B0D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274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609600" y="277814"/>
            <a:ext cx="10972800" cy="11398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737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561404EA-7CA4-4EE6-9346-548AD76C5CE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48104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BF8BDD-EF9A-460D-A21C-71FFEF14C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A37ABF-1E1A-4F2F-8928-C09F5EEE1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1856B8-F5A2-4CA5-A037-5148C3860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D3E6E00-9D73-4F12-B2D9-EA74483BD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183A197-9531-4597-B39C-958CBCD1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1119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0A5A2D-B964-44B8-B3AE-94CF011250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8D871DA-D984-4BE6-8F70-BF18F7D6F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1A2AE9-0ADF-4064-AE46-B2948D976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2F10E79-417A-4AB8-8DE8-6EAA63F53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C3AE07B-D605-41D2-A5C1-FF83D828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513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017D95-8FBE-4711-BB4D-7ED1632BD8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1E0B66F-5C50-462A-9127-22583E7F99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8F5D27-35C8-4728-B5B6-C0152B25D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CDD001-B2BE-4A88-B09B-4C7920FAC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2EB915C-907F-4ECC-AFFB-4459DB19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0C6EAB8-A812-4515-B9D4-92202E58D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216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AA1CFB-0DDA-4BDA-82F5-B61D9E445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E16B520-62AA-4588-BAA1-2DD1514121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0CBEDA1-EA9C-4F4A-86EE-BF884FF706F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0584845-7CE0-4869-9DAD-050C02C00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0E99EEB-2224-492A-854A-7306E1DE0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C0EFA6C-F292-4DD3-8623-AE4420874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104F1A4-623E-405F-A2C4-D229E620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A249506-8CB7-483C-A05E-D4D68010D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3586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B7222E-F800-4A16-A712-9E4941145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D825C79-B6CA-4640-A2F3-0DCB476410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06F48DB6-2CD7-4B4C-9EC8-1D7F2AFF7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08E0431-DC75-42C4-B86F-9995DE521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385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90E3057-3A10-4D36-8BB7-09813E9C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015F38C4-3193-44D7-B878-48402FD6A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7E429A3-D470-4637-AB39-D27985EEA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8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E7F3EA-7853-4CC9-81C6-4F88286F3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A2521B-3C72-423F-B66A-5FB5A75036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8AC5139-83DC-41D4-81A8-4A8CB71B06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D5918C5-D373-4122-9D15-9359057A66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07DB7FB-7555-4523-930D-B88B4E969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41803AA-FF71-43CE-A0E9-9F46A0347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4344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C03DB-6581-4A7B-943E-0ABE71403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C001FF3-3EE4-4950-B669-5C0244F738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00A41C7-1474-4DDF-9719-CA10CFABA9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E92A022-2F88-4EA0-BAA3-C763B9B2D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D5AB0B8-A7C0-499D-B520-A7D4006FC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5E95A54-060B-48FA-A2B9-B1C2C36D9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497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8B0DDB-6DF4-4B3C-B98A-0048813317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6831BFA-2FB5-4A63-A2DE-3E6F948EC6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3A78E-9226-48DF-ABAE-C9E7374A0C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02CFF-1DCA-491C-B666-C77FAC0553AA}" type="datetimeFigureOut">
              <a:rPr lang="ru-RU" smtClean="0"/>
              <a:t>23.06.2022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BC08912-00EE-47FA-A5FC-1DC746C8E8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330C35-AE55-4D92-90AC-D5F2793FA9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9E7A0-6D0D-45A1-8B47-78341574A51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684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w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png"/><Relationship Id="rId7" Type="http://schemas.openxmlformats.org/officeDocument/2006/relationships/image" Target="../media/image34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18.bin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17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1.bin"/><Relationship Id="rId3" Type="http://schemas.openxmlformats.org/officeDocument/2006/relationships/image" Target="../media/image45.wmf"/><Relationship Id="rId7" Type="http://schemas.openxmlformats.org/officeDocument/2006/relationships/image" Target="../media/image43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42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4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0204" y="-9346"/>
            <a:ext cx="12192000" cy="1645967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217541" y="189330"/>
            <a:ext cx="5129519" cy="1250768"/>
          </a:xfrm>
          <a:prstGeom prst="rect">
            <a:avLst/>
          </a:prstGeom>
        </p:spPr>
        <p:txBody>
          <a:bodyPr vert="horz" wrap="square" lIns="0" tIns="19472" rIns="0" bIns="0" rtlCol="0" anchor="ctr">
            <a:spAutoFit/>
          </a:bodyPr>
          <a:lstStyle/>
          <a:p>
            <a:pPr marL="16933" algn="ctr">
              <a:lnSpc>
                <a:spcPct val="100000"/>
              </a:lnSpc>
              <a:spcBef>
                <a:spcPts val="152"/>
              </a:spcBef>
            </a:pPr>
            <a:r>
              <a:rPr lang="en-US" sz="8000" b="1" dirty="0">
                <a:solidFill>
                  <a:schemeClr val="bg1"/>
                </a:solidFill>
                <a:effectLst>
                  <a:outerShdw blurRad="25400" dist="12700" dir="2700000" sx="101000" sy="101000" algn="tl" rotWithShape="0">
                    <a:schemeClr val="bg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ALGEBRA</a:t>
            </a:r>
          </a:p>
        </p:txBody>
      </p:sp>
      <p:grpSp>
        <p:nvGrpSpPr>
          <p:cNvPr id="7" name="object 7"/>
          <p:cNvGrpSpPr/>
          <p:nvPr/>
        </p:nvGrpSpPr>
        <p:grpSpPr>
          <a:xfrm>
            <a:off x="9953898" y="205114"/>
            <a:ext cx="1828800" cy="1219200"/>
            <a:chOff x="4698979" y="198156"/>
            <a:chExt cx="622592" cy="613387"/>
          </a:xfrm>
        </p:grpSpPr>
        <p:sp>
          <p:nvSpPr>
            <p:cNvPr id="9" name="object 9"/>
            <p:cNvSpPr/>
            <p:nvPr/>
          </p:nvSpPr>
          <p:spPr>
            <a:xfrm>
              <a:off x="4698979" y="207658"/>
              <a:ext cx="622592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240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698979" y="198156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2400"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0041415" y="459480"/>
            <a:ext cx="1686333" cy="636927"/>
          </a:xfrm>
          <a:prstGeom prst="rect">
            <a:avLst/>
          </a:prstGeom>
        </p:spPr>
        <p:txBody>
          <a:bodyPr vert="horz" wrap="square" lIns="0" tIns="21167" rIns="0" bIns="0" rtlCol="0">
            <a:spAutoFit/>
          </a:bodyPr>
          <a:lstStyle/>
          <a:p>
            <a:pPr>
              <a:spcBef>
                <a:spcPts val="167"/>
              </a:spcBef>
            </a:pPr>
            <a:r>
              <a:rPr lang="en-US" sz="3733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8- </a:t>
            </a:r>
            <a:r>
              <a:rPr lang="en-US" sz="2400" b="1" spc="13" dirty="0">
                <a:solidFill>
                  <a:srgbClr val="FEFEF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</a:t>
            </a:r>
            <a:endParaRPr sz="373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62981" y="231549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1728375" y="2216151"/>
            <a:ext cx="7885888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ru-RU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Ratsional</a:t>
            </a:r>
            <a:endParaRPr lang="en-US" sz="6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ko‘rsatkichli</a:t>
            </a:r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</a:t>
            </a:r>
            <a:endParaRPr lang="en-US" sz="6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6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xossalari</a:t>
            </a:r>
            <a:endParaRPr lang="en-US" sz="6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4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11"/>
          <p:cNvSpPr/>
          <p:nvPr/>
        </p:nvSpPr>
        <p:spPr>
          <a:xfrm>
            <a:off x="9033797" y="2451283"/>
            <a:ext cx="2630143" cy="26881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Прямоугольник 3"/>
          <p:cNvSpPr/>
          <p:nvPr/>
        </p:nvSpPr>
        <p:spPr>
          <a:xfrm>
            <a:off x="404268" y="2052450"/>
            <a:ext cx="810577" cy="167149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04268" y="4139771"/>
            <a:ext cx="810577" cy="1671492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91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206854" y="133349"/>
            <a:ext cx="8075611" cy="931863"/>
          </a:xfrm>
        </p:spPr>
        <p:txBody>
          <a:bodyPr/>
          <a:lstStyle/>
          <a:p>
            <a:pPr>
              <a:buFontTx/>
              <a:buChar char="•"/>
            </a:pPr>
            <a:r>
              <a:rPr lang="ru-RU" altLang="ru-RU" sz="40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Kasrni</a:t>
            </a:r>
            <a:r>
              <a:rPr lang="en-US" altLang="ru-RU" sz="40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qisqartiring</a:t>
            </a:r>
            <a:r>
              <a:rPr lang="ru-RU" altLang="ru-RU" sz="40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68615" name="Object 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683080268"/>
              </p:ext>
            </p:extLst>
          </p:nvPr>
        </p:nvGraphicFramePr>
        <p:xfrm>
          <a:off x="2455071" y="1037719"/>
          <a:ext cx="2160588" cy="1296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0" name="Уравнение" r:id="rId3" imgW="698400" imgH="419040" progId="Equation.3">
                  <p:embed/>
                </p:oleObj>
              </mc:Choice>
              <mc:Fallback>
                <p:oleObj name="Уравнение" r:id="rId3" imgW="698400" imgH="419040" progId="Equation.3">
                  <p:embed/>
                  <p:pic>
                    <p:nvPicPr>
                      <p:cNvPr id="6861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071" y="1037719"/>
                        <a:ext cx="2160588" cy="129698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1130129" y="1553081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 dirty="0">
                <a:solidFill>
                  <a:srgbClr val="BB03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</a:p>
        </p:txBody>
      </p:sp>
      <p:graphicFrame>
        <p:nvGraphicFramePr>
          <p:cNvPr id="68619" name="Object 11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335226016"/>
              </p:ext>
            </p:extLst>
          </p:nvPr>
        </p:nvGraphicFramePr>
        <p:xfrm>
          <a:off x="1955189" y="2505075"/>
          <a:ext cx="2211388" cy="221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1" name="Уравнение" r:id="rId5" imgW="660240" imgH="660240" progId="Equation.3">
                  <p:embed/>
                </p:oleObj>
              </mc:Choice>
              <mc:Fallback>
                <p:oleObj name="Уравнение" r:id="rId5" imgW="660240" imgH="660240" progId="Equation.3">
                  <p:embed/>
                  <p:pic>
                    <p:nvPicPr>
                      <p:cNvPr id="6861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55189" y="2505075"/>
                        <a:ext cx="2211388" cy="221138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62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289202"/>
              </p:ext>
            </p:extLst>
          </p:nvPr>
        </p:nvGraphicFramePr>
        <p:xfrm>
          <a:off x="1991008" y="5100515"/>
          <a:ext cx="3096140" cy="12543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2" name="Формула" r:id="rId7" imgW="1117440" imgH="431640" progId="Equation.3">
                  <p:embed/>
                </p:oleObj>
              </mc:Choice>
              <mc:Fallback>
                <p:oleObj name="Формула" r:id="rId7" imgW="1117440" imgH="431640" progId="Equation.3">
                  <p:embed/>
                  <p:pic>
                    <p:nvPicPr>
                      <p:cNvPr id="6862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1008" y="5100515"/>
                        <a:ext cx="3096140" cy="125436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4" name="Text Box 16"/>
          <p:cNvSpPr txBox="1">
            <a:spLocks noChangeArrowheads="1"/>
          </p:cNvSpPr>
          <p:nvPr/>
        </p:nvSpPr>
        <p:spPr bwMode="auto">
          <a:xfrm>
            <a:off x="5788025" y="160020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graphicFrame>
        <p:nvGraphicFramePr>
          <p:cNvPr id="68625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1937652"/>
              </p:ext>
            </p:extLst>
          </p:nvPr>
        </p:nvGraphicFramePr>
        <p:xfrm>
          <a:off x="7003259" y="1135857"/>
          <a:ext cx="1177925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3" name="Уравнение" r:id="rId9" imgW="380880" imgH="419040" progId="Equation.3">
                  <p:embed/>
                </p:oleObj>
              </mc:Choice>
              <mc:Fallback>
                <p:oleObj name="Уравнение" r:id="rId9" imgW="380880" imgH="419040" progId="Equation.3">
                  <p:embed/>
                  <p:pic>
                    <p:nvPicPr>
                      <p:cNvPr id="68625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3259" y="1135857"/>
                        <a:ext cx="1177925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6" name="Text Box 18"/>
          <p:cNvSpPr txBox="1">
            <a:spLocks noChangeArrowheads="1"/>
          </p:cNvSpPr>
          <p:nvPr/>
        </p:nvSpPr>
        <p:spPr bwMode="auto">
          <a:xfrm>
            <a:off x="1206854" y="3330000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 dirty="0">
                <a:solidFill>
                  <a:srgbClr val="BB03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</a:p>
        </p:txBody>
      </p:sp>
      <p:graphicFrame>
        <p:nvGraphicFramePr>
          <p:cNvPr id="68628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1345262"/>
              </p:ext>
            </p:extLst>
          </p:nvPr>
        </p:nvGraphicFramePr>
        <p:xfrm>
          <a:off x="10409071" y="3156179"/>
          <a:ext cx="823973" cy="9324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4" name="Уравнение" r:id="rId11" imgW="317160" imgH="279360" progId="Equation.3">
                  <p:embed/>
                </p:oleObj>
              </mc:Choice>
              <mc:Fallback>
                <p:oleObj name="Уравнение" r:id="rId11" imgW="317160" imgH="279360" progId="Equation.3">
                  <p:embed/>
                  <p:pic>
                    <p:nvPicPr>
                      <p:cNvPr id="68628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09071" y="3156179"/>
                        <a:ext cx="823973" cy="93241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8629" name="Text Box 21"/>
          <p:cNvSpPr txBox="1">
            <a:spLocks noChangeArrowheads="1"/>
          </p:cNvSpPr>
          <p:nvPr/>
        </p:nvSpPr>
        <p:spPr bwMode="auto">
          <a:xfrm>
            <a:off x="1206854" y="5435309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 dirty="0">
                <a:solidFill>
                  <a:srgbClr val="BB031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</a:p>
        </p:txBody>
      </p:sp>
      <p:graphicFrame>
        <p:nvGraphicFramePr>
          <p:cNvPr id="13" name="Object 7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3854023620"/>
              </p:ext>
            </p:extLst>
          </p:nvPr>
        </p:nvGraphicFramePr>
        <p:xfrm>
          <a:off x="4765675" y="1065212"/>
          <a:ext cx="2092325" cy="1290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5" name="Уравнение" r:id="rId13" imgW="901440" imgH="444240" progId="Equation.3">
                  <p:embed/>
                </p:oleObj>
              </mc:Choice>
              <mc:Fallback>
                <p:oleObj name="Уравнение" r:id="rId13" imgW="901440" imgH="444240" progId="Equation.3">
                  <p:embed/>
                  <p:pic>
                    <p:nvPicPr>
                      <p:cNvPr id="6861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5675" y="1065212"/>
                        <a:ext cx="2092325" cy="129063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1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008312964"/>
              </p:ext>
            </p:extLst>
          </p:nvPr>
        </p:nvGraphicFramePr>
        <p:xfrm>
          <a:off x="4303653" y="2478472"/>
          <a:ext cx="1920875" cy="2254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6" name="Уравнение" r:id="rId15" imgW="583920" imgH="685800" progId="Equation.3">
                  <p:embed/>
                </p:oleObj>
              </mc:Choice>
              <mc:Fallback>
                <p:oleObj name="Уравнение" r:id="rId15" imgW="583920" imgH="685800" progId="Equation.3">
                  <p:embed/>
                  <p:pic>
                    <p:nvPicPr>
                      <p:cNvPr id="6861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3653" y="2478472"/>
                        <a:ext cx="1920875" cy="22542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1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505277917"/>
              </p:ext>
            </p:extLst>
          </p:nvPr>
        </p:nvGraphicFramePr>
        <p:xfrm>
          <a:off x="6123863" y="2960687"/>
          <a:ext cx="1271588" cy="190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7" name="Уравнение" r:id="rId17" imgW="355320" imgH="533160" progId="Equation.3">
                  <p:embed/>
                </p:oleObj>
              </mc:Choice>
              <mc:Fallback>
                <p:oleObj name="Уравнение" r:id="rId17" imgW="355320" imgH="533160" progId="Equation.3">
                  <p:embed/>
                  <p:pic>
                    <p:nvPicPr>
                      <p:cNvPr id="14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3863" y="2960687"/>
                        <a:ext cx="1271588" cy="1908175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6227491"/>
              </p:ext>
            </p:extLst>
          </p:nvPr>
        </p:nvGraphicFramePr>
        <p:xfrm>
          <a:off x="7842205" y="5121657"/>
          <a:ext cx="1630827" cy="12861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8" name="Уравнение" r:id="rId19" imgW="596880" imgH="457200" progId="Equation.3">
                  <p:embed/>
                </p:oleObj>
              </mc:Choice>
              <mc:Fallback>
                <p:oleObj name="Уравнение" r:id="rId19" imgW="596880" imgH="457200" progId="Equation.3">
                  <p:embed/>
                  <p:pic>
                    <p:nvPicPr>
                      <p:cNvPr id="6863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2205" y="5121657"/>
                        <a:ext cx="1630827" cy="128614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1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99233002"/>
              </p:ext>
            </p:extLst>
          </p:nvPr>
        </p:nvGraphicFramePr>
        <p:xfrm>
          <a:off x="7454370" y="2960687"/>
          <a:ext cx="1447800" cy="10945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39" name="Уравнение" r:id="rId21" imgW="507960" imgH="330120" progId="Equation.3">
                  <p:embed/>
                </p:oleObj>
              </mc:Choice>
              <mc:Fallback>
                <p:oleObj name="Уравнение" r:id="rId21" imgW="507960" imgH="330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4370" y="2960687"/>
                        <a:ext cx="1447800" cy="1094521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679168892"/>
              </p:ext>
            </p:extLst>
          </p:nvPr>
        </p:nvGraphicFramePr>
        <p:xfrm>
          <a:off x="8961089" y="2982360"/>
          <a:ext cx="1389063" cy="1093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40" name="Уравнение" r:id="rId23" imgW="419040" imgH="330120" progId="Equation.3">
                  <p:embed/>
                </p:oleObj>
              </mc:Choice>
              <mc:Fallback>
                <p:oleObj name="Уравнение" r:id="rId23" imgW="419040" imgH="3301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61089" y="2982360"/>
                        <a:ext cx="1389063" cy="1093788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8908777"/>
              </p:ext>
            </p:extLst>
          </p:nvPr>
        </p:nvGraphicFramePr>
        <p:xfrm>
          <a:off x="5087148" y="5121657"/>
          <a:ext cx="2844800" cy="136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41" name="Уравнение" r:id="rId25" imgW="1002960" imgH="469800" progId="Equation.3">
                  <p:embed/>
                </p:oleObj>
              </mc:Choice>
              <mc:Fallback>
                <p:oleObj name="Уравнение" r:id="rId25" imgW="1002960" imgH="469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148" y="5121657"/>
                        <a:ext cx="2844800" cy="136525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" name="Прямая соединительная линия 2"/>
          <p:cNvCxnSpPr/>
          <p:nvPr/>
        </p:nvCxnSpPr>
        <p:spPr>
          <a:xfrm flipV="1">
            <a:off x="5677229" y="5435309"/>
            <a:ext cx="1914992" cy="21055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7042150" y="5959511"/>
            <a:ext cx="353301" cy="60573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4329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05054" y="1993135"/>
                <a:ext cx="2035044" cy="143744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ad>
                          <m:radPr>
                            <m:degHide m:val="on"/>
                            <m:ctrlPr>
                              <a:rPr lang="ru-RU" sz="48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</m:rad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− </m:t>
                        </m:r>
                        <m:rad>
                          <m:radPr>
                            <m:degHide m:val="on"/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rad>
                      </m:num>
                      <m:den>
                        <m:sSup>
                          <m:sSupPr>
                            <m:ctrlPr>
                              <a:rPr lang="ru-RU" sz="4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f>
                              <m:fPr>
                                <m:ctrlPr>
                                  <a:rPr lang="ru-RU" sz="48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48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sup>
                        </m:sSup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4800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800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48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sup>
                        </m:sSup>
                      </m:den>
                    </m:f>
                  </m:oMath>
                </a14:m>
                <a:r>
                  <a:rPr lang="en-US" sz="4800" dirty="0"/>
                  <a:t> =</a:t>
                </a:r>
                <a:endParaRPr lang="ru-RU" sz="4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05054" y="1993135"/>
                <a:ext cx="2035044" cy="1437445"/>
              </a:xfrm>
              <a:prstGeom prst="rect">
                <a:avLst/>
              </a:prstGeom>
              <a:blipFill rotWithShape="0">
                <a:blip r:embed="rId2"/>
                <a:stretch>
                  <a:fillRect r="-173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012640" y="1785996"/>
                <a:ext cx="1822037" cy="169129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f>
                              <m:fPr>
                                <m:ctrlPr>
                                  <a:rPr lang="ru-RU" sz="4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4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4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4800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den>
                            </m:f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f>
                              <m:fPr>
                                <m:ctrlPr>
                                  <a:rPr lang="ru-RU" sz="4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4800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sup>
                        </m:sSup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4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4800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sup>
                        </m:sSup>
                      </m:den>
                    </m:f>
                  </m:oMath>
                </a14:m>
                <a:r>
                  <a:rPr lang="en-US" sz="4800" dirty="0"/>
                  <a:t> =</a:t>
                </a:r>
                <a:endParaRPr lang="ru-RU" sz="48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2640" y="1785996"/>
                <a:ext cx="1822037" cy="1691297"/>
              </a:xfrm>
              <a:prstGeom prst="rect">
                <a:avLst/>
              </a:prstGeom>
              <a:blipFill rotWithShape="0">
                <a:blip r:embed="rId3"/>
                <a:stretch>
                  <a:fillRect r="-197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657636" y="4166431"/>
                <a:ext cx="4710007" cy="18328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4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8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ru-RU" sz="4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8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48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sup>
                            </m:sSup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4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8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n-US" sz="4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8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4800" b="0" i="1" smtClean="0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sup>
                            </m:sSup>
                          </m:e>
                        </m:d>
                        <m:d>
                          <m:dPr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ru-RU" sz="4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800" i="1"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ru-RU" sz="4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8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4800" i="1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sup>
                            </m:sSup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4800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800" i="1"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</m:e>
                              <m:sup>
                                <m:f>
                                  <m:fPr>
                                    <m:ctrlPr>
                                      <a:rPr lang="en-US" sz="4800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4800" i="1">
                                        <a:latin typeface="Cambria Math" panose="020405030504060302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sz="4800" i="1">
                                        <a:latin typeface="Cambria Math" panose="02040503050406030204" pitchFamily="18" charset="0"/>
                                      </a:rPr>
                                      <m:t>4</m:t>
                                    </m:r>
                                  </m:den>
                                </m:f>
                              </m:sup>
                            </m:sSup>
                          </m:e>
                        </m:d>
                      </m:num>
                      <m:den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f>
                              <m:fPr>
                                <m:ctrlPr>
                                  <a:rPr lang="ru-RU" sz="4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4800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sup>
                        </m:sSup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4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4800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sup>
                        </m:sSup>
                      </m:den>
                    </m:f>
                  </m:oMath>
                </a14:m>
                <a:r>
                  <a:rPr lang="en-US" sz="4800" dirty="0"/>
                  <a:t> =</a:t>
                </a:r>
                <a:endParaRPr lang="ru-RU" sz="48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7636" y="4166431"/>
                <a:ext cx="4710007" cy="1832809"/>
              </a:xfrm>
              <a:prstGeom prst="rect">
                <a:avLst/>
              </a:prstGeom>
              <a:blipFill rotWithShape="0">
                <a:blip r:embed="rId4"/>
                <a:stretch>
                  <a:fillRect l="-5951" r="-47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6367643" y="4647972"/>
                <a:ext cx="1774717" cy="86972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p>
                        <m:f>
                          <m:fPr>
                            <m:ctrlPr>
                              <a:rPr lang="ru-RU" sz="36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6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sup>
                    </m:sSup>
                    <m:r>
                      <a:rPr lang="en-US" sz="3600" b="1" i="1" smtClean="0">
                        <a:solidFill>
                          <a:srgbClr val="80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36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>
                            <a:solidFill>
                              <a:srgbClr val="800000"/>
                            </a:solidFill>
                            <a:latin typeface="Cambria Math" panose="02040503050406030204" pitchFamily="18" charset="0"/>
                          </a:rPr>
                          <m:t>𝒃</m:t>
                        </m:r>
                      </m:e>
                      <m:sup>
                        <m:f>
                          <m:fPr>
                            <m:ctrlPr>
                              <a:rPr lang="en-US" sz="36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36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3600" b="1" i="1">
                                <a:solidFill>
                                  <a:srgbClr val="80000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3600" dirty="0"/>
                  <a:t> </a:t>
                </a:r>
                <a:endParaRPr lang="ru-RU" sz="36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67643" y="4647972"/>
                <a:ext cx="1774717" cy="86972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0" y="0"/>
            <a:ext cx="12192000" cy="12572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5400" b="1" dirty="0">
                <a:latin typeface="Arial" panose="020B0604020202020204" pitchFamily="34" charset="0"/>
                <a:cs typeface="Arial" panose="020B0604020202020204" pitchFamily="34" charset="0"/>
              </a:rPr>
              <a:t>№126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2500" y="244697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endParaRPr lang="ru-RU" dirty="0"/>
          </a:p>
        </p:txBody>
      </p:sp>
      <p:sp>
        <p:nvSpPr>
          <p:cNvPr id="10" name="Овал 9"/>
          <p:cNvSpPr/>
          <p:nvPr/>
        </p:nvSpPr>
        <p:spPr>
          <a:xfrm>
            <a:off x="599818" y="2112128"/>
            <a:ext cx="607050" cy="669702"/>
          </a:xfrm>
          <a:prstGeom prst="ellipse">
            <a:avLst/>
          </a:prstGeom>
          <a:solidFill>
            <a:srgbClr val="00B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1</a:t>
            </a:r>
            <a:endParaRPr lang="ru-RU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6007219" y="1785996"/>
                <a:ext cx="3406574" cy="17836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ru-RU" sz="480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4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48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sup>
                        </m:sSup>
                        <m:sSup>
                          <m:sSupPr>
                            <m:ctrlPr>
                              <a:rPr lang="en-US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4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48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sup>
                        </m:sSup>
                        <m:sSup>
                          <m:sSupPr>
                            <m:ctrlPr>
                              <a:rPr lang="en-US" sz="48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num>
                      <m:den>
                        <m:sSup>
                          <m:sSup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f>
                              <m:fPr>
                                <m:ctrlPr>
                                  <a:rPr lang="ru-RU" sz="4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4800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sup>
                        </m:sSup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48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48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800" i="1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4800" i="1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sup>
                        </m:sSup>
                      </m:den>
                    </m:f>
                  </m:oMath>
                </a14:m>
                <a:r>
                  <a:rPr lang="en-US" sz="2800" dirty="0"/>
                  <a:t> </a:t>
                </a:r>
                <a:r>
                  <a:rPr lang="en-US" sz="5400" dirty="0"/>
                  <a:t>=</a:t>
                </a:r>
                <a:endParaRPr lang="ru-RU" sz="54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7219" y="1785996"/>
                <a:ext cx="3406574" cy="1783630"/>
              </a:xfrm>
              <a:prstGeom prst="rect">
                <a:avLst/>
              </a:prstGeom>
              <a:blipFill rotWithShape="0">
                <a:blip r:embed="rId6"/>
                <a:stretch>
                  <a:fillRect r="-85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64672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824296" y="1937226"/>
                <a:ext cx="1111073" cy="10091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ru-RU" sz="4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800" dirty="0"/>
                  <a:t> ·</a:t>
                </a:r>
                <a:endParaRPr lang="ru-RU" sz="48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4296" y="1937226"/>
                <a:ext cx="1111073" cy="1009187"/>
              </a:xfrm>
              <a:prstGeom prst="rect">
                <a:avLst/>
              </a:prstGeom>
              <a:blipFill rotWithShape="0">
                <a:blip r:embed="rId2"/>
                <a:stretch>
                  <a:fillRect r="-32240" b="-3636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935369" y="2037905"/>
                <a:ext cx="2161952" cy="88126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4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ad>
                          <m:rad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>
                            <m:r>
                              <m:rPr>
                                <m:brk m:alnAt="7"/>
                              </m:rP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deg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</m:rad>
                      </m:e>
                    </m:rad>
                  </m:oMath>
                </a14:m>
                <a:r>
                  <a:rPr lang="en-US" sz="4400" dirty="0"/>
                  <a:t> = </a:t>
                </a:r>
                <a:endParaRPr lang="ru-RU" sz="36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5369" y="2037905"/>
                <a:ext cx="2161952" cy="881267"/>
              </a:xfrm>
              <a:prstGeom prst="rect">
                <a:avLst/>
              </a:prstGeom>
              <a:blipFill rotWithShape="0">
                <a:blip r:embed="rId3"/>
                <a:stretch>
                  <a:fillRect r="-11017" b="-3793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4857834" y="1720228"/>
                <a:ext cx="3744551" cy="20241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ru-RU" sz="4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400" dirty="0"/>
                  <a:t> ·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4400" i="1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p>
                        </m:sSup>
                        <m:r>
                          <m:rPr>
                            <m:nor/>
                          </m:rPr>
                          <a:rPr lang="en-US" sz="4400" dirty="0"/>
                          <m:t>·</m:t>
                        </m:r>
                        <m:sSup>
                          <m:sSupPr>
                            <m:ctrlPr>
                              <a:rPr lang="en-US" sz="440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0" i="1" dirty="0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4400" i="1" dirty="0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400" b="0" i="1" dirty="0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sz="4400" b="0" i="1" dirty="0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sup>
                        </m:sSup>
                      </m:e>
                    </m:rad>
                  </m:oMath>
                </a14:m>
                <a:r>
                  <a:rPr lang="en-US" sz="4400" dirty="0"/>
                  <a:t> = </a:t>
                </a:r>
                <a:endParaRPr lang="ru-RU" sz="3600" dirty="0"/>
              </a:p>
              <a:p>
                <a:r>
                  <a:rPr lang="en-US" sz="3600" dirty="0"/>
                  <a:t> </a:t>
                </a:r>
                <a:endParaRPr lang="ru-RU" sz="3600" dirty="0"/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57834" y="1720228"/>
                <a:ext cx="3744551" cy="2024144"/>
              </a:xfrm>
              <a:prstGeom prst="rect">
                <a:avLst/>
              </a:prstGeom>
              <a:blipFill rotWithShape="0">
                <a:blip r:embed="rId4"/>
                <a:stretch>
                  <a:fillRect r="-553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8651652" y="1676957"/>
                <a:ext cx="2904193" cy="147014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ru-RU" sz="4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400" dirty="0"/>
                  <a:t> </a:t>
                </a:r>
                <a:r>
                  <a:rPr lang="en-US" sz="4400"/>
                  <a:t>·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4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g>
                      <m:e>
                        <m:sSup>
                          <m:sSupPr>
                            <m:ctrlPr>
                              <a:rPr lang="en-US" sz="440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𝑏</m:t>
                            </m:r>
                          </m:e>
                          <m:sup>
                            <m:f>
                              <m:fPr>
                                <m:ctrlPr>
                                  <a:rPr lang="en-US" sz="44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en-US" sz="44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sup>
                        </m:sSup>
                      </m:e>
                    </m:rad>
                  </m:oMath>
                </a14:m>
                <a:r>
                  <a:rPr lang="en-US" sz="4400" dirty="0"/>
                  <a:t> = </a:t>
                </a:r>
                <a:endParaRPr lang="ru-RU" sz="40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51652" y="1676957"/>
                <a:ext cx="2904193" cy="1470146"/>
              </a:xfrm>
              <a:prstGeom prst="rect">
                <a:avLst/>
              </a:prstGeom>
              <a:blipFill rotWithShape="0">
                <a:blip r:embed="rId5"/>
                <a:stretch>
                  <a:fillRect r="-7547" b="-132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406972" y="3331613"/>
                <a:ext cx="2722284" cy="13333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r>
                  <a:rPr lang="en-US" sz="4800" dirty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ru-RU" sz="4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2800" dirty="0"/>
                  <a:t> </a:t>
                </a:r>
                <a:r>
                  <a:rPr lang="en-US" sz="4800" dirty="0"/>
                  <a:t>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en-US" sz="4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f>
                              <m:fPr>
                                <m:ctrlPr>
                                  <a:rPr lang="en-US" sz="480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4800" b="0" i="1" smtClean="0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num>
                              <m:den>
                                <m:r>
                                  <a:rPr lang="en-US" sz="4800" b="0" i="1" smtClean="0">
                                    <a:latin typeface="Cambria Math" panose="02040503050406030204" pitchFamily="18" charset="0"/>
                                  </a:rPr>
                                  <m:t>4</m:t>
                                </m:r>
                              </m:den>
                            </m:f>
                          </m:num>
                          <m:den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800" dirty="0"/>
                  <a:t> =</a:t>
                </a:r>
                <a:endParaRPr lang="ru-RU" sz="4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06972" y="3331613"/>
                <a:ext cx="2722284" cy="1333378"/>
              </a:xfrm>
              <a:prstGeom prst="rect">
                <a:avLst/>
              </a:prstGeom>
              <a:blipFill rotWithShape="0">
                <a:blip r:embed="rId6"/>
                <a:stretch>
                  <a:fillRect l="-13677" r="-12780" b="-2752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4234738" y="3612512"/>
                <a:ext cx="2696957" cy="11112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800" dirty="0"/>
                  <a:t> ·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4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en-US" sz="4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800" dirty="0"/>
                  <a:t> =</a:t>
                </a:r>
                <a:endParaRPr lang="ru-RU" sz="4800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4738" y="3612512"/>
                <a:ext cx="2696957" cy="1111202"/>
              </a:xfrm>
              <a:prstGeom prst="rect">
                <a:avLst/>
              </a:prstGeom>
              <a:blipFill rotWithShape="0">
                <a:blip r:embed="rId7"/>
                <a:stretch>
                  <a:fillRect r="-9502" b="-2912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6958625" y="3667373"/>
                <a:ext cx="2268763" cy="11112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5</m:t>
                            </m:r>
                          </m:num>
                          <m:den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5400" dirty="0"/>
                  <a:t> =</a:t>
                </a:r>
                <a:endParaRPr lang="ru-RU" sz="5400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8625" y="3667373"/>
                <a:ext cx="2268763" cy="1111202"/>
              </a:xfrm>
              <a:prstGeom prst="rect">
                <a:avLst/>
              </a:prstGeom>
              <a:blipFill rotWithShape="0">
                <a:blip r:embed="rId8"/>
                <a:stretch>
                  <a:fillRect r="-13441" b="-335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1593173" y="5003886"/>
                <a:ext cx="1892056" cy="110312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800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ru-RU" sz="4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</m:num>
                          <m:den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12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800" dirty="0"/>
                  <a:t> =</a:t>
                </a:r>
                <a:endParaRPr lang="ru-RU" sz="48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93173" y="5003886"/>
                <a:ext cx="1892056" cy="1103122"/>
              </a:xfrm>
              <a:prstGeom prst="rect">
                <a:avLst/>
              </a:prstGeom>
              <a:blipFill rotWithShape="0">
                <a:blip r:embed="rId9"/>
                <a:stretch>
                  <a:fillRect l="-14469" r="-13826" b="-287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3402939" y="5050191"/>
                <a:ext cx="1226811" cy="11015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ru-RU" sz="48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4800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f>
                          <m:fPr>
                            <m:ctrlPr>
                              <a:rPr lang="ru-RU" sz="4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4800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sz="48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</m:sup>
                    </m:sSup>
                  </m:oMath>
                </a14:m>
                <a:r>
                  <a:rPr lang="en-US" sz="4800" dirty="0"/>
                  <a:t> =</a:t>
                </a:r>
                <a:endParaRPr lang="ru-RU" sz="54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2939" y="5050191"/>
                <a:ext cx="1226811" cy="1101520"/>
              </a:xfrm>
              <a:prstGeom prst="rect">
                <a:avLst/>
              </a:prstGeom>
              <a:blipFill rotWithShape="0">
                <a:blip r:embed="rId10"/>
                <a:stretch>
                  <a:fillRect r="-22388" b="-2872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479259" y="5336733"/>
                <a:ext cx="815736" cy="7702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ru-RU" sz="440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4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rad>
                    </m:oMath>
                  </m:oMathPara>
                </a14:m>
                <a:endParaRPr lang="ru-RU" sz="48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259" y="5336733"/>
                <a:ext cx="815736" cy="770275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Прямоугольник 13"/>
          <p:cNvSpPr/>
          <p:nvPr/>
        </p:nvSpPr>
        <p:spPr>
          <a:xfrm>
            <a:off x="0" y="0"/>
            <a:ext cx="12192000" cy="12572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5400" b="1" dirty="0">
                <a:latin typeface="Arial" panose="020B0604020202020204" pitchFamily="34" charset="0"/>
                <a:cs typeface="Arial" panose="020B0604020202020204" pitchFamily="34" charset="0"/>
              </a:rPr>
              <a:t>№126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en-US" sz="5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3557" y="2446979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380875" y="2112128"/>
            <a:ext cx="607050" cy="669702"/>
          </a:xfrm>
          <a:prstGeom prst="ellipse">
            <a:avLst/>
          </a:prstGeom>
          <a:solidFill>
            <a:srgbClr val="00B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2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4276836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2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" grpId="0"/>
      <p:bldP spid="3" grpId="0"/>
      <p:bldP spid="9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0" y="0"/>
            <a:ext cx="12192000" cy="7743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Cyrl-UZ" sz="4800" b="1" dirty="0">
                <a:latin typeface="Arial" panose="020B0604020202020204" pitchFamily="34" charset="0"/>
                <a:cs typeface="Arial" panose="020B0604020202020204" pitchFamily="34" charset="0"/>
              </a:rPr>
              <a:t>№12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8.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9771" y="134218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  <a:endParaRPr lang="ru-RU" dirty="0"/>
          </a:p>
        </p:txBody>
      </p:sp>
      <p:sp>
        <p:nvSpPr>
          <p:cNvPr id="16" name="Овал 15"/>
          <p:cNvSpPr/>
          <p:nvPr/>
        </p:nvSpPr>
        <p:spPr>
          <a:xfrm>
            <a:off x="677089" y="1007334"/>
            <a:ext cx="607050" cy="669702"/>
          </a:xfrm>
          <a:prstGeom prst="ellipse">
            <a:avLst/>
          </a:prstGeom>
          <a:solidFill>
            <a:srgbClr val="00B05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2</a:t>
            </a:r>
            <a:endParaRPr lang="ru-RU" sz="4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064494" y="774318"/>
                <a:ext cx="6193490" cy="125027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𝑥𝑦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4400" dirty="0"/>
                  <a:t> </a:t>
                </a:r>
                <a14:m>
                  <m:oMath xmlns:m="http://schemas.openxmlformats.org/officeDocument/2006/math">
                    <m:r>
                      <a:rPr lang="en-US" sz="4400" b="0" i="0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ad>
                          <m:radPr>
                            <m:degHide m:val="on"/>
                            <m:ctrlPr>
                              <a:rPr lang="en-US" sz="44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en-US" sz="440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rad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𝑦</m:t>
                        </m:r>
                        <m:rad>
                          <m:radPr>
                            <m:degHide m:val="on"/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4400" dirty="0"/>
                  <a:t> =</a:t>
                </a:r>
                <a:endParaRPr lang="ru-RU" sz="4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64494" y="774318"/>
                <a:ext cx="6193490" cy="1250279"/>
              </a:xfrm>
              <a:prstGeom prst="rect">
                <a:avLst/>
              </a:prstGeom>
              <a:blipFill rotWithShape="0">
                <a:blip r:embed="rId2"/>
                <a:stretch>
                  <a:fillRect r="-3051" b="-34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812082" y="2357768"/>
                <a:ext cx="8471999" cy="12531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𝑥𝑦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ad>
                          <m:radPr>
                            <m:degHide m:val="on"/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rad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)(</m:t>
                        </m:r>
                        <m:rad>
                          <m:radPr>
                            <m:degHide m:val="on"/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rad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den>
                    </m:f>
                  </m:oMath>
                </a14:m>
                <a:r>
                  <a:rPr lang="en-US" sz="4400" dirty="0"/>
                  <a:t> </a:t>
                </a:r>
                <a14:m>
                  <m:oMath xmlns:m="http://schemas.openxmlformats.org/officeDocument/2006/math">
                    <m:r>
                      <a:rPr lang="en-US" sz="440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𝑦</m:t>
                        </m:r>
                        <m:rad>
                          <m:radPr>
                            <m:degHide m:val="on"/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−</m:t>
                        </m:r>
                        <m:rad>
                          <m:radPr>
                            <m:degHide m:val="on"/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rad>
                      </m:den>
                    </m:f>
                    <m:r>
                      <a:rPr lang="en-US" sz="4400" i="1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n-US" sz="4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𝑦</m:t>
                        </m:r>
                        <m:rad>
                          <m:radPr>
                            <m:degHide m:val="on"/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rad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4400" dirty="0"/>
                  <a:t> =</a:t>
                </a:r>
                <a:endParaRPr lang="ru-RU" sz="4400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082" y="2357768"/>
                <a:ext cx="8471999" cy="1253164"/>
              </a:xfrm>
              <a:prstGeom prst="rect">
                <a:avLst/>
              </a:prstGeom>
              <a:blipFill rotWithShape="0">
                <a:blip r:embed="rId3"/>
                <a:stretch>
                  <a:fillRect l="-2878" r="-2014" b="-341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 rot="19717041">
                <a:off x="4958761" y="2260656"/>
                <a:ext cx="1186992" cy="4095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  <m:r>
                        <a:rPr lang="en-US" sz="2000" b="1" i="1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en-US" sz="2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rad>
                    </m:oMath>
                  </m:oMathPara>
                </a14:m>
                <a:endParaRPr lang="ru-RU" sz="2000" b="1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717041">
                <a:off x="4958761" y="2260656"/>
                <a:ext cx="1186992" cy="40953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 rot="19602560">
                <a:off x="6980935" y="2233094"/>
                <a:ext cx="1186992" cy="40953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000" b="1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</m:rad>
                      <m:r>
                        <a:rPr lang="en-US" sz="2000" b="1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en-US" sz="2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000" b="1" i="1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𝒚</m:t>
                          </m:r>
                        </m:e>
                      </m:rad>
                    </m:oMath>
                  </m:oMathPara>
                </a14:m>
                <a:endParaRPr lang="ru-RU" b="1" dirty="0">
                  <a:solidFill>
                    <a:srgbClr val="800000"/>
                  </a:solidFill>
                </a:endParaRPr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9602560">
                <a:off x="6980935" y="2233094"/>
                <a:ext cx="1186992" cy="40953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Прямоугольник 28"/>
              <p:cNvSpPr/>
              <p:nvPr/>
            </p:nvSpPr>
            <p:spPr>
              <a:xfrm>
                <a:off x="130761" y="4257184"/>
                <a:ext cx="7495450" cy="12148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𝑥𝑦</m:t>
                          </m:r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ad>
                            <m:radPr>
                              <m:degHide m:val="on"/>
                              <m:ctrlPr>
                                <a:rPr lang="en-US" sz="3200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b="0" i="1" smtClean="0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3200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rad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200" b="0" i="1" smtClean="0">
                              <a:latin typeface="Cambria Math" panose="02040503050406030204" pitchFamily="18" charset="0"/>
                            </a:rPr>
                            <m:t>𝑥𝑦</m:t>
                          </m:r>
                          <m:r>
                            <a:rPr lang="en-US" sz="3200" b="0" i="1" smtClean="0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200" i="1">
                              <a:solidFill>
                                <a:srgbClr val="800000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ad>
                            <m:radPr>
                              <m:degHide m:val="on"/>
                              <m:ctrlPr>
                                <a:rPr lang="en-US" sz="3200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i="1">
                                  <a:solidFill>
                                    <a:srgbClr val="800000"/>
                                  </a:solidFill>
                                  <a:latin typeface="Cambria Math" panose="02040503050406030204" pitchFamily="18" charset="0"/>
                                </a:rPr>
                                <m:t>𝑥𝑦</m:t>
                              </m:r>
                            </m:e>
                          </m:rad>
                        </m:num>
                        <m:den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ra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)(</m:t>
                          </m:r>
                          <m:rad>
                            <m:radPr>
                              <m:degHide m:val="on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20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rad>
                          <m:r>
                            <a:rPr lang="en-US" sz="3200" i="1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32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ru-RU" sz="2000" dirty="0"/>
              </a:p>
            </p:txBody>
          </p:sp>
        </mc:Choice>
        <mc:Fallback xmlns="">
          <p:sp>
            <p:nvSpPr>
              <p:cNvPr id="29" name="Прямоугольник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761" y="4257184"/>
                <a:ext cx="7495450" cy="1214820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Прямоугольник 29"/>
              <p:cNvSpPr/>
              <p:nvPr/>
            </p:nvSpPr>
            <p:spPr>
              <a:xfrm>
                <a:off x="7574431" y="4257183"/>
                <a:ext cx="2382319" cy="12239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𝑥𝑦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4400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p>
                            <m:r>
                              <a:rPr lang="en-US" sz="4400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4400" dirty="0"/>
                  <a:t> =</a:t>
                </a:r>
                <a:endParaRPr lang="ru-RU" sz="4400" dirty="0"/>
              </a:p>
            </p:txBody>
          </p:sp>
        </mc:Choice>
        <mc:Fallback xmlns="">
          <p:sp>
            <p:nvSpPr>
              <p:cNvPr id="30" name="Прямоугольник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74431" y="4257183"/>
                <a:ext cx="2382319" cy="1223989"/>
              </a:xfrm>
              <a:prstGeom prst="rect">
                <a:avLst/>
              </a:prstGeom>
              <a:blipFill rotWithShape="0">
                <a:blip r:embed="rId7"/>
                <a:stretch>
                  <a:fillRect r="-9744" b="-547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347999" y="5698772"/>
                <a:ext cx="3322448" cy="115922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4400" dirty="0"/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n-US" sz="4400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4400" i="1">
                            <a:latin typeface="Cambria Math" panose="02040503050406030204" pitchFamily="18" charset="0"/>
                          </a:rPr>
                          <m:t>𝑦</m:t>
                        </m:r>
                      </m:den>
                    </m:f>
                  </m:oMath>
                </a14:m>
                <a:r>
                  <a:rPr lang="en-US" sz="4400" dirty="0"/>
                  <a:t> = </a:t>
                </a:r>
                <a:r>
                  <a:rPr lang="en-US" sz="3600" b="1" dirty="0">
                    <a:solidFill>
                      <a:srgbClr val="8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2y</a:t>
                </a:r>
                <a:endParaRPr lang="ru-RU" sz="3600" b="1" dirty="0">
                  <a:solidFill>
                    <a:srgbClr val="8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7999" y="5698772"/>
                <a:ext cx="3322448" cy="1159228"/>
              </a:xfrm>
              <a:prstGeom prst="rect">
                <a:avLst/>
              </a:prstGeom>
              <a:blipFill rotWithShape="0">
                <a:blip r:embed="rId8"/>
                <a:stretch>
                  <a:fillRect l="-7339" r="-4220" b="-578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6912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1" grpId="0"/>
      <p:bldP spid="29" grpId="0"/>
      <p:bldP spid="3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buFontTx/>
              <a:buChar char="•"/>
            </a:pPr>
            <a:r>
              <a:rPr lang="ru-RU" altLang="ru-RU" sz="4000" b="1" i="1" dirty="0">
                <a:latin typeface="Monotype Corsiva" panose="03010101010201010101" pitchFamily="66" charset="0"/>
              </a:rPr>
              <a:t> </a:t>
            </a:r>
            <a:r>
              <a:rPr lang="en-US" altLang="ru-RU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Ifodani</a:t>
            </a:r>
            <a:r>
              <a:rPr lang="en-US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soddalashtiring</a:t>
            </a:r>
            <a:r>
              <a:rPr lang="en-US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83977" name="Object 9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147358447"/>
              </p:ext>
            </p:extLst>
          </p:nvPr>
        </p:nvGraphicFramePr>
        <p:xfrm>
          <a:off x="742860" y="1894251"/>
          <a:ext cx="6626225" cy="1690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7" name="Формула" r:id="rId3" imgW="1892160" imgH="482400" progId="Equation.3">
                  <p:embed/>
                </p:oleObj>
              </mc:Choice>
              <mc:Fallback>
                <p:oleObj name="Формула" r:id="rId3" imgW="1892160" imgH="482400" progId="Equation.3">
                  <p:embed/>
                  <p:pic>
                    <p:nvPicPr>
                      <p:cNvPr id="8397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860" y="1894251"/>
                        <a:ext cx="6626225" cy="169068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3983" name="Picture 15" descr="CBIZ038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2769" y="1946639"/>
            <a:ext cx="3287962" cy="223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3984" name="Text Box 16"/>
          <p:cNvSpPr txBox="1">
            <a:spLocks noChangeArrowheads="1"/>
          </p:cNvSpPr>
          <p:nvPr/>
        </p:nvSpPr>
        <p:spPr bwMode="auto">
          <a:xfrm>
            <a:off x="7872776" y="2266362"/>
            <a:ext cx="1008062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kumimoji="1" lang="ru-RU" altLang="ru-RU" sz="7200" b="1" i="1">
                <a:solidFill>
                  <a:srgbClr val="0625AA"/>
                </a:solidFill>
                <a:latin typeface="Monotype Corsiva" panose="03010101010201010101" pitchFamily="66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0442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3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600"/>
                            </p:stCondLst>
                            <p:childTnLst>
                              <p:par>
                                <p:cTn id="13" presetID="39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39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3" dur="2000"/>
                                        <p:tgtEl>
                                          <p:spTgt spid="83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39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39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39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839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/>
      <p:bldP spid="8398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6C34B1-B8D2-4AA2-8C12-343604D35B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0440" y="1775383"/>
            <a:ext cx="9547317" cy="37477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br>
              <a:rPr lang="ru-RU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Darslikda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126- 128</a:t>
            </a:r>
            <a:r>
              <a:rPr lang="ru-RU" sz="48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topshiriqlarni</a:t>
            </a:r>
            <a:b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ru-RU" sz="4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49- bet</a:t>
            </a:r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endParaRPr lang="ru-RU" sz="4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2">
            <a:extLst>
              <a:ext uri="{FF2B5EF4-FFF2-40B4-BE49-F238E27FC236}">
                <a16:creationId xmlns:a16="http://schemas.microsoft.com/office/drawing/2014/main" id="{31CD7C4D-876A-412E-86B9-D5B65109A800}"/>
              </a:ext>
            </a:extLst>
          </p:cNvPr>
          <p:cNvSpPr/>
          <p:nvPr/>
        </p:nvSpPr>
        <p:spPr>
          <a:xfrm>
            <a:off x="0" y="0"/>
            <a:ext cx="12199619" cy="140237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 algn="ctr">
              <a:lnSpc>
                <a:spcPct val="150000"/>
              </a:lnSpc>
            </a:pP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080" y="1775383"/>
            <a:ext cx="2582719" cy="1782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0761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2063750" y="774700"/>
            <a:ext cx="7772400" cy="936625"/>
          </a:xfrm>
        </p:spPr>
        <p:txBody>
          <a:bodyPr>
            <a:normAutofit/>
          </a:bodyPr>
          <a:lstStyle/>
          <a:p>
            <a:pPr>
              <a:buFontTx/>
              <a:buChar char="•"/>
            </a:pPr>
            <a:r>
              <a:rPr lang="ru-RU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 </a:t>
            </a:r>
            <a:r>
              <a:rPr lang="en-US" altLang="ru-RU" sz="4000" b="1" dirty="0" err="1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Nuqtalar</a:t>
            </a:r>
            <a:r>
              <a:rPr lang="en-US" altLang="ru-RU" sz="40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en-US" altLang="ru-RU" sz="40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b="1" dirty="0" err="1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r>
              <a:rPr lang="ru-RU" altLang="ru-RU" sz="40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graphicFrame>
        <p:nvGraphicFramePr>
          <p:cNvPr id="63493" name="Object 5"/>
          <p:cNvGraphicFramePr>
            <a:graphicFrameLocks noGrp="1" noChangeAspect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739273058"/>
              </p:ext>
            </p:extLst>
          </p:nvPr>
        </p:nvGraphicFramePr>
        <p:xfrm>
          <a:off x="3028951" y="2362597"/>
          <a:ext cx="5413375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9" name="Формула" r:id="rId3" imgW="1549080" imgH="482400" progId="Equation.3">
                  <p:embed/>
                </p:oleObj>
              </mc:Choice>
              <mc:Fallback>
                <p:oleObj name="Формула" r:id="rId3" imgW="1549080" imgH="482400" progId="Equation.3">
                  <p:embed/>
                  <p:pic>
                    <p:nvPicPr>
                      <p:cNvPr id="6349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951" y="2362597"/>
                        <a:ext cx="5413375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11" name="Object 23"/>
          <p:cNvGraphicFramePr>
            <a:graphicFrameLocks noGrp="1" noChangeAspect="1"/>
          </p:cNvGraphicFramePr>
          <p:nvPr>
            <p:ph sz="quarter" idx="4"/>
          </p:nvPr>
        </p:nvGraphicFramePr>
        <p:xfrm>
          <a:off x="3216276" y="4862514"/>
          <a:ext cx="6842125" cy="1995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0" name="Формула" r:id="rId5" imgW="1828800" imgH="533160" progId="Equation.3">
                  <p:embed/>
                </p:oleObj>
              </mc:Choice>
              <mc:Fallback>
                <p:oleObj name="Формула" r:id="rId5" imgW="1828800" imgH="533160" progId="Equation.3">
                  <p:embed/>
                  <p:pic>
                    <p:nvPicPr>
                      <p:cNvPr id="63511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6276" y="4862514"/>
                        <a:ext cx="6842125" cy="19954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2495551" y="3141664"/>
            <a:ext cx="4540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>
                <a:solidFill>
                  <a:srgbClr val="0535CD"/>
                </a:solidFill>
                <a:latin typeface="Monotype Corsiva" panose="03010101010201010101" pitchFamily="66" charset="0"/>
              </a:rPr>
              <a:t>1.</a:t>
            </a:r>
          </a:p>
        </p:txBody>
      </p:sp>
      <p:sp>
        <p:nvSpPr>
          <p:cNvPr id="63495" name="AutoShape 7"/>
          <p:cNvSpPr>
            <a:spLocks noChangeArrowheads="1"/>
          </p:cNvSpPr>
          <p:nvPr/>
        </p:nvSpPr>
        <p:spPr bwMode="auto">
          <a:xfrm>
            <a:off x="5159376" y="2492375"/>
            <a:ext cx="576263" cy="1366838"/>
          </a:xfrm>
          <a:prstGeom prst="octagon">
            <a:avLst>
              <a:gd name="adj" fmla="val 29287"/>
            </a:avLst>
          </a:prstGeom>
          <a:solidFill>
            <a:srgbClr val="D2F7FE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3200" b="1" i="1">
              <a:solidFill>
                <a:srgbClr val="06060A"/>
              </a:solidFill>
              <a:latin typeface="Monotype Corsiva" panose="03010101010201010101" pitchFamily="66" charset="0"/>
            </a:endParaRPr>
          </a:p>
        </p:txBody>
      </p:sp>
      <p:sp>
        <p:nvSpPr>
          <p:cNvPr id="63502" name="AutoShape 14"/>
          <p:cNvSpPr>
            <a:spLocks noChangeArrowheads="1"/>
          </p:cNvSpPr>
          <p:nvPr/>
        </p:nvSpPr>
        <p:spPr bwMode="auto">
          <a:xfrm>
            <a:off x="7305674" y="2562498"/>
            <a:ext cx="576263" cy="1366838"/>
          </a:xfrm>
          <a:prstGeom prst="octagon">
            <a:avLst>
              <a:gd name="adj" fmla="val 29287"/>
            </a:avLst>
          </a:prstGeom>
          <a:solidFill>
            <a:srgbClr val="D2F7FE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3200" b="1" i="1">
              <a:solidFill>
                <a:srgbClr val="06060A"/>
              </a:solidFill>
              <a:latin typeface="Monotype Corsiva" panose="03010101010201010101" pitchFamily="66" charset="0"/>
            </a:endParaRPr>
          </a:p>
        </p:txBody>
      </p:sp>
      <p:sp>
        <p:nvSpPr>
          <p:cNvPr id="63503" name="Text Box 15"/>
          <p:cNvSpPr txBox="1">
            <a:spLocks noChangeArrowheads="1"/>
          </p:cNvSpPr>
          <p:nvPr/>
        </p:nvSpPr>
        <p:spPr bwMode="auto">
          <a:xfrm>
            <a:off x="7391400" y="2852738"/>
            <a:ext cx="412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600">
                <a:solidFill>
                  <a:srgbClr val="06060A"/>
                </a:solidFill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63504" name="AutoShape 16"/>
          <p:cNvSpPr>
            <a:spLocks noChangeArrowheads="1"/>
          </p:cNvSpPr>
          <p:nvPr/>
        </p:nvSpPr>
        <p:spPr bwMode="auto">
          <a:xfrm>
            <a:off x="5373688" y="5120481"/>
            <a:ext cx="576262" cy="1366837"/>
          </a:xfrm>
          <a:prstGeom prst="octagon">
            <a:avLst>
              <a:gd name="adj" fmla="val 29287"/>
            </a:avLst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3200" b="1" i="1">
              <a:solidFill>
                <a:srgbClr val="06060A"/>
              </a:solidFill>
              <a:latin typeface="Monotype Corsiva" panose="03010101010201010101" pitchFamily="66" charset="0"/>
            </a:endParaRPr>
          </a:p>
        </p:txBody>
      </p:sp>
      <p:sp>
        <p:nvSpPr>
          <p:cNvPr id="63506" name="Text Box 18"/>
          <p:cNvSpPr txBox="1">
            <a:spLocks noChangeArrowheads="1"/>
          </p:cNvSpPr>
          <p:nvPr/>
        </p:nvSpPr>
        <p:spPr bwMode="auto">
          <a:xfrm>
            <a:off x="2566989" y="5589589"/>
            <a:ext cx="454025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>
                <a:solidFill>
                  <a:srgbClr val="0535CD"/>
                </a:solidFill>
                <a:latin typeface="Monotype Corsiva" panose="03010101010201010101" pitchFamily="66" charset="0"/>
              </a:rPr>
              <a:t>2.</a:t>
            </a:r>
          </a:p>
        </p:txBody>
      </p:sp>
      <p:sp>
        <p:nvSpPr>
          <p:cNvPr id="63515" name="Text Box 27"/>
          <p:cNvSpPr txBox="1">
            <a:spLocks noChangeArrowheads="1"/>
          </p:cNvSpPr>
          <p:nvPr/>
        </p:nvSpPr>
        <p:spPr bwMode="auto">
          <a:xfrm>
            <a:off x="4995863" y="239236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graphicFrame>
        <p:nvGraphicFramePr>
          <p:cNvPr id="63516" name="Object 28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087938" y="2492375"/>
          <a:ext cx="735012" cy="1220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" name="Формула" r:id="rId7" imgW="190440" imgH="304560" progId="Equation.3">
                  <p:embed/>
                </p:oleObj>
              </mc:Choice>
              <mc:Fallback>
                <p:oleObj name="Формула" r:id="rId7" imgW="190440" imgH="304560" progId="Equation.3">
                  <p:embed/>
                  <p:pic>
                    <p:nvPicPr>
                      <p:cNvPr id="63516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7938" y="2492375"/>
                        <a:ext cx="735012" cy="1220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519" name="Text Box 31"/>
          <p:cNvSpPr txBox="1">
            <a:spLocks noChangeArrowheads="1"/>
          </p:cNvSpPr>
          <p:nvPr/>
        </p:nvSpPr>
        <p:spPr bwMode="auto">
          <a:xfrm>
            <a:off x="6508750" y="3905251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sp>
        <p:nvSpPr>
          <p:cNvPr id="63523" name="AutoShape 35"/>
          <p:cNvSpPr>
            <a:spLocks noChangeArrowheads="1"/>
          </p:cNvSpPr>
          <p:nvPr/>
        </p:nvSpPr>
        <p:spPr bwMode="auto">
          <a:xfrm>
            <a:off x="6540251" y="5120480"/>
            <a:ext cx="576263" cy="1366837"/>
          </a:xfrm>
          <a:prstGeom prst="octagon">
            <a:avLst>
              <a:gd name="adj" fmla="val 29287"/>
            </a:avLst>
          </a:prstGeom>
          <a:solidFill>
            <a:srgbClr val="CCFFCC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kumimoji="1" lang="ru-RU" altLang="ru-RU" sz="3200" b="1" i="1">
              <a:solidFill>
                <a:srgbClr val="06060A"/>
              </a:solidFill>
              <a:latin typeface="Monotype Corsiva" panose="03010101010201010101" pitchFamily="66" charset="0"/>
            </a:endParaRPr>
          </a:p>
        </p:txBody>
      </p:sp>
      <p:graphicFrame>
        <p:nvGraphicFramePr>
          <p:cNvPr id="63527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0379094"/>
              </p:ext>
            </p:extLst>
          </p:nvPr>
        </p:nvGraphicFramePr>
        <p:xfrm>
          <a:off x="5301456" y="5227638"/>
          <a:ext cx="720725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2" name="Формула" r:id="rId9" imgW="190440" imgH="304560" progId="Equation.3">
                  <p:embed/>
                </p:oleObj>
              </mc:Choice>
              <mc:Fallback>
                <p:oleObj name="Формула" r:id="rId9" imgW="190440" imgH="304560" progId="Equation.3">
                  <p:embed/>
                  <p:pic>
                    <p:nvPicPr>
                      <p:cNvPr id="63527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1456" y="5227638"/>
                        <a:ext cx="720725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528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8604096"/>
              </p:ext>
            </p:extLst>
          </p:nvPr>
        </p:nvGraphicFramePr>
        <p:xfrm>
          <a:off x="6465638" y="5227635"/>
          <a:ext cx="725488" cy="1152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3" name="Формула" r:id="rId11" imgW="190440" imgH="304560" progId="Equation.3">
                  <p:embed/>
                </p:oleObj>
              </mc:Choice>
              <mc:Fallback>
                <p:oleObj name="Формула" r:id="rId11" imgW="190440" imgH="304560" progId="Equation.3">
                  <p:embed/>
                  <p:pic>
                    <p:nvPicPr>
                      <p:cNvPr id="63528" name="Object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5638" y="5227635"/>
                        <a:ext cx="725488" cy="1152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1064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3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3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63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34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3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635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3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35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635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3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35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35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35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350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3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3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35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2" dur="1000"/>
                                        <p:tgtEl>
                                          <p:spTgt spid="63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35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3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3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35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35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35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35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35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35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635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35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635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2" grpId="0"/>
      <p:bldP spid="63495" grpId="0" animBg="1"/>
      <p:bldP spid="63502" grpId="0" animBg="1"/>
      <p:bldP spid="63503" grpId="0"/>
      <p:bldP spid="63504" grpId="0" animBg="1"/>
      <p:bldP spid="63506" grpId="0"/>
      <p:bldP spid="635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 sz="quarter"/>
          </p:nvPr>
        </p:nvSpPr>
        <p:spPr>
          <a:xfrm>
            <a:off x="1544006" y="233877"/>
            <a:ext cx="4030662" cy="1143000"/>
          </a:xfrm>
        </p:spPr>
        <p:txBody>
          <a:bodyPr>
            <a:normAutofit/>
          </a:bodyPr>
          <a:lstStyle/>
          <a:p>
            <a:pPr>
              <a:buFontTx/>
              <a:buChar char="•"/>
            </a:pPr>
            <a:r>
              <a:rPr lang="ru-RU" altLang="ru-RU" sz="32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 </a:t>
            </a:r>
            <a:r>
              <a:rPr lang="en-US" altLang="ru-RU" sz="4000" b="1" dirty="0" err="1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Taqqoslang</a:t>
            </a:r>
            <a:r>
              <a:rPr lang="en-US" altLang="ru-RU" sz="3600" b="1" dirty="0">
                <a:solidFill>
                  <a:srgbClr val="0606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3600" b="1" dirty="0">
              <a:solidFill>
                <a:srgbClr val="0606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3732" name="Picture 4" descr="PROGR038"/>
          <p:cNvPicPr>
            <a:picLocks noGrp="1" noChangeAspect="1" noChangeArrowheads="1"/>
          </p:cNvPicPr>
          <p:nvPr>
            <p:ph sz="quarter"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927"/>
          <a:stretch/>
        </p:blipFill>
        <p:spPr>
          <a:xfrm>
            <a:off x="7702448" y="1136822"/>
            <a:ext cx="3327400" cy="319366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aphicFrame>
        <p:nvGraphicFramePr>
          <p:cNvPr id="73736" name="Object 8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53559089"/>
              </p:ext>
            </p:extLst>
          </p:nvPr>
        </p:nvGraphicFramePr>
        <p:xfrm>
          <a:off x="1906587" y="1614653"/>
          <a:ext cx="3201988" cy="153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" name="Уравнение" r:id="rId4" imgW="977760" imgH="469800" progId="Equation.3">
                  <p:embed/>
                </p:oleObj>
              </mc:Choice>
              <mc:Fallback>
                <p:oleObj name="Уравнение" r:id="rId4" imgW="977760" imgH="469800" progId="Equation.3">
                  <p:embed/>
                  <p:pic>
                    <p:nvPicPr>
                      <p:cNvPr id="7373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6587" y="1614653"/>
                        <a:ext cx="3201988" cy="1538287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solidFill>
                          <a:schemeClr val="accent1"/>
                        </a:solidFill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9" name="Object 11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3737074949"/>
              </p:ext>
            </p:extLst>
          </p:nvPr>
        </p:nvGraphicFramePr>
        <p:xfrm>
          <a:off x="2080177" y="3709851"/>
          <a:ext cx="2570200" cy="8500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2" name="Уравнение" r:id="rId6" imgW="698400" imgH="203040" progId="Equation.3">
                  <p:embed/>
                </p:oleObj>
              </mc:Choice>
              <mc:Fallback>
                <p:oleObj name="Уравнение" r:id="rId6" imgW="698400" imgH="203040" progId="Equation.3">
                  <p:embed/>
                  <p:pic>
                    <p:nvPicPr>
                      <p:cNvPr id="7373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80177" y="3709851"/>
                        <a:ext cx="2570200" cy="85004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34" name="Text Box 6"/>
          <p:cNvSpPr txBox="1">
            <a:spLocks noChangeArrowheads="1"/>
          </p:cNvSpPr>
          <p:nvPr/>
        </p:nvSpPr>
        <p:spPr bwMode="auto">
          <a:xfrm>
            <a:off x="698800" y="1922463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 dirty="0">
                <a:solidFill>
                  <a:srgbClr val="0625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</a:p>
        </p:txBody>
      </p:sp>
      <p:sp>
        <p:nvSpPr>
          <p:cNvPr id="73735" name="Text Box 7"/>
          <p:cNvSpPr txBox="1">
            <a:spLocks noChangeArrowheads="1"/>
          </p:cNvSpPr>
          <p:nvPr/>
        </p:nvSpPr>
        <p:spPr bwMode="auto">
          <a:xfrm>
            <a:off x="4924425" y="3616326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kumimoji="1" lang="ru-RU" altLang="ru-RU" b="1" i="1">
              <a:latin typeface="Monotype Corsiva" panose="03010101010201010101" pitchFamily="66" charset="0"/>
            </a:endParaRPr>
          </a:p>
        </p:txBody>
      </p:sp>
      <p:sp>
        <p:nvSpPr>
          <p:cNvPr id="73738" name="Text Box 10"/>
          <p:cNvSpPr txBox="1">
            <a:spLocks noChangeArrowheads="1"/>
          </p:cNvSpPr>
          <p:nvPr/>
        </p:nvSpPr>
        <p:spPr bwMode="auto">
          <a:xfrm>
            <a:off x="698800" y="4038103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 dirty="0">
                <a:solidFill>
                  <a:srgbClr val="0625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</a:t>
            </a:r>
          </a:p>
        </p:txBody>
      </p:sp>
      <p:graphicFrame>
        <p:nvGraphicFramePr>
          <p:cNvPr id="73741" name="Object 13"/>
          <p:cNvGraphicFramePr>
            <a:graphicFrameLocks noGrp="1" noChangeAspect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297857603"/>
              </p:ext>
            </p:extLst>
          </p:nvPr>
        </p:nvGraphicFramePr>
        <p:xfrm>
          <a:off x="2045138" y="5274734"/>
          <a:ext cx="3028398" cy="808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3" name="Уравнение" r:id="rId8" imgW="825480" imgH="203040" progId="Equation.3">
                  <p:embed/>
                </p:oleObj>
              </mc:Choice>
              <mc:Fallback>
                <p:oleObj name="Уравнение" r:id="rId8" imgW="825480" imgH="203040" progId="Equation.3">
                  <p:embed/>
                  <p:pic>
                    <p:nvPicPr>
                      <p:cNvPr id="7374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5138" y="5274734"/>
                        <a:ext cx="3028398" cy="808853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3743" name="Text Box 15"/>
          <p:cNvSpPr txBox="1">
            <a:spLocks noChangeArrowheads="1"/>
          </p:cNvSpPr>
          <p:nvPr/>
        </p:nvSpPr>
        <p:spPr bwMode="auto">
          <a:xfrm>
            <a:off x="797879" y="5498812"/>
            <a:ext cx="526106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kumimoji="1" lang="ru-RU" altLang="ru-RU" sz="3200" b="1" i="1" dirty="0">
                <a:solidFill>
                  <a:srgbClr val="0625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</a:t>
            </a:r>
          </a:p>
        </p:txBody>
      </p:sp>
      <p:sp>
        <p:nvSpPr>
          <p:cNvPr id="73745" name="Rectangle 17"/>
          <p:cNvSpPr>
            <a:spLocks noChangeArrowheads="1"/>
          </p:cNvSpPr>
          <p:nvPr/>
        </p:nvSpPr>
        <p:spPr bwMode="auto">
          <a:xfrm>
            <a:off x="3068174" y="4036971"/>
            <a:ext cx="878813" cy="407664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&gt;</a:t>
            </a:r>
          </a:p>
        </p:txBody>
      </p:sp>
      <p:sp>
        <p:nvSpPr>
          <p:cNvPr id="73749" name="Rectangle 21"/>
          <p:cNvSpPr>
            <a:spLocks noChangeArrowheads="1"/>
          </p:cNvSpPr>
          <p:nvPr/>
        </p:nvSpPr>
        <p:spPr bwMode="auto">
          <a:xfrm>
            <a:off x="2908549" y="2324215"/>
            <a:ext cx="888274" cy="366046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&lt;</a:t>
            </a:r>
          </a:p>
        </p:txBody>
      </p:sp>
      <p:sp>
        <p:nvSpPr>
          <p:cNvPr id="73753" name="Rectangle 25"/>
          <p:cNvSpPr>
            <a:spLocks noChangeArrowheads="1"/>
          </p:cNvSpPr>
          <p:nvPr/>
        </p:nvSpPr>
        <p:spPr bwMode="auto">
          <a:xfrm>
            <a:off x="3068174" y="5590903"/>
            <a:ext cx="878813" cy="378822"/>
          </a:xfrm>
          <a:prstGeom prst="rect">
            <a:avLst/>
          </a:prstGeom>
          <a:solidFill>
            <a:srgbClr val="CDEDD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kumimoji="1" lang="en-US" altLang="ru-RU" sz="3600" b="1" i="1" dirty="0">
                <a:solidFill>
                  <a:srgbClr val="06060A"/>
                </a:solidFill>
                <a:latin typeface="Monotype Corsiva" panose="03010101010201010101" pitchFamily="66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1080570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37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 tmFilter="0,0; .5, 1; 1, 1"/>
                                        <p:tgtEl>
                                          <p:spTgt spid="73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37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3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37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73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3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37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3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37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73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737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737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73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3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737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73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0" grpId="0"/>
      <p:bldP spid="73734" grpId="0"/>
      <p:bldP spid="73738" grpId="0"/>
      <p:bldP spid="73743" grpId="0"/>
      <p:bldP spid="73745" grpId="0" animBg="1"/>
      <p:bldP spid="73749" grpId="0" animBg="1"/>
      <p:bldP spid="7375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4329</TotalTime>
  <Words>170</Words>
  <Application>Microsoft Office PowerPoint</Application>
  <PresentationFormat>Широкоэкранный</PresentationFormat>
  <Paragraphs>56</Paragraphs>
  <Slides>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Cambria Math</vt:lpstr>
      <vt:lpstr>Monotype Corsiva</vt:lpstr>
      <vt:lpstr>Times New Roman</vt:lpstr>
      <vt:lpstr>Тема Office</vt:lpstr>
      <vt:lpstr>Уравнение</vt:lpstr>
      <vt:lpstr>Формула</vt:lpstr>
      <vt:lpstr>ALGEBRA</vt:lpstr>
      <vt:lpstr> Kasrni qisqartiring:</vt:lpstr>
      <vt:lpstr>Презентация PowerPoint</vt:lpstr>
      <vt:lpstr>Презентация PowerPoint</vt:lpstr>
      <vt:lpstr>Презентация PowerPoint</vt:lpstr>
      <vt:lpstr> Ifodani soddalashtiring:</vt:lpstr>
      <vt:lpstr> Darslikda berilgan  126- 128- topshiriqlarni  bajarish (49- bet).</vt:lpstr>
      <vt:lpstr> Nuqtalar o‘rnini to‘ldiring:</vt:lpstr>
      <vt:lpstr> Taqqoslang: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</dc:title>
  <dc:creator>Пользователь</dc:creator>
  <cp:lastModifiedBy>Аскарова Комила</cp:lastModifiedBy>
  <cp:revision>377</cp:revision>
  <dcterms:created xsi:type="dcterms:W3CDTF">2020-07-17T09:31:54Z</dcterms:created>
  <dcterms:modified xsi:type="dcterms:W3CDTF">2022-06-23T07:38:26Z</dcterms:modified>
</cp:coreProperties>
</file>