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9" r:id="rId2"/>
    <p:sldId id="360" r:id="rId3"/>
    <p:sldId id="361" r:id="rId4"/>
    <p:sldId id="346" r:id="rId5"/>
    <p:sldId id="359" r:id="rId6"/>
    <p:sldId id="358" r:id="rId7"/>
    <p:sldId id="349" r:id="rId8"/>
    <p:sldId id="350" r:id="rId9"/>
    <p:sldId id="329" r:id="rId10"/>
    <p:sldId id="348" r:id="rId11"/>
    <p:sldId id="355" r:id="rId12"/>
    <p:sldId id="35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60"/>
            <p14:sldId id="361"/>
            <p14:sldId id="346"/>
            <p14:sldId id="359"/>
            <p14:sldId id="358"/>
            <p14:sldId id="349"/>
            <p14:sldId id="350"/>
            <p14:sldId id="329"/>
            <p14:sldId id="348"/>
            <p14:sldId id="355"/>
            <p14:sldId id="356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4B7"/>
    <a:srgbClr val="800000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810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8.wmf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image" Target="../media/image15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7.png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image" Target="../media/image16.png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5.png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20.wmf"/><Relationship Id="rId9" Type="http://schemas.openxmlformats.org/officeDocument/2006/relationships/image" Target="../media/image14.png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728375" y="2216151"/>
            <a:ext cx="78858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33797" y="2451283"/>
            <a:ext cx="2630143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44006" y="233877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02448" y="1006265"/>
            <a:ext cx="3327400" cy="3324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3559089"/>
              </p:ext>
            </p:extLst>
          </p:nvPr>
        </p:nvGraphicFramePr>
        <p:xfrm>
          <a:off x="1906587" y="1614653"/>
          <a:ext cx="3201988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Уравнение" r:id="rId4" imgW="977760" imgH="469800" progId="Equation.3">
                  <p:embed/>
                </p:oleObj>
              </mc:Choice>
              <mc:Fallback>
                <p:oleObj name="Уравнение" r:id="rId4" imgW="977760" imgH="469800" progId="Equation.3">
                  <p:embed/>
                  <p:pic>
                    <p:nvPicPr>
                      <p:cNvPr id="737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7" y="1614653"/>
                        <a:ext cx="3201988" cy="15382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737074949"/>
              </p:ext>
            </p:extLst>
          </p:nvPr>
        </p:nvGraphicFramePr>
        <p:xfrm>
          <a:off x="2080177" y="3709851"/>
          <a:ext cx="2570200" cy="850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Уравнение" r:id="rId6" imgW="698400" imgH="203040" progId="Equation.3">
                  <p:embed/>
                </p:oleObj>
              </mc:Choice>
              <mc:Fallback>
                <p:oleObj name="Уравнение" r:id="rId6" imgW="698400" imgH="203040" progId="Equation.3">
                  <p:embed/>
                  <p:pic>
                    <p:nvPicPr>
                      <p:cNvPr id="7373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0177" y="3709851"/>
                        <a:ext cx="2570200" cy="85004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98800" y="192246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98800" y="403810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graphicFrame>
        <p:nvGraphicFramePr>
          <p:cNvPr id="73741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97857603"/>
              </p:ext>
            </p:extLst>
          </p:nvPr>
        </p:nvGraphicFramePr>
        <p:xfrm>
          <a:off x="2045138" y="5274734"/>
          <a:ext cx="3028398" cy="808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Уравнение" r:id="rId8" imgW="825480" imgH="203040" progId="Equation.3">
                  <p:embed/>
                </p:oleObj>
              </mc:Choice>
              <mc:Fallback>
                <p:oleObj name="Уравнение" r:id="rId8" imgW="825480" imgH="203040" progId="Equation.3">
                  <p:embed/>
                  <p:pic>
                    <p:nvPicPr>
                      <p:cNvPr id="737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138" y="5274734"/>
                        <a:ext cx="3028398" cy="80885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797879" y="5498812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3068174" y="4036971"/>
            <a:ext cx="878813" cy="407664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2908549" y="2324215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3068174" y="5590903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8057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4" grpId="0"/>
      <p:bldP spid="73738" grpId="0"/>
      <p:bldP spid="73743" grpId="0"/>
      <p:bldP spid="73745" grpId="0" animBg="1"/>
      <p:bldP spid="73749" grpId="0" animBg="1"/>
      <p:bldP spid="737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83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672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ctr"/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javobni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</a:p>
        </p:txBody>
      </p:sp>
      <p:graphicFrame>
        <p:nvGraphicFramePr>
          <p:cNvPr id="51204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62300635"/>
              </p:ext>
            </p:extLst>
          </p:nvPr>
        </p:nvGraphicFramePr>
        <p:xfrm>
          <a:off x="2284531" y="1386306"/>
          <a:ext cx="10810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2" name="Уравнение" r:id="rId3" imgW="330120" imgH="291960" progId="Equation.3">
                  <p:embed/>
                </p:oleObj>
              </mc:Choice>
              <mc:Fallback>
                <p:oleObj name="Уравнение" r:id="rId3" imgW="330120" imgH="291960" progId="Equation.3">
                  <p:embed/>
                  <p:pic>
                    <p:nvPicPr>
                      <p:cNvPr id="512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531" y="1386306"/>
                        <a:ext cx="108108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299551709"/>
              </p:ext>
            </p:extLst>
          </p:nvPr>
        </p:nvGraphicFramePr>
        <p:xfrm>
          <a:off x="2284531" y="2806823"/>
          <a:ext cx="122078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3" name="Формула" r:id="rId5" imgW="368280" imgH="304560" progId="Equation.3">
                  <p:embed/>
                </p:oleObj>
              </mc:Choice>
              <mc:Fallback>
                <p:oleObj name="Формула" r:id="rId5" imgW="368280" imgH="304560" progId="Equation.3">
                  <p:embed/>
                  <p:pic>
                    <p:nvPicPr>
                      <p:cNvPr id="512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531" y="2806823"/>
                        <a:ext cx="122078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55819157"/>
              </p:ext>
            </p:extLst>
          </p:nvPr>
        </p:nvGraphicFramePr>
        <p:xfrm>
          <a:off x="2162465" y="4400258"/>
          <a:ext cx="1460500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4" name="Формула" r:id="rId7" imgW="406080" imgH="304560" progId="Equation.3">
                  <p:embed/>
                </p:oleObj>
              </mc:Choice>
              <mc:Fallback>
                <p:oleObj name="Формула" r:id="rId7" imgW="406080" imgH="304560" progId="Equation.3">
                  <p:embed/>
                  <p:pic>
                    <p:nvPicPr>
                      <p:cNvPr id="512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465" y="4400258"/>
                        <a:ext cx="1460500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1222812" y="1822512"/>
            <a:ext cx="454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F7720"/>
                </a:solidFill>
                <a:latin typeface="Monotype Corsiva" panose="03010101010201010101" pitchFamily="66" charset="0"/>
              </a:rPr>
              <a:t>1.</a:t>
            </a:r>
          </a:p>
        </p:txBody>
      </p:sp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5" name="Формула" r:id="rId9" imgW="114120" imgH="215640" progId="Equation.3">
                  <p:embed/>
                </p:oleObj>
              </mc:Choice>
              <mc:Fallback>
                <p:oleObj name="Формула" r:id="rId9" imgW="114120" imgH="215640" progId="Equation.3">
                  <p:embed/>
                  <p:pic>
                    <p:nvPicPr>
                      <p:cNvPr id="512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626147"/>
              </p:ext>
            </p:extLst>
          </p:nvPr>
        </p:nvGraphicFramePr>
        <p:xfrm>
          <a:off x="6598923" y="1680846"/>
          <a:ext cx="93503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6" name="Формула" r:id="rId11" imgW="304560" imgH="241200" progId="Equation.3">
                  <p:embed/>
                </p:oleObj>
              </mc:Choice>
              <mc:Fallback>
                <p:oleObj name="Формула" r:id="rId11" imgW="304560" imgH="241200" progId="Equation.3">
                  <p:embed/>
                  <p:pic>
                    <p:nvPicPr>
                      <p:cNvPr id="512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8923" y="1680846"/>
                        <a:ext cx="935037" cy="7397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281049" y="3278310"/>
            <a:ext cx="454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ru-RU" altLang="ru-RU" sz="3200" b="1" i="1" dirty="0">
                <a:solidFill>
                  <a:srgbClr val="0F7720"/>
                </a:solidFill>
                <a:latin typeface="Monotype Corsiva" panose="03010101010201010101" pitchFamily="66" charset="0"/>
              </a:rPr>
              <a:t>2.</a:t>
            </a:r>
          </a:p>
        </p:txBody>
      </p:sp>
      <p:graphicFrame>
        <p:nvGraphicFramePr>
          <p:cNvPr id="512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772536"/>
              </p:ext>
            </p:extLst>
          </p:nvPr>
        </p:nvGraphicFramePr>
        <p:xfrm>
          <a:off x="8358055" y="2979738"/>
          <a:ext cx="76835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7" name="Уравнение" r:id="rId13" imgW="253800" imgH="419040" progId="Equation.3">
                  <p:embed/>
                </p:oleObj>
              </mc:Choice>
              <mc:Fallback>
                <p:oleObj name="Уравнение" r:id="rId13" imgW="253800" imgH="419040" progId="Equation.3">
                  <p:embed/>
                  <p:pic>
                    <p:nvPicPr>
                      <p:cNvPr id="512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8055" y="2979738"/>
                        <a:ext cx="768350" cy="1266825"/>
                      </a:xfrm>
                      <a:prstGeom prst="rect">
                        <a:avLst/>
                      </a:prstGeom>
                      <a:solidFill>
                        <a:srgbClr val="26D4B7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178858" y="4883436"/>
            <a:ext cx="4571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0F7720"/>
                </a:solidFill>
                <a:latin typeface="Monotype Corsiva" panose="03010101010201010101" pitchFamily="66" charset="0"/>
              </a:rPr>
              <a:t>3</a:t>
            </a:r>
            <a:r>
              <a:rPr kumimoji="1" lang="ru-RU" altLang="ru-RU" sz="3200" b="1" i="1" dirty="0">
                <a:solidFill>
                  <a:srgbClr val="0F7720"/>
                </a:solidFill>
                <a:latin typeface="Monotype Corsiva" panose="03010101010201010101" pitchFamily="66" charset="0"/>
              </a:rPr>
              <a:t>.</a:t>
            </a:r>
          </a:p>
        </p:txBody>
      </p:sp>
      <p:graphicFrame>
        <p:nvGraphicFramePr>
          <p:cNvPr id="512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843687"/>
              </p:ext>
            </p:extLst>
          </p:nvPr>
        </p:nvGraphicFramePr>
        <p:xfrm>
          <a:off x="8245475" y="4883437"/>
          <a:ext cx="115252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8" name="Формула" r:id="rId15" imgW="317160" imgH="228600" progId="Equation.3">
                  <p:embed/>
                </p:oleObj>
              </mc:Choice>
              <mc:Fallback>
                <p:oleObj name="Формула" r:id="rId15" imgW="317160" imgH="228600" progId="Equation.3">
                  <p:embed/>
                  <p:pic>
                    <p:nvPicPr>
                      <p:cNvPr id="512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475" y="4883437"/>
                        <a:ext cx="1152525" cy="8302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17847"/>
              </p:ext>
            </p:extLst>
          </p:nvPr>
        </p:nvGraphicFramePr>
        <p:xfrm>
          <a:off x="8158799" y="1680846"/>
          <a:ext cx="93503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9" name="Уравнение" r:id="rId17" imgW="304560" imgH="241200" progId="Equation.3">
                  <p:embed/>
                </p:oleObj>
              </mc:Choice>
              <mc:Fallback>
                <p:oleObj name="Уравнение" r:id="rId17" imgW="304560" imgH="241200" progId="Equation.3">
                  <p:embed/>
                  <p:pic>
                    <p:nvPicPr>
                      <p:cNvPr id="512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8799" y="1680846"/>
                        <a:ext cx="935037" cy="7397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826002"/>
              </p:ext>
            </p:extLst>
          </p:nvPr>
        </p:nvGraphicFramePr>
        <p:xfrm>
          <a:off x="9673681" y="1680845"/>
          <a:ext cx="935037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0" name="Уравнение" r:id="rId19" imgW="304560" imgH="241200" progId="Equation.3">
                  <p:embed/>
                </p:oleObj>
              </mc:Choice>
              <mc:Fallback>
                <p:oleObj name="Уравнение" r:id="rId19" imgW="304560" imgH="241200" progId="Equation.3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3681" y="1680845"/>
                        <a:ext cx="935037" cy="7397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240105"/>
              </p:ext>
            </p:extLst>
          </p:nvPr>
        </p:nvGraphicFramePr>
        <p:xfrm>
          <a:off x="9833249" y="2995574"/>
          <a:ext cx="76835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1" name="Уравнение" r:id="rId21" imgW="253800" imgH="419040" progId="Equation.3">
                  <p:embed/>
                </p:oleObj>
              </mc:Choice>
              <mc:Fallback>
                <p:oleObj name="Уравнение" r:id="rId21" imgW="253800" imgH="419040" progId="Equation.3">
                  <p:embed/>
                  <p:pic>
                    <p:nvPicPr>
                      <p:cNvPr id="512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3249" y="2995574"/>
                        <a:ext cx="768350" cy="1266825"/>
                      </a:xfrm>
                      <a:prstGeom prst="rect">
                        <a:avLst/>
                      </a:prstGeom>
                      <a:solidFill>
                        <a:srgbClr val="26D4B7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373256"/>
              </p:ext>
            </p:extLst>
          </p:nvPr>
        </p:nvGraphicFramePr>
        <p:xfrm>
          <a:off x="6598923" y="2982822"/>
          <a:ext cx="982663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2" name="Уравнение" r:id="rId23" imgW="368280" imgH="419040" progId="Equation.3">
                  <p:embed/>
                </p:oleObj>
              </mc:Choice>
              <mc:Fallback>
                <p:oleObj name="Уравнение" r:id="rId23" imgW="368280" imgH="419040" progId="Equation.3">
                  <p:embed/>
                  <p:pic>
                    <p:nvPicPr>
                      <p:cNvPr id="512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8923" y="2982822"/>
                        <a:ext cx="982663" cy="1266825"/>
                      </a:xfrm>
                      <a:prstGeom prst="rect">
                        <a:avLst/>
                      </a:prstGeom>
                      <a:solidFill>
                        <a:srgbClr val="26D4B7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71582"/>
              </p:ext>
            </p:extLst>
          </p:nvPr>
        </p:nvGraphicFramePr>
        <p:xfrm>
          <a:off x="9804400" y="4883436"/>
          <a:ext cx="115252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Уравнение" r:id="rId25" imgW="317160" imgH="228600" progId="Equation.3">
                  <p:embed/>
                </p:oleObj>
              </mc:Choice>
              <mc:Fallback>
                <p:oleObj name="Уравнение" r:id="rId25" imgW="317160" imgH="228600" progId="Equation.3">
                  <p:embed/>
                  <p:pic>
                    <p:nvPicPr>
                      <p:cNvPr id="512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4400" y="4883436"/>
                        <a:ext cx="1152525" cy="8302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300076"/>
              </p:ext>
            </p:extLst>
          </p:nvPr>
        </p:nvGraphicFramePr>
        <p:xfrm>
          <a:off x="6598923" y="4869040"/>
          <a:ext cx="115252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4" name="Уравнение" r:id="rId27" imgW="317160" imgH="228600" progId="Equation.3">
                  <p:embed/>
                </p:oleObj>
              </mc:Choice>
              <mc:Fallback>
                <p:oleObj name="Уравнение" r:id="rId27" imgW="317160" imgH="228600" progId="Equation.3">
                  <p:embed/>
                  <p:pic>
                    <p:nvPicPr>
                      <p:cNvPr id="512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8923" y="4869040"/>
                        <a:ext cx="1152525" cy="8302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4" descr="MYNET040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336" y="1593241"/>
            <a:ext cx="3771900" cy="333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1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07407E-6 L -0.20339 -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-0.46654 -0.0134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33" y="-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6 L -0.32774 -0.0175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93" y="-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533400" y="1360488"/>
            <a:ext cx="8218487" cy="633412"/>
          </a:xfrm>
        </p:spPr>
        <p:txBody>
          <a:bodyPr>
            <a:noAutofit/>
          </a:bodyPr>
          <a:lstStyle/>
          <a:p>
            <a:r>
              <a:rPr lang="en-US" sz="4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i="1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99606" y="2326039"/>
            <a:ext cx="658774" cy="65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6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366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7443789" y="1360489"/>
            <a:ext cx="184731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sz="4600"/>
          </a:p>
        </p:txBody>
      </p:sp>
      <p:graphicFrame>
        <p:nvGraphicFramePr>
          <p:cNvPr id="9" name="Object 14"/>
          <p:cNvGraphicFramePr>
            <a:graphicFrameLocks noChangeAspect="1"/>
          </p:cNvGraphicFramePr>
          <p:nvPr/>
        </p:nvGraphicFramePr>
        <p:xfrm>
          <a:off x="1320828" y="4158164"/>
          <a:ext cx="1415521" cy="107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Уравнение" r:id="rId3" imgW="545760" imgH="444240" progId="Equation.3">
                  <p:embed/>
                </p:oleObj>
              </mc:Choice>
              <mc:Fallback>
                <p:oleObj name="Уравнение" r:id="rId3" imgW="5457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28" y="4158164"/>
                        <a:ext cx="1415521" cy="10781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1320828" y="2176222"/>
          <a:ext cx="2107406" cy="1076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Уравнение" r:id="rId5" imgW="812520" imgH="444240" progId="Equation.3">
                  <p:embed/>
                </p:oleObj>
              </mc:Choice>
              <mc:Fallback>
                <p:oleObj name="Уравнение" r:id="rId5" imgW="8125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28" y="2176222"/>
                        <a:ext cx="2107406" cy="10768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0"/>
            <a:ext cx="12192000" cy="129247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Kasrnig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endParaRPr lang="ru-RU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662054" y="4191000"/>
            <a:ext cx="658774" cy="656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6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6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graphicFrame>
        <p:nvGraphicFramePr>
          <p:cNvPr id="16" name="Object 14"/>
          <p:cNvGraphicFramePr>
            <a:graphicFrameLocks noChangeAspect="1"/>
          </p:cNvGraphicFramePr>
          <p:nvPr/>
        </p:nvGraphicFramePr>
        <p:xfrm>
          <a:off x="3428234" y="2129919"/>
          <a:ext cx="7900458" cy="1169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Уравнение" r:id="rId7" imgW="3047760" imgH="482400" progId="Equation.3">
                  <p:embed/>
                </p:oleObj>
              </mc:Choice>
              <mc:Fallback>
                <p:oleObj name="Уравнение" r:id="rId7" imgW="30477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234" y="2129919"/>
                        <a:ext cx="7900458" cy="116945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/>
        </p:nvGraphicFramePr>
        <p:xfrm>
          <a:off x="2736349" y="4035132"/>
          <a:ext cx="3786188" cy="1324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Уравнение" r:id="rId9" imgW="1460160" imgH="545760" progId="Equation.3">
                  <p:embed/>
                </p:oleObj>
              </mc:Choice>
              <mc:Fallback>
                <p:oleObj name="Уравнение" r:id="rId9" imgW="146016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349" y="4035132"/>
                        <a:ext cx="3786188" cy="1324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237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№122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ko‘rinishiga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434784" y="2060575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graphicFrame>
        <p:nvGraphicFramePr>
          <p:cNvPr id="563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706233"/>
              </p:ext>
            </p:extLst>
          </p:nvPr>
        </p:nvGraphicFramePr>
        <p:xfrm>
          <a:off x="960890" y="1385317"/>
          <a:ext cx="1740844" cy="1350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" name="Уравнение" r:id="rId3" imgW="482400" imgH="317160" progId="Equation.3">
                  <p:embed/>
                </p:oleObj>
              </mc:Choice>
              <mc:Fallback>
                <p:oleObj name="Уравнение" r:id="rId3" imgW="482400" imgH="317160" progId="Equation.3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890" y="1385317"/>
                        <a:ext cx="1740844" cy="1350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434784" y="3456108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1" lang="ru-RU" altLang="ru-RU" sz="3200" b="1" i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434784" y="4840314"/>
            <a:ext cx="7025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ru-RU" sz="3200" b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1" lang="ru-RU" altLang="ru-RU" sz="3200" b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340"/>
              </p:ext>
            </p:extLst>
          </p:nvPr>
        </p:nvGraphicFramePr>
        <p:xfrm>
          <a:off x="2732731" y="1385759"/>
          <a:ext cx="2677469" cy="1365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Уравнение" r:id="rId5" imgW="685800" imgH="304560" progId="Equation.3">
                  <p:embed/>
                </p:oleObj>
              </mc:Choice>
              <mc:Fallback>
                <p:oleObj name="Уравнение" r:id="rId5" imgW="685800" imgH="304560" progId="Equation.3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731" y="1385759"/>
                        <a:ext cx="2677469" cy="13659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038805"/>
              </p:ext>
            </p:extLst>
          </p:nvPr>
        </p:nvGraphicFramePr>
        <p:xfrm>
          <a:off x="1135706" y="2981228"/>
          <a:ext cx="2404778" cy="1278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" name="Уравнение" r:id="rId7" imgW="596880" imgH="317160" progId="Equation.3">
                  <p:embed/>
                </p:oleObj>
              </mc:Choice>
              <mc:Fallback>
                <p:oleObj name="Уравнение" r:id="rId7" imgW="596880" imgH="317160" progId="Equation.3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706" y="2981228"/>
                        <a:ext cx="2404778" cy="12786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15192" y="4666357"/>
                <a:ext cx="4780807" cy="932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1,7</m:t>
                        </m:r>
                      </m:sup>
                    </m:sSup>
                  </m:oMath>
                </a14:m>
                <a:r>
                  <a:rPr lang="ru-RU" sz="4800" dirty="0"/>
                  <a:t>∙</a:t>
                </a:r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sz="4800" dirty="0"/>
                  <a:t> 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800" dirty="0"/>
                  <a:t>=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192" y="4666357"/>
                <a:ext cx="4780807" cy="932691"/>
              </a:xfrm>
              <a:prstGeom prst="rect">
                <a:avLst/>
              </a:prstGeom>
              <a:blipFill>
                <a:blip r:embed="rId9"/>
                <a:stretch>
                  <a:fillRect t="-3268" b="-34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531571" y="4465017"/>
                <a:ext cx="4076052" cy="1103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1,7</m:t>
                        </m:r>
                      </m:sup>
                    </m:sSup>
                  </m:oMath>
                </a14:m>
                <a:r>
                  <a:rPr lang="ru-RU" sz="4800" dirty="0"/>
                  <a:t>∙</a:t>
                </a:r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2,8</m:t>
                        </m:r>
                      </m:sup>
                    </m:sSup>
                  </m:oMath>
                </a14:m>
                <a:r>
                  <a:rPr lang="en-US" sz="4800" dirty="0"/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= </a:t>
                </a:r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571" y="4465017"/>
                <a:ext cx="4076052" cy="1103122"/>
              </a:xfrm>
              <a:prstGeom prst="rect">
                <a:avLst/>
              </a:prstGeom>
              <a:blipFill>
                <a:blip r:embed="rId10"/>
                <a:stretch>
                  <a:fillRect r="-2840" b="-29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1312181" y="5811210"/>
                <a:ext cx="3898375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1,7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+2,8−0,4</m:t>
                        </m:r>
                      </m:sup>
                    </m:sSup>
                  </m:oMath>
                </a14:m>
                <a:r>
                  <a:rPr lang="en-US" sz="4800" dirty="0"/>
                  <a:t>= </a:t>
                </a:r>
                <a:endParaRPr lang="ru-RU" sz="4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181" y="5811210"/>
                <a:ext cx="3898375" cy="830997"/>
              </a:xfrm>
              <a:prstGeom prst="rect">
                <a:avLst/>
              </a:prstGeom>
              <a:blipFill>
                <a:blip r:embed="rId11"/>
                <a:stretch>
                  <a:fillRect l="-6250" t="-16058" r="-6250" b="-379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104787" y="5768441"/>
                <a:ext cx="59861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4,1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4787" y="5768441"/>
                <a:ext cx="598613" cy="830997"/>
              </a:xfrm>
              <a:prstGeom prst="rect">
                <a:avLst/>
              </a:prstGeom>
              <a:blipFill>
                <a:blip r:embed="rId12"/>
                <a:stretch>
                  <a:fillRect r="-707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149416"/>
              </p:ext>
            </p:extLst>
          </p:nvPr>
        </p:nvGraphicFramePr>
        <p:xfrm>
          <a:off x="3619500" y="2982811"/>
          <a:ext cx="2373750" cy="1295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" name="Уравнение" r:id="rId13" imgW="558720" imgH="304560" progId="Equation.3">
                  <p:embed/>
                </p:oleObj>
              </mc:Choice>
              <mc:Fallback>
                <p:oleObj name="Уравнение" r:id="rId13" imgW="55872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19500" y="2982811"/>
                        <a:ext cx="2373750" cy="1295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960188"/>
              </p:ext>
            </p:extLst>
          </p:nvPr>
        </p:nvGraphicFramePr>
        <p:xfrm>
          <a:off x="6072266" y="2981228"/>
          <a:ext cx="1817687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" name="Уравнение" r:id="rId15" imgW="431640" imgH="304560" progId="Equation.3">
                  <p:embed/>
                </p:oleObj>
              </mc:Choice>
              <mc:Fallback>
                <p:oleObj name="Уравнение" r:id="rId15" imgW="43164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72266" y="2981228"/>
                        <a:ext cx="1817687" cy="1281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338961"/>
              </p:ext>
            </p:extLst>
          </p:nvPr>
        </p:nvGraphicFramePr>
        <p:xfrm>
          <a:off x="7968969" y="3078813"/>
          <a:ext cx="7254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" name="Уравнение" r:id="rId17" imgW="190440" imgH="304560" progId="Equation.3">
                  <p:embed/>
                </p:oleObj>
              </mc:Choice>
              <mc:Fallback>
                <p:oleObj name="Уравнение" r:id="rId17" imgW="19044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968969" y="3078813"/>
                        <a:ext cx="725488" cy="118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828708"/>
              </p:ext>
            </p:extLst>
          </p:nvPr>
        </p:nvGraphicFramePr>
        <p:xfrm>
          <a:off x="5429282" y="1342291"/>
          <a:ext cx="2140315" cy="1436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" name="Уравнение" r:id="rId19" imgW="317160" imgH="304560" progId="Equation.3">
                  <p:embed/>
                </p:oleObj>
              </mc:Choice>
              <mc:Fallback>
                <p:oleObj name="Уравнение" r:id="rId19" imgW="31716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429282" y="1342291"/>
                        <a:ext cx="2140315" cy="1436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500912"/>
              </p:ext>
            </p:extLst>
          </p:nvPr>
        </p:nvGraphicFramePr>
        <p:xfrm>
          <a:off x="7533331" y="2103215"/>
          <a:ext cx="1026393" cy="611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" name="Уравнение" r:id="rId21" imgW="241200" imgH="139680" progId="Equation.3">
                  <p:embed/>
                </p:oleObj>
              </mc:Choice>
              <mc:Fallback>
                <p:oleObj name="Уравнение" r:id="rId21" imgW="24120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533331" y="2103215"/>
                        <a:ext cx="1026393" cy="611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980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№12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419100" y="2139955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166444" y="4581600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ru-RU" altLang="ru-RU" sz="3200" b="1" i="1" dirty="0">
                <a:solidFill>
                  <a:srgbClr val="B806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88616" y="1733368"/>
                <a:ext cx="3401369" cy="16791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4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ru-RU" sz="440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4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440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616" y="1733368"/>
                <a:ext cx="3401369" cy="1679178"/>
              </a:xfrm>
              <a:prstGeom prst="rect">
                <a:avLst/>
              </a:prstGeom>
              <a:blipFill>
                <a:blip r:embed="rId2"/>
                <a:stretch>
                  <a:fillRect r="-68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382516" y="1814681"/>
                <a:ext cx="3504183" cy="15535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0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400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40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516" y="1814681"/>
                <a:ext cx="3504183" cy="15535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518317" y="1909077"/>
                <a:ext cx="24500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317" y="1909077"/>
                <a:ext cx="2450000" cy="1323439"/>
              </a:xfrm>
              <a:prstGeom prst="rect">
                <a:avLst/>
              </a:prstGeom>
              <a:blipFill>
                <a:blip r:embed="rId4"/>
                <a:stretch>
                  <a:fillRect t="-82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381586" y="1600532"/>
                <a:ext cx="1371600" cy="12352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1586" y="1600532"/>
                <a:ext cx="1371600" cy="12352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3187" y="3946329"/>
                <a:ext cx="2447719" cy="18798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ru-RU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ru-RU" sz="4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ru-RU" sz="4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ru-RU" sz="4000" i="1">
                                                <a:latin typeface="Cambria Math" panose="02040503050406030204" pitchFamily="18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p>
                                            <m:r>
                                              <a:rPr lang="ru-RU" sz="4000" i="0">
                                                <a:latin typeface="Cambria Math" panose="02040503050406030204" pitchFamily="18" charset="0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4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ru-RU" sz="4000" i="1">
                                                <a:latin typeface="Cambria Math" panose="02040503050406030204" pitchFamily="18" charset="0"/>
                                              </a:rPr>
                                              <m:t>𝑏</m:t>
                                            </m:r>
                                          </m:e>
                                          <m:sup>
                                            <m:r>
                                              <a:rPr lang="ru-RU" sz="4000" i="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ru-RU" sz="4000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0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ru-RU" sz="4000" i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=</a:t>
                </a:r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187" y="3946329"/>
                <a:ext cx="2447719" cy="1879874"/>
              </a:xfrm>
              <a:prstGeom prst="rect">
                <a:avLst/>
              </a:prstGeom>
              <a:blipFill>
                <a:blip r:embed="rId6"/>
                <a:stretch>
                  <a:fillRect r="-9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52706" y="4011444"/>
                <a:ext cx="2289794" cy="15614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ru-RU" sz="3600" i="0" dirty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ru-RU" sz="3600" i="0" dirty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3600" i="0" dirty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ru-RU" sz="3600" i="1" dirty="0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</m:sup>
                      </m:sSup>
                      <m:r>
                        <a:rPr lang="en-US" sz="3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706" y="4011444"/>
                <a:ext cx="2289794" cy="1561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529567" y="3999503"/>
                <a:ext cx="1988750" cy="16537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ru-RU" sz="3600" dirty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3600" i="1" dirty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ru-RU" sz="3600" dirty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9567" y="3999503"/>
                <a:ext cx="1988750" cy="16537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446346" y="4011444"/>
                <a:ext cx="1853701" cy="17250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6∙</m:t>
                              </m:r>
                              <m:f>
                                <m:fPr>
                                  <m:ctrlPr>
                                    <a:rPr lang="ru-RU" sz="3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600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36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3600" i="1" dirty="0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ru-RU" sz="36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600" i="1" dirty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6346" y="4011444"/>
                <a:ext cx="1853701" cy="17250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rot="10800000" flipV="1">
                <a:off x="8903402" y="4319990"/>
                <a:ext cx="1063388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8903402" y="4319990"/>
                <a:ext cx="1063388" cy="110799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096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6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206854" y="133349"/>
            <a:ext cx="8075611" cy="931863"/>
          </a:xfrm>
        </p:spPr>
        <p:txBody>
          <a:bodyPr/>
          <a:lstStyle/>
          <a:p>
            <a:pPr>
              <a:buFontTx/>
              <a:buChar char="•"/>
            </a:pP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8615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83080268"/>
              </p:ext>
            </p:extLst>
          </p:nvPr>
        </p:nvGraphicFramePr>
        <p:xfrm>
          <a:off x="2455071" y="1037719"/>
          <a:ext cx="21605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1" name="Уравнение" r:id="rId3" imgW="698400" imgH="419040" progId="Equation.3">
                  <p:embed/>
                </p:oleObj>
              </mc:Choice>
              <mc:Fallback>
                <p:oleObj name="Уравнение" r:id="rId3" imgW="698400" imgH="419040" progId="Equation.3">
                  <p:embed/>
                  <p:pic>
                    <p:nvPicPr>
                      <p:cNvPr id="686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071" y="1037719"/>
                        <a:ext cx="2160588" cy="12969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130129" y="1553081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graphicFrame>
        <p:nvGraphicFramePr>
          <p:cNvPr id="68619" name="Object 11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566989" y="2420938"/>
          <a:ext cx="2211387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2" name="Формула" r:id="rId5" imgW="634680" imgH="622080" progId="Equation.3">
                  <p:embed/>
                </p:oleObj>
              </mc:Choice>
              <mc:Fallback>
                <p:oleObj name="Формула" r:id="rId5" imgW="634680" imgH="622080" progId="Equation.3">
                  <p:embed/>
                  <p:pic>
                    <p:nvPicPr>
                      <p:cNvPr id="686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2420938"/>
                        <a:ext cx="2211387" cy="2254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253327"/>
              </p:ext>
            </p:extLst>
          </p:nvPr>
        </p:nvGraphicFramePr>
        <p:xfrm>
          <a:off x="2455071" y="5176839"/>
          <a:ext cx="3565525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3" name="Формула" r:id="rId7" imgW="1117440" imgH="431640" progId="Equation.3">
                  <p:embed/>
                </p:oleObj>
              </mc:Choice>
              <mc:Fallback>
                <p:oleObj name="Формула" r:id="rId7" imgW="1117440" imgH="431640" progId="Equation.3">
                  <p:embed/>
                  <p:pic>
                    <p:nvPicPr>
                      <p:cNvPr id="686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071" y="5176839"/>
                        <a:ext cx="3565525" cy="1377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5788025" y="1600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862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937652"/>
              </p:ext>
            </p:extLst>
          </p:nvPr>
        </p:nvGraphicFramePr>
        <p:xfrm>
          <a:off x="7003259" y="1135857"/>
          <a:ext cx="11779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4" name="Уравнение" r:id="rId9" imgW="380880" imgH="419040" progId="Equation.3">
                  <p:embed/>
                </p:oleObj>
              </mc:Choice>
              <mc:Fallback>
                <p:oleObj name="Уравнение" r:id="rId9" imgW="380880" imgH="419040" progId="Equation.3">
                  <p:embed/>
                  <p:pic>
                    <p:nvPicPr>
                      <p:cNvPr id="686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259" y="1135857"/>
                        <a:ext cx="11779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1206854" y="3330000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graphicFrame>
        <p:nvGraphicFramePr>
          <p:cNvPr id="6862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066291"/>
              </p:ext>
            </p:extLst>
          </p:nvPr>
        </p:nvGraphicFramePr>
        <p:xfrm>
          <a:off x="8454625" y="3058319"/>
          <a:ext cx="1223963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5" name="Формула" r:id="rId11" imgW="317160" imgH="253800" progId="Equation.3">
                  <p:embed/>
                </p:oleObj>
              </mc:Choice>
              <mc:Fallback>
                <p:oleObj name="Формула" r:id="rId11" imgW="317160" imgH="253800" progId="Equation.3">
                  <p:embed/>
                  <p:pic>
                    <p:nvPicPr>
                      <p:cNvPr id="6862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4625" y="3058319"/>
                        <a:ext cx="1223963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1206854" y="5573425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p:graphicFrame>
        <p:nvGraphicFramePr>
          <p:cNvPr id="13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14954365"/>
              </p:ext>
            </p:extLst>
          </p:nvPr>
        </p:nvGraphicFramePr>
        <p:xfrm>
          <a:off x="4765281" y="994063"/>
          <a:ext cx="2093118" cy="1417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6" name="Уравнение" r:id="rId13" imgW="774360" imgH="444240" progId="Equation.3">
                  <p:embed/>
                </p:oleObj>
              </mc:Choice>
              <mc:Fallback>
                <p:oleObj name="Уравнение" r:id="rId13" imgW="774360" imgH="444240" progId="Equation.3">
                  <p:embed/>
                  <p:pic>
                    <p:nvPicPr>
                      <p:cNvPr id="686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281" y="994063"/>
                        <a:ext cx="2093118" cy="141763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73000208"/>
              </p:ext>
            </p:extLst>
          </p:nvPr>
        </p:nvGraphicFramePr>
        <p:xfrm>
          <a:off x="4912123" y="2387601"/>
          <a:ext cx="1989137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7" name="Уравнение" r:id="rId15" imgW="571320" imgH="647640" progId="Equation.3">
                  <p:embed/>
                </p:oleObj>
              </mc:Choice>
              <mc:Fallback>
                <p:oleObj name="Уравнение" r:id="rId15" imgW="571320" imgH="647640" progId="Equation.3">
                  <p:embed/>
                  <p:pic>
                    <p:nvPicPr>
                      <p:cNvPr id="686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123" y="2387601"/>
                        <a:ext cx="1989137" cy="2254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86852853"/>
              </p:ext>
            </p:extLst>
          </p:nvPr>
        </p:nvGraphicFramePr>
        <p:xfrm>
          <a:off x="6992936" y="2808574"/>
          <a:ext cx="137001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8" name="Уравнение" r:id="rId17" imgW="355320" imgH="495000" progId="Equation.3">
                  <p:embed/>
                </p:oleObj>
              </mc:Choice>
              <mc:Fallback>
                <p:oleObj name="Уравнение" r:id="rId17" imgW="355320" imgH="495000" progId="Equation.3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2936" y="2808574"/>
                        <a:ext cx="1370013" cy="1908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089414"/>
              </p:ext>
            </p:extLst>
          </p:nvPr>
        </p:nvGraphicFramePr>
        <p:xfrm>
          <a:off x="5972175" y="5038724"/>
          <a:ext cx="2160588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9" name="Уравнение" r:id="rId19" imgW="596880" imgH="457200" progId="Equation.3">
                  <p:embed/>
                </p:oleObj>
              </mc:Choice>
              <mc:Fallback>
                <p:oleObj name="Уравнение" r:id="rId19" imgW="596880" imgH="457200" progId="Equation.3">
                  <p:embed/>
                  <p:pic>
                    <p:nvPicPr>
                      <p:cNvPr id="686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175" y="5038724"/>
                        <a:ext cx="2160588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32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063750" y="774700"/>
            <a:ext cx="7772400" cy="936625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3493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9273058"/>
              </p:ext>
            </p:extLst>
          </p:nvPr>
        </p:nvGraphicFramePr>
        <p:xfrm>
          <a:off x="3028951" y="2362597"/>
          <a:ext cx="54133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Формула" r:id="rId3" imgW="1549080" imgH="482400" progId="Equation.3">
                  <p:embed/>
                </p:oleObj>
              </mc:Choice>
              <mc:Fallback>
                <p:oleObj name="Формула" r:id="rId3" imgW="1549080" imgH="482400" progId="Equation.3">
                  <p:embed/>
                  <p:pic>
                    <p:nvPicPr>
                      <p:cNvPr id="634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1" y="2362597"/>
                        <a:ext cx="5413375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1" name="Object 2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216276" y="4862514"/>
          <a:ext cx="6842125" cy="1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Формула" r:id="rId5" imgW="1828800" imgH="533160" progId="Equation.3">
                  <p:embed/>
                </p:oleObj>
              </mc:Choice>
              <mc:Fallback>
                <p:oleObj name="Формула" r:id="rId5" imgW="1828800" imgH="533160" progId="Equation.3">
                  <p:embed/>
                  <p:pic>
                    <p:nvPicPr>
                      <p:cNvPr id="6351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6" y="4862514"/>
                        <a:ext cx="6842125" cy="199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446169" y="2886075"/>
            <a:ext cx="55816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400" b="1" i="1" dirty="0">
                <a:solidFill>
                  <a:srgbClr val="0535CD"/>
                </a:solidFill>
                <a:latin typeface="Monotype Corsiva" panose="03010101010201010101" pitchFamily="66" charset="0"/>
              </a:rPr>
              <a:t>1.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5159376" y="2492375"/>
            <a:ext cx="576263" cy="1366838"/>
          </a:xfrm>
          <a:prstGeom prst="octagon">
            <a:avLst>
              <a:gd name="adj" fmla="val 29287"/>
            </a:avLst>
          </a:prstGeom>
          <a:solidFill>
            <a:srgbClr val="D2F7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7305674" y="2562498"/>
            <a:ext cx="576263" cy="1366838"/>
          </a:xfrm>
          <a:prstGeom prst="octagon">
            <a:avLst>
              <a:gd name="adj" fmla="val 29287"/>
            </a:avLst>
          </a:prstGeom>
          <a:solidFill>
            <a:srgbClr val="D2F7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7391400" y="2852738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600">
                <a:solidFill>
                  <a:srgbClr val="06060A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3504" name="AutoShape 16"/>
          <p:cNvSpPr>
            <a:spLocks noChangeArrowheads="1"/>
          </p:cNvSpPr>
          <p:nvPr/>
        </p:nvSpPr>
        <p:spPr bwMode="auto">
          <a:xfrm>
            <a:off x="5373688" y="5120481"/>
            <a:ext cx="576262" cy="1366837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2484882" y="5419178"/>
            <a:ext cx="55816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4400" b="1" i="1">
                <a:solidFill>
                  <a:srgbClr val="0535CD"/>
                </a:solidFill>
                <a:latin typeface="Monotype Corsiva" panose="03010101010201010101" pitchFamily="66" charset="0"/>
              </a:rPr>
              <a:t>2.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995863" y="23923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3516" name="Object 2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87938" y="2492375"/>
          <a:ext cx="735012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Формула" r:id="rId7" imgW="190440" imgH="304560" progId="Equation.3">
                  <p:embed/>
                </p:oleObj>
              </mc:Choice>
              <mc:Fallback>
                <p:oleObj name="Формула" r:id="rId7" imgW="190440" imgH="304560" progId="Equation.3">
                  <p:embed/>
                  <p:pic>
                    <p:nvPicPr>
                      <p:cNvPr id="6351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2492375"/>
                        <a:ext cx="735012" cy="122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6508750" y="39052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63523" name="AutoShape 35"/>
          <p:cNvSpPr>
            <a:spLocks noChangeArrowheads="1"/>
          </p:cNvSpPr>
          <p:nvPr/>
        </p:nvSpPr>
        <p:spPr bwMode="auto">
          <a:xfrm>
            <a:off x="6540251" y="5120480"/>
            <a:ext cx="576263" cy="1366837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6352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379094"/>
              </p:ext>
            </p:extLst>
          </p:nvPr>
        </p:nvGraphicFramePr>
        <p:xfrm>
          <a:off x="5301456" y="5227638"/>
          <a:ext cx="7207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Формула" r:id="rId9" imgW="190440" imgH="304560" progId="Equation.3">
                  <p:embed/>
                </p:oleObj>
              </mc:Choice>
              <mc:Fallback>
                <p:oleObj name="Формула" r:id="rId9" imgW="190440" imgH="304560" progId="Equation.3">
                  <p:embed/>
                  <p:pic>
                    <p:nvPicPr>
                      <p:cNvPr id="63527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456" y="5227638"/>
                        <a:ext cx="72072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2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04096"/>
              </p:ext>
            </p:extLst>
          </p:nvPr>
        </p:nvGraphicFramePr>
        <p:xfrm>
          <a:off x="6465638" y="5227635"/>
          <a:ext cx="725488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" name="Формула" r:id="rId11" imgW="190440" imgH="304560" progId="Equation.3">
                  <p:embed/>
                </p:oleObj>
              </mc:Choice>
              <mc:Fallback>
                <p:oleObj name="Формула" r:id="rId11" imgW="190440" imgH="304560" progId="Equation.3">
                  <p:embed/>
                  <p:pic>
                    <p:nvPicPr>
                      <p:cNvPr id="63528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638" y="5227635"/>
                        <a:ext cx="725488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06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3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495" grpId="0" animBg="1"/>
      <p:bldP spid="63502" grpId="0" animBg="1"/>
      <p:bldP spid="63503" grpId="0"/>
      <p:bldP spid="63504" grpId="0" animBg="1"/>
      <p:bldP spid="63506" grpId="0"/>
      <p:bldP spid="635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buFontTx/>
              <a:buChar char="•"/>
            </a:pPr>
            <a:r>
              <a:rPr lang="ru-RU" altLang="ru-RU" sz="4000" b="1" i="1" dirty="0"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3977" name="Object 9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47358447"/>
              </p:ext>
            </p:extLst>
          </p:nvPr>
        </p:nvGraphicFramePr>
        <p:xfrm>
          <a:off x="742860" y="1894251"/>
          <a:ext cx="6626225" cy="169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3" imgW="1892160" imgH="482400" progId="Equation.3">
                  <p:embed/>
                </p:oleObj>
              </mc:Choice>
              <mc:Fallback>
                <p:oleObj name="Формула" r:id="rId3" imgW="1892160" imgH="482400" progId="Equation.3">
                  <p:embed/>
                  <p:pic>
                    <p:nvPicPr>
                      <p:cNvPr id="839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860" y="1894251"/>
                        <a:ext cx="6626225" cy="16906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83" name="Picture 15" descr="CBIZ03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769" y="1946639"/>
            <a:ext cx="3287962" cy="22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7872776" y="2266362"/>
            <a:ext cx="1008062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ru-RU" altLang="ru-RU" sz="7200" b="1" i="1">
                <a:solidFill>
                  <a:srgbClr val="0625AA"/>
                </a:solidFill>
                <a:latin typeface="Monotype Corsiva" panose="03010101010201010101" pitchFamily="66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442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440" y="1775383"/>
            <a:ext cx="9547317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121 - 124 -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48-bet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80" y="1775383"/>
            <a:ext cx="2582719" cy="178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4214</TotalTime>
  <Words>166</Words>
  <Application>Microsoft Office PowerPoint</Application>
  <PresentationFormat>Широкоэкранный</PresentationFormat>
  <Paragraphs>52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Monotype Corsiva</vt:lpstr>
      <vt:lpstr>Times New Roman</vt:lpstr>
      <vt:lpstr>Тема Office</vt:lpstr>
      <vt:lpstr>Уравнение</vt:lpstr>
      <vt:lpstr>Формула</vt:lpstr>
      <vt:lpstr>ALGEBRA</vt:lpstr>
      <vt:lpstr>To‘g‘ri javobni toping: </vt:lpstr>
      <vt:lpstr>Hisoblang:</vt:lpstr>
      <vt:lpstr>№122. Ratsional  ko‘rsatkichli daraja ko‘rinishiga keltiring:</vt:lpstr>
      <vt:lpstr>№123. Ifodani soddalashtiring:</vt:lpstr>
      <vt:lpstr> Kasrni qisqartiring:</vt:lpstr>
      <vt:lpstr> Nuqtalar o‘rnini to‘ldiring:</vt:lpstr>
      <vt:lpstr> Ifodani soddalashtiring:</vt:lpstr>
      <vt:lpstr> Darslikda berilgan  121 - 124 - topshiriqlarni  bajarish (48-bet).</vt:lpstr>
      <vt:lpstr> Taqqoslang: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359</cp:revision>
  <dcterms:created xsi:type="dcterms:W3CDTF">2020-07-17T09:31:54Z</dcterms:created>
  <dcterms:modified xsi:type="dcterms:W3CDTF">2022-06-23T07:35:16Z</dcterms:modified>
</cp:coreProperties>
</file>