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9" r:id="rId2"/>
    <p:sldId id="336" r:id="rId3"/>
    <p:sldId id="330" r:id="rId4"/>
    <p:sldId id="338" r:id="rId5"/>
    <p:sldId id="339" r:id="rId6"/>
    <p:sldId id="340" r:id="rId7"/>
    <p:sldId id="342" r:id="rId8"/>
    <p:sldId id="343" r:id="rId9"/>
    <p:sldId id="344" r:id="rId10"/>
    <p:sldId id="32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36"/>
            <p14:sldId id="330"/>
            <p14:sldId id="338"/>
            <p14:sldId id="339"/>
            <p14:sldId id="340"/>
            <p14:sldId id="342"/>
            <p14:sldId id="343"/>
            <p14:sldId id="344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4472C4"/>
    <a:srgbClr val="FFFFFF"/>
    <a:srgbClr val="26D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04" y="-9346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075232" y="2315497"/>
            <a:ext cx="1033123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KO‘RSATKICHLI DARAJANING ARIFMETIK ILDIZI 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VA UNING XOSSALARI</a:t>
            </a:r>
          </a:p>
          <a:p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496697" y="2500163"/>
            <a:ext cx="2416629" cy="2688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195263" y="2054968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5263" y="4144807"/>
            <a:ext cx="810577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440" y="1775383"/>
            <a:ext cx="9547317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106-, 108-,109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41-bet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80" y="1775383"/>
            <a:ext cx="2582719" cy="178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24B5954-7465-47D4-AB63-0678BD24B7EF}"/>
              </a:ext>
            </a:extLst>
          </p:cNvPr>
          <p:cNvSpPr txBox="1">
            <a:spLocks/>
          </p:cNvSpPr>
          <p:nvPr/>
        </p:nvSpPr>
        <p:spPr>
          <a:xfrm>
            <a:off x="4941216" y="2138081"/>
            <a:ext cx="7120796" cy="2436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osiyolik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atoqli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Jamshid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ibn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Ma’sud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ibn Mahmud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G‘iyosiddin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Koshiy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Arifmetika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kaliti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76" y="440194"/>
            <a:ext cx="4127864" cy="48502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3296" y="5434151"/>
            <a:ext cx="4443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G‘iyosiddin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Koshiy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5255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00754" y="295724"/>
                <a:ext cx="10792860" cy="20005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Ta‘rif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nomanfiy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n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natural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ko‘rsatkichli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arifmetik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deb, </a:t>
                </a:r>
                <a:r>
                  <a:rPr lang="en-US" sz="40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darajasi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nomanfiy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songa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54" y="295724"/>
                <a:ext cx="10792860" cy="2000548"/>
              </a:xfrm>
              <a:prstGeom prst="rect">
                <a:avLst/>
              </a:prstGeom>
              <a:blipFill>
                <a:blip r:embed="rId2"/>
                <a:stretch>
                  <a:fillRect l="-2316" t="-6707" b="-12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80832" y="2335434"/>
                <a:ext cx="1576137" cy="1126590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6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6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g>
                        <m:e>
                          <m:r>
                            <a:rPr lang="en-US" sz="6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32" y="2335434"/>
                <a:ext cx="1576137" cy="11265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799803" y="2361859"/>
            <a:ext cx="9152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 -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137755" y="3509988"/>
                <a:ext cx="4998035" cy="938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r>
                  <a:rPr lang="en-US" sz="2400" dirty="0"/>
                  <a:t>  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4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</a:t>
                </a:r>
                <a:endParaRPr lang="ru-RU" sz="4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7755" y="3509988"/>
                <a:ext cx="4998035" cy="938462"/>
              </a:xfrm>
              <a:prstGeom prst="rect">
                <a:avLst/>
              </a:prstGeom>
              <a:blipFill>
                <a:blip r:embed="rId4"/>
                <a:stretch>
                  <a:fillRect t="-5844" r="-4146" b="-31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560749" y="4452731"/>
                <a:ext cx="4176784" cy="1038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r>
                  <a:rPr lang="en-US" sz="6000" dirty="0">
                    <a:solidFill>
                      <a:srgbClr val="C00000"/>
                    </a:solidFill>
                  </a:rPr>
                  <a:t> </a:t>
                </a:r>
                <a:r>
                  <a:rPr lang="en-US" sz="6000" dirty="0"/>
                  <a:t>  </a:t>
                </a:r>
                <a:r>
                  <a:rPr lang="en-US" sz="6000" dirty="0">
                    <a:solidFill>
                      <a:srgbClr val="C00000"/>
                    </a:solidFill>
                  </a:rPr>
                  <a:t> </a:t>
                </a:r>
                <a:r>
                  <a:rPr lang="en-US" sz="4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</a:t>
                </a:r>
                <a:r>
                  <a:rPr lang="en-US" sz="4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</a:t>
                </a:r>
                <a:endParaRPr lang="ru-RU" sz="4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749" y="4452731"/>
                <a:ext cx="4176784" cy="1038169"/>
              </a:xfrm>
              <a:prstGeom prst="rect">
                <a:avLst/>
              </a:prstGeom>
              <a:blipFill>
                <a:blip r:embed="rId5"/>
                <a:stretch>
                  <a:fillRect r="-5401" b="-23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752189" y="5382630"/>
                <a:ext cx="5538311" cy="938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g>
                      <m:e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r>
                  <a:rPr lang="en-US" sz="5400" dirty="0">
                    <a:solidFill>
                      <a:srgbClr val="C00000"/>
                    </a:solidFill>
                  </a:rPr>
                  <a:t> </a:t>
                </a:r>
                <a:r>
                  <a:rPr lang="en-US" sz="5400" dirty="0"/>
                  <a:t>  </a:t>
                </a:r>
                <a:r>
                  <a:rPr lang="en-US" sz="5400" dirty="0">
                    <a:solidFill>
                      <a:srgbClr val="C00000"/>
                    </a:solidFill>
                  </a:rPr>
                  <a:t> </a:t>
                </a:r>
                <a:r>
                  <a:rPr lang="en-US" sz="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4- </a:t>
                </a:r>
                <a:r>
                  <a:rPr lang="en-US" sz="44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darajali</a:t>
                </a:r>
                <a:r>
                  <a:rPr lang="en-US" sz="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</a:t>
                </a:r>
                <a:endParaRPr lang="ru-RU" sz="4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189" y="5382630"/>
                <a:ext cx="5538311" cy="938590"/>
              </a:xfrm>
              <a:prstGeom prst="rect">
                <a:avLst/>
              </a:prstGeom>
              <a:blipFill>
                <a:blip r:embed="rId6"/>
                <a:stretch>
                  <a:fillRect t="-1299" r="-3084" b="-246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055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79440" y="2071467"/>
                <a:ext cx="2641364" cy="9329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4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e>
                      </m:rad>
                      <m:r>
                        <a:rPr lang="en-US" sz="48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ru-RU" sz="44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40" y="2071467"/>
                <a:ext cx="2641364" cy="932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79440" y="3106044"/>
                <a:ext cx="6341031" cy="10088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e>
                    </m:rad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5400" dirty="0"/>
                  <a:t>  </a:t>
                </a:r>
                <a:endParaRPr lang="ru-RU" sz="4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40" y="3106044"/>
                <a:ext cx="6341031" cy="10088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64545" y="4200457"/>
                <a:ext cx="6165790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g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e>
                    </m:rad>
                  </m:oMath>
                </a14:m>
                <a:r>
                  <a:rPr lang="en-US" sz="54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g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545" y="4200457"/>
                <a:ext cx="6165790" cy="923330"/>
              </a:xfrm>
              <a:prstGeom prst="rect">
                <a:avLst/>
              </a:prstGeom>
              <a:blipFill>
                <a:blip r:embed="rId4"/>
                <a:stretch>
                  <a:fillRect t="-18421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15991" y="346856"/>
                <a:ext cx="3190938" cy="1126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6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g>
                        <m:e>
                          <m:r>
                            <a:rPr lang="en-US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rad>
                      <m:r>
                        <a:rPr lang="ru-RU" sz="6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6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991" y="346856"/>
                <a:ext cx="3190938" cy="11265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/>
          <p:cNvCxnSpPr/>
          <p:nvPr/>
        </p:nvCxnSpPr>
        <p:spPr>
          <a:xfrm>
            <a:off x="4099528" y="1083560"/>
            <a:ext cx="100584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523717" y="490488"/>
            <a:ext cx="47564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/>
              <a:t>a = </a:t>
            </a:r>
            <a:r>
              <a:rPr lang="en-US" sz="6000" b="1" i="1" dirty="0" err="1"/>
              <a:t>b∙b∙b∙b</a:t>
            </a:r>
            <a:r>
              <a:rPr lang="en-US" sz="6000" b="1" i="1" dirty="0"/>
              <a:t>∙∙∙b </a:t>
            </a:r>
            <a:endParaRPr lang="ru-RU" sz="6000" b="1" i="1" dirty="0"/>
          </a:p>
        </p:txBody>
      </p:sp>
      <p:sp>
        <p:nvSpPr>
          <p:cNvPr id="6" name="Левая фигурная скобка 5"/>
          <p:cNvSpPr/>
          <p:nvPr/>
        </p:nvSpPr>
        <p:spPr>
          <a:xfrm rot="16200000">
            <a:off x="8071032" y="-47433"/>
            <a:ext cx="406046" cy="3107167"/>
          </a:xfrm>
          <a:prstGeom prst="leftBrace">
            <a:avLst>
              <a:gd name="adj1" fmla="val 19375"/>
              <a:gd name="adj2" fmla="val 4958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353706" y="1411358"/>
            <a:ext cx="18406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/>
              <a:t>n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i="1" dirty="0" err="1"/>
              <a:t>marta</a:t>
            </a:r>
            <a:endParaRPr lang="ru-RU" sz="36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64545" y="5524755"/>
                <a:ext cx="2010487" cy="837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4400" dirty="0">
                    <a:solidFill>
                      <a:srgbClr val="C00000"/>
                    </a:solidFill>
                  </a:rPr>
                  <a:t> </a:t>
                </a:r>
                <a:r>
                  <a:rPr lang="en-US" sz="44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</a:t>
                </a:r>
                <a:endParaRPr lang="ru-RU" sz="4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545" y="5524755"/>
                <a:ext cx="2010487" cy="837217"/>
              </a:xfrm>
              <a:prstGeom prst="rect">
                <a:avLst/>
              </a:prstGeom>
              <a:blipFill>
                <a:blip r:embed="rId6"/>
                <a:stretch>
                  <a:fillRect t="-8696" r="-11212" b="-311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523717" y="5536826"/>
                <a:ext cx="4003853" cy="8906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g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ru-RU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g>
                        <m:e>
                          <m:sSup>
                            <m:sSupPr>
                              <m:ctrlP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rad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717" y="5536826"/>
                <a:ext cx="4003853" cy="8906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24423" y="5586263"/>
                <a:ext cx="2280945" cy="791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g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423" y="5586263"/>
                <a:ext cx="2280945" cy="7917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172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>
                <a:extLst>
                  <a:ext uri="{FF2B5EF4-FFF2-40B4-BE49-F238E27FC236}">
                    <a16:creationId xmlns:a16="http://schemas.microsoft.com/office/drawing/2014/main" id="{16761924-9AC5-40D3-B0E1-110FC257F8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5289" y="502920"/>
                <a:ext cx="11525795" cy="472222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endPara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a ≥ 0 </a:t>
                </a:r>
                <a:r>
                  <a:rPr lang="en-US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endParaRPr lang="en-US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60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6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6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g>
                      <m:e>
                        <m:r>
                          <a:rPr lang="en-US" sz="6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r>
                  <a:rPr lang="en-US" sz="60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)</a:t>
                </a:r>
                <a:r>
                  <a:rPr lang="en-US" sz="6000" b="1" baseline="30000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60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60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,        </m:t>
                    </m:r>
                    <m:rad>
                      <m:radPr>
                        <m:ctrlPr>
                          <a:rPr lang="ru-RU" sz="6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6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g>
                      <m:e>
                        <m:sSup>
                          <m:sSupPr>
                            <m:ctrlPr>
                              <a:rPr lang="en-US" sz="60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</m:e>
                    </m:rad>
                    <m:r>
                      <a:rPr lang="en-US" sz="60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60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6000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0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𝟓</m:t>
                        </m:r>
                      </m:deg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rad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)</a:t>
                </a:r>
                <a:r>
                  <a:rPr lang="en-US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7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𝟔</m:t>
                        </m:r>
                      </m:deg>
                      <m:e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15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08000"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ra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08000"/>
                <a:endPara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Заголово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6761924-9AC5-40D3-B0E1-110FC257F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89" y="502920"/>
                <a:ext cx="11525795" cy="4722223"/>
              </a:xfrm>
              <a:prstGeom prst="rect">
                <a:avLst/>
              </a:prstGeom>
              <a:blipFill rotWithShape="0">
                <a:blip r:embed="rId2"/>
                <a:stretch>
                  <a:fillRect l="-3173" t="-4522" b="-23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989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52C764A-8B2D-4F96-9F94-8A13E26E48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98733" y="699023"/>
                <a:ext cx="11183815" cy="262496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Istalgan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2k+1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natural son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a&lt;0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000" b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2k+1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g>
                      <m:e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manfiy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2C764A-8B2D-4F96-9F94-8A13E26E48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98733" y="699023"/>
                <a:ext cx="11183815" cy="2624968"/>
              </a:xfrm>
              <a:blipFill rotWithShape="0">
                <a:blip r:embed="rId2"/>
                <a:stretch>
                  <a:fillRect l="-1963" t="-255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бъект 2">
            <a:extLst>
              <a:ext uri="{FF2B5EF4-FFF2-40B4-BE49-F238E27FC236}">
                <a16:creationId xmlns:a16="http://schemas.microsoft.com/office/drawing/2014/main" id="{D7B288CE-D1DE-4F27-9AD4-B170841285D6}"/>
              </a:ext>
            </a:extLst>
          </p:cNvPr>
          <p:cNvSpPr txBox="1">
            <a:spLocks/>
          </p:cNvSpPr>
          <p:nvPr/>
        </p:nvSpPr>
        <p:spPr>
          <a:xfrm>
            <a:off x="838200" y="4642336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1565867-02BB-4E5D-9EBC-A4813E0087DE}"/>
              </a:ext>
            </a:extLst>
          </p:cNvPr>
          <p:cNvSpPr txBox="1">
            <a:spLocks/>
          </p:cNvSpPr>
          <p:nvPr/>
        </p:nvSpPr>
        <p:spPr>
          <a:xfrm>
            <a:off x="838200" y="4654059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2258" y="5323052"/>
                <a:ext cx="7143206" cy="861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g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𝟐𝟒𝟑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rad>
                      <m:r>
                        <a:rPr lang="en-US" sz="44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g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𝟐𝟒𝟑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rad>
                      <m:r>
                        <a:rPr lang="en-US" sz="44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br>
                  <a:rPr lang="ru-RU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sz="4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58" y="5323052"/>
                <a:ext cx="7143206" cy="8616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97131" y="3128907"/>
                <a:ext cx="7284720" cy="2879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- 3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𝟓</m:t>
                        </m:r>
                      </m:deg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𝟑𝟐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-2</a:t>
                </a:r>
                <a:br>
                  <a:rPr lang="ru-RU" sz="4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sz="44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131" y="3128907"/>
                <a:ext cx="7284720" cy="2879763"/>
              </a:xfrm>
              <a:prstGeom prst="rect">
                <a:avLst/>
              </a:prstGeom>
              <a:blipFill>
                <a:blip r:embed="rId4"/>
                <a:stretch>
                  <a:fillRect t="-19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817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8F150-9B2B-4802-A4BD-268F37D33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17" y="1605892"/>
            <a:ext cx="11183983" cy="2116016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/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9535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508" y="1948134"/>
                <a:ext cx="3786725" cy="118614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250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/>
                <a:r>
                  <a:rPr lang="en-US" sz="19200" b="1" dirty="0">
                    <a:solidFill>
                      <a:srgbClr val="002060"/>
                    </a:solidFill>
                  </a:rPr>
                  <a:t> </a:t>
                </a:r>
              </a:p>
              <a:p>
                <a:pPr lvl="0"/>
                <a:endParaRPr lang="en-US" sz="19200" b="1" dirty="0">
                  <a:solidFill>
                    <a:srgbClr val="002060"/>
                  </a:solidFill>
                </a:endParaRPr>
              </a:p>
              <a:p>
                <a:pPr lvl="0"/>
                <a:r>
                  <a:rPr lang="en-US" sz="19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19200" b="1" i="0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ctrlPr>
                          <a:rPr lang="ru-RU" sz="192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19200" i="1">
                            <a:latin typeface="Cambria Math" panose="02040503050406030204" pitchFamily="18" charset="0"/>
                          </a:rPr>
                          <m:t>6</m:t>
                        </m:r>
                      </m:deg>
                      <m:e>
                        <m:sSup>
                          <m:sSupPr>
                            <m:ctrlPr>
                              <a:rPr lang="ru-RU" sz="19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9200" i="1">
                                <a:latin typeface="Cambria Math" panose="02040503050406030204" pitchFamily="18" charset="0"/>
                              </a:rPr>
                              <m:t>36</m:t>
                            </m:r>
                          </m:e>
                          <m:sup>
                            <m:r>
                              <a:rPr lang="en-US" sz="19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en-US" sz="1920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38400" dirty="0"/>
              </a:p>
              <a:p>
                <a:pPr lvl="0"/>
                <a:endParaRPr lang="ru-RU" sz="148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20000"/>
                  </a:lnSpc>
                </a:pPr>
                <a:br>
                  <a:rPr lang="ru-RU" dirty="0"/>
                </a:b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08" y="1948134"/>
                <a:ext cx="3786725" cy="1186145"/>
              </a:xfrm>
              <a:prstGeom prst="rect">
                <a:avLst/>
              </a:prstGeom>
              <a:blipFill>
                <a:blip r:embed="rId2"/>
                <a:stretch>
                  <a:fillRect l="-7407" b="-9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547677" y="1912213"/>
                <a:ext cx="6096000" cy="109857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5400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6</m:t>
                          </m:r>
                        </m:deg>
                        <m:e>
                          <m:sSup>
                            <m:sSupPr>
                              <m:ctrlPr>
                                <a:rPr lang="ru-RU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(6</m:t>
                              </m:r>
                            </m:e>
                            <m:sup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ru-RU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rad>
                      <m:r>
                        <a:rPr lang="en-US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77" y="1912213"/>
                <a:ext cx="6096000" cy="1098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791237" y="1929410"/>
                <a:ext cx="6096000" cy="114537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5400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6</m:t>
                          </m:r>
                        </m:deg>
                        <m:e>
                          <m:sSup>
                            <m:sSupPr>
                              <m:ctrlPr>
                                <a:rPr lang="ru-RU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237" y="1929410"/>
                <a:ext cx="6096000" cy="11453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276720" y="2109933"/>
                <a:ext cx="6096000" cy="9233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720" y="2109933"/>
                <a:ext cx="609600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97318" y="3417030"/>
                <a:ext cx="9876865" cy="1783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rad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18" y="3417030"/>
                <a:ext cx="9876865" cy="1783309"/>
              </a:xfrm>
              <a:prstGeom prst="rect">
                <a:avLst/>
              </a:prstGeom>
              <a:blipFill>
                <a:blip r:embed="rId6"/>
                <a:stretch>
                  <a:fillRect l="-2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97318" y="5240414"/>
                <a:ext cx="8643800" cy="1432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60000"/>
                  </a:lnSpc>
                </a:pP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</a:t>
                </a:r>
                <a:r>
                  <a:rPr lang="en-US" sz="4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7</m:t>
                        </m:r>
                      </m:deg>
                      <m:e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2∙4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en-US" sz="48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7</m:t>
                        </m:r>
                      </m:deg>
                      <m:e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2∙2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e>
                    </m:rad>
                    <m:r>
                      <a:rPr lang="en-US" sz="48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7</m:t>
                        </m:r>
                      </m:deg>
                      <m:e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</m:sSup>
                      </m:e>
                    </m:rad>
                    <m:r>
                      <a:rPr lang="en-US" sz="48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18" y="5240414"/>
                <a:ext cx="8643800" cy="1432315"/>
              </a:xfrm>
              <a:prstGeom prst="rect">
                <a:avLst/>
              </a:prstGeom>
              <a:blipFill>
                <a:blip r:embed="rId7"/>
                <a:stretch>
                  <a:fillRect l="-3173" b="-7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763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8F150-9B2B-4802-A4BD-268F37D33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41" y="614454"/>
            <a:ext cx="10515600" cy="15756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89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107-mashq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5925" y="2190093"/>
                <a:ext cx="10709031" cy="425547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2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1) 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(10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2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(3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=81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2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3∙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25" y="2190093"/>
                <a:ext cx="10709031" cy="4255477"/>
              </a:xfrm>
              <a:prstGeom prst="rect">
                <a:avLst/>
              </a:prstGeom>
              <a:blipFill>
                <a:blip r:embed="rId2"/>
                <a:stretch>
                  <a:fillRect l="-2277" t="-12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294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8F150-9B2B-4802-A4BD-268F37D33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17" y="1605892"/>
            <a:ext cx="11183983" cy="2116016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/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9535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508" y="1948134"/>
                <a:ext cx="4893672" cy="118614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250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/>
                <a:r>
                  <a:rPr lang="en-US" sz="19200" b="1" dirty="0">
                    <a:solidFill>
                      <a:srgbClr val="002060"/>
                    </a:solidFill>
                  </a:rPr>
                  <a:t> </a:t>
                </a:r>
              </a:p>
              <a:p>
                <a:pPr lvl="0"/>
                <a:endParaRPr lang="en-US" sz="19200" b="1" dirty="0">
                  <a:solidFill>
                    <a:srgbClr val="002060"/>
                  </a:solidFill>
                </a:endParaRPr>
              </a:p>
              <a:p>
                <a:pPr lvl="0"/>
                <a:r>
                  <a:rPr lang="en-US" sz="1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16000" b="1" i="0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ctrlPr>
                          <a:rPr lang="ru-RU" sz="160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16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16000" b="0" i="1" smtClean="0">
                            <a:latin typeface="Cambria Math" panose="02040503050406030204" pitchFamily="18" charset="0"/>
                          </a:rPr>
                          <m:t>−125</m:t>
                        </m:r>
                      </m:e>
                    </m:rad>
                    <m:r>
                      <a:rPr lang="en-US" sz="16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1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ad>
                      <m:radPr>
                        <m:ctrlPr>
                          <a:rPr lang="en-US" sz="16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16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g>
                      <m:e>
                        <m:r>
                          <a:rPr lang="en-US" sz="16000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rad>
                  </m:oMath>
                </a14:m>
                <a:endParaRPr lang="en-US" sz="38400" dirty="0"/>
              </a:p>
              <a:p>
                <a:pPr lvl="0"/>
                <a:endParaRPr lang="ru-RU" sz="148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20000"/>
                  </a:lnSpc>
                </a:pPr>
                <a:br>
                  <a:rPr lang="ru-RU" dirty="0"/>
                </a:b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64268F9A-EF25-4D67-8490-DD57030FC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08" y="1948134"/>
                <a:ext cx="4893672" cy="1186145"/>
              </a:xfrm>
              <a:prstGeom prst="rect">
                <a:avLst/>
              </a:prstGeom>
              <a:blipFill>
                <a:blip r:embed="rId2"/>
                <a:stretch>
                  <a:fillRect l="-4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4486050" y="2156485"/>
            <a:ext cx="78368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= - 4,75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23508" y="3689193"/>
                <a:ext cx="8254286" cy="22968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60000"/>
                  </a:lnSpc>
                </a:pP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</a:t>
                </a:r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0,0001</m:t>
                        </m:r>
                      </m:e>
                    </m:rad>
                  </m:oMath>
                </a14:m>
                <a:r>
                  <a:rPr lang="en-US" sz="4400" dirty="0"/>
                  <a:t> - 2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0,25 </m:t>
                        </m:r>
                      </m:e>
                    </m:rad>
                  </m:oMath>
                </a14:m>
                <a:r>
                  <a:rPr lang="en-US" sz="4400" dirty="0"/>
                  <a:t>+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g>
                      <m:e>
                        <m:f>
                          <m:fPr>
                            <m:ctrlPr>
                              <a:rPr lang="en-US" sz="44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32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4800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08" y="3689193"/>
                <a:ext cx="8254286" cy="2296847"/>
              </a:xfrm>
              <a:prstGeom prst="rect">
                <a:avLst/>
              </a:prstGeom>
              <a:blipFill>
                <a:blip r:embed="rId3"/>
                <a:stretch>
                  <a:fillRect l="-2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23509" y="3235334"/>
                <a:ext cx="4466058" cy="9816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ad>
                      <m:ra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</m:ra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625</m:t>
                        </m:r>
                      </m:e>
                    </m:rad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09" y="3235334"/>
                <a:ext cx="4466058" cy="981615"/>
              </a:xfrm>
              <a:prstGeom prst="rect">
                <a:avLst/>
              </a:prstGeom>
              <a:blipFill>
                <a:blip r:embed="rId4"/>
                <a:stretch>
                  <a:fillRect l="-4918" b="-9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4651093" y="3310938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65166" y="4485175"/>
            <a:ext cx="1802096" cy="1175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60000"/>
              </a:lnSpc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= - 0,4</a:t>
            </a:r>
          </a:p>
        </p:txBody>
      </p:sp>
    </p:spTree>
    <p:extLst>
      <p:ext uri="{BB962C8B-B14F-4D97-AF65-F5344CB8AC3E}">
        <p14:creationId xmlns:p14="http://schemas.microsoft.com/office/powerpoint/2010/main" val="202015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3795</TotalTime>
  <Words>369</Words>
  <Application>Microsoft Office PowerPoint</Application>
  <PresentationFormat>Широкоэкранный</PresentationFormat>
  <Paragraphs>68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Istalgan toq 2k+1 natural son uchun a&lt;0 bo‘lganda x2k+1=a tenglama faqat bitta manfiy ildizga ega.   √(2k+1&amp;a)  - manfiy sonning toq darajali ildizi. </vt:lpstr>
      <vt:lpstr>Hisoblang:   </vt:lpstr>
      <vt:lpstr>Hisoblang:</vt:lpstr>
      <vt:lpstr>Hisoblang:   </vt:lpstr>
      <vt:lpstr> Darslikda berilgan  106-, 108-,109 – topshiriqlarni  bajarish (41-bet).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310</cp:revision>
  <dcterms:created xsi:type="dcterms:W3CDTF">2020-07-17T09:31:54Z</dcterms:created>
  <dcterms:modified xsi:type="dcterms:W3CDTF">2022-06-23T07:33:52Z</dcterms:modified>
</cp:coreProperties>
</file>