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336" r:id="rId3"/>
    <p:sldId id="330" r:id="rId4"/>
    <p:sldId id="338" r:id="rId5"/>
    <p:sldId id="339" r:id="rId6"/>
    <p:sldId id="340" r:id="rId7"/>
    <p:sldId id="342" r:id="rId8"/>
    <p:sldId id="343" r:id="rId9"/>
    <p:sldId id="344" r:id="rId10"/>
    <p:sldId id="32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B168FF-EA8E-46C4-BF1D-7A38BA291A06}">
          <p14:sldIdLst>
            <p14:sldId id="309"/>
            <p14:sldId id="336"/>
            <p14:sldId id="330"/>
            <p14:sldId id="338"/>
            <p14:sldId id="339"/>
            <p14:sldId id="340"/>
            <p14:sldId id="342"/>
            <p14:sldId id="343"/>
            <p14:sldId id="344"/>
            <p14:sldId id="329"/>
          </p14:sldIdLst>
        </p14:section>
        <p14:section name="Раздел без заголовка" id="{6AA1F43C-892A-4787-89B6-4EA8D4F8EDF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4472C4"/>
    <a:srgbClr val="FFFFFF"/>
    <a:srgbClr val="26D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D63D-30DB-4329-9A19-895E38761556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42D7-21A8-431F-948F-46907C74D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2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5078E-5E03-43A9-A913-2E50E25B3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C0963-293F-4B4C-ACAE-EF1BD8020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C1EBC-C805-452D-830C-FC1CCCF1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E989F-802D-46A7-9889-C211904C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5EDA9-EE54-448C-9EC0-3B3B2441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9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3FDFC-79C5-4934-B4B6-C43CFD68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31C2A4-3FB4-4F23-95A7-510F8A7E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CF8D0-7B33-402B-BEC2-4055D719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6C0AD-5CF3-4DA2-9B1C-7328BFEB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261CF-1C9F-4B36-AF23-3D6AB896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9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F4B344-2333-40A5-8DAA-28984454C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0ED765-D5E0-4EE9-A23A-290812517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0D3A8-9933-465D-B7D4-BA375B27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3B2B9-9476-4F12-9DA9-F602B643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0BFBD-1D17-40F1-A05F-FE9577B0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4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F8BDD-EF9A-460D-A21C-71FFEF14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37ABF-1E1A-4F2F-8928-C09F5EEE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856B8-F5A2-4CA5-A037-5148C386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E6E00-9D73-4F12-B2D9-EA74483B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3A197-9531-4597-B39C-958CBCD1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1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A5A2D-B964-44B8-B3AE-94CF0112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871DA-D984-4BE6-8F70-BF18F7D6F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A2AE9-0ADF-4064-AE46-B2948D97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10E79-417A-4AB8-8DE8-6EAA63F5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AE07B-D605-41D2-A5C1-FF83D828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1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17D95-8FBE-4711-BB4D-7ED1632B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0B66F-5C50-462A-9127-22583E7F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F5D27-35C8-4728-B5B6-C0152B25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CDD001-B2BE-4A88-B09B-4C7920FA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B915C-907F-4ECC-AFFB-4459DB19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6EAB8-A812-4515-B9D4-92202E58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A1CFB-0DDA-4BDA-82F5-B61D9E44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6B520-62AA-4588-BAA1-2DD151412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BEDA1-EA9C-4F4A-86EE-BF884FF70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584845-7CE0-4869-9DAD-050C02C00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E99EEB-2224-492A-854A-7306E1DE0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0EFA6C-F292-4DD3-8623-AE442087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4F1A4-623E-405F-A2C4-D229E620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249506-8CB7-483C-A05E-D4D68010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8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7222E-F800-4A16-A712-9E494114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825C79-B6CA-4640-A2F3-0DCB4764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48DB6-2CD7-4B4C-9EC8-1D7F2AFF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8E0431-DC75-42C4-B86F-9995DE52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5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0E3057-3A10-4D36-8BB7-09813E9C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5F38C4-3193-44D7-B878-48402FD6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E429A3-D470-4637-AB39-D27985EE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7F3EA-7853-4CC9-81C6-4F88286F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2521B-3C72-423F-B66A-5FB5A750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AC5139-83DC-41D4-81A8-4A8CB71B0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918C5-D373-4122-9D15-9359057A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7DB7FB-7555-4523-930D-B88B4E96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1803AA-FF71-43CE-A0E9-9F46A034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C03DB-6581-4A7B-943E-0ABE7140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001FF3-3EE4-4950-B669-5C0244F73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A41C7-1474-4DDF-9719-CA10CFABA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92A022-2F88-4EA0-BAA3-C763B9B2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AB0B8-A7C0-499D-B520-A7D4006F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95A54-060B-48FA-A2B9-B1C2C36D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B0DDB-6DF4-4B3C-B98A-00488133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831BFA-2FB5-4A63-A2DE-3E6F948E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3A78E-9226-48DF-ABAE-C9E7374A0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08912-00EE-47FA-A5FC-1DC746C8E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30C35-AE55-4D92-90AC-D5F2793FA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8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04" y="-9346"/>
            <a:ext cx="12192000" cy="16459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7541" y="189330"/>
            <a:ext cx="5129519" cy="1250768"/>
          </a:xfrm>
          <a:prstGeom prst="rect">
            <a:avLst/>
          </a:prstGeom>
        </p:spPr>
        <p:txBody>
          <a:bodyPr vert="horz" wrap="square" lIns="0" tIns="19472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52"/>
              </a:spcBef>
            </a:pPr>
            <a:r>
              <a:rPr lang="en-US" sz="8000" b="1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953898" y="205114"/>
            <a:ext cx="1828800" cy="1219200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41415" y="459480"/>
            <a:ext cx="1686333" cy="63692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3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en-US" sz="24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2981" y="2315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75232" y="2315497"/>
            <a:ext cx="1033123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KO‘RSATKICHLI DARAJANING ARIFMETIK ILDIZI 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VA UNING XOSSALARI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9496697" y="2500163"/>
            <a:ext cx="2416629" cy="268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95263" y="2054968"/>
            <a:ext cx="810577" cy="1671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5263" y="4144807"/>
            <a:ext cx="810577" cy="16714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1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C34B1-B8D2-4AA2-8C12-343604D3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40" y="1775383"/>
            <a:ext cx="9547317" cy="37477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106-, 108-,109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41-bet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1CD7C4D-876A-412E-86B9-D5B65109A800}"/>
              </a:ext>
            </a:extLst>
          </p:cNvPr>
          <p:cNvSpPr/>
          <p:nvPr/>
        </p:nvSpPr>
        <p:spPr>
          <a:xfrm>
            <a:off x="0" y="0"/>
            <a:ext cx="12199619" cy="14023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0" y="1775383"/>
            <a:ext cx="2582719" cy="1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4B5954-7465-47D4-AB63-0678BD24B7EF}"/>
              </a:ext>
            </a:extLst>
          </p:cNvPr>
          <p:cNvSpPr txBox="1">
            <a:spLocks/>
          </p:cNvSpPr>
          <p:nvPr/>
        </p:nvSpPr>
        <p:spPr>
          <a:xfrm>
            <a:off x="4941216" y="2138081"/>
            <a:ext cx="7120796" cy="2436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osiyolik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atoqli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astronom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Jamshid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ibn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Ma’sud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ibn Mahmud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G‘iyosiddin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Koshiy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Arifmetika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kaliti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beshinchi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darajaning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76" y="440194"/>
            <a:ext cx="4127864" cy="48502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3296" y="5434151"/>
            <a:ext cx="444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G‘iyosiddin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Koshiy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2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00754" y="295724"/>
                <a:ext cx="1079286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Ta‘rif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nomanfiy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sonning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natural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ko‘rsatkichli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arifmetik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deb, </a:t>
                </a:r>
                <a:r>
                  <a:rPr lang="en-US" sz="40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darajasi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nomanfiy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songa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4" y="295724"/>
                <a:ext cx="10792860" cy="2000548"/>
              </a:xfrm>
              <a:prstGeom prst="rect">
                <a:avLst/>
              </a:prstGeom>
              <a:blipFill>
                <a:blip r:embed="rId2"/>
                <a:stretch>
                  <a:fillRect l="-2316" t="-6707" b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0832" y="2335434"/>
                <a:ext cx="1576137" cy="112659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g>
                        <m:e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2" y="2335434"/>
                <a:ext cx="1576137" cy="112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799803" y="2361859"/>
            <a:ext cx="915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 -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137755" y="3509988"/>
                <a:ext cx="4998035" cy="938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400" dirty="0"/>
                  <a:t> 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ildiz</a:t>
                </a:r>
                <a:endParaRPr lang="ru-RU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755" y="3509988"/>
                <a:ext cx="4998035" cy="938462"/>
              </a:xfrm>
              <a:prstGeom prst="rect">
                <a:avLst/>
              </a:prstGeom>
              <a:blipFill>
                <a:blip r:embed="rId4"/>
                <a:stretch>
                  <a:fillRect t="-5844" r="-4146" b="-31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560749" y="4452731"/>
                <a:ext cx="4176784" cy="1038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6000" dirty="0">
                    <a:solidFill>
                      <a:srgbClr val="C00000"/>
                    </a:solidFill>
                  </a:rPr>
                  <a:t> </a:t>
                </a:r>
                <a:r>
                  <a:rPr lang="en-US" sz="6000" dirty="0"/>
                  <a:t>  </a:t>
                </a:r>
                <a:r>
                  <a:rPr lang="en-US" sz="6000" dirty="0">
                    <a:solidFill>
                      <a:srgbClr val="C00000"/>
                    </a:solidFill>
                  </a:rPr>
                  <a:t> 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kub</a:t>
                </a:r>
                <a:r>
                  <a:rPr lang="en-US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ildiz</a:t>
                </a:r>
                <a:endParaRPr lang="ru-RU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749" y="4452731"/>
                <a:ext cx="4176784" cy="1038169"/>
              </a:xfrm>
              <a:prstGeom prst="rect">
                <a:avLst/>
              </a:prstGeom>
              <a:blipFill>
                <a:blip r:embed="rId5"/>
                <a:stretch>
                  <a:fillRect r="-5401" b="-23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752189" y="5382630"/>
                <a:ext cx="5538311" cy="93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:r>
                  <a:rPr lang="en-US" sz="5400" dirty="0"/>
                  <a:t>  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4-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darajali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ildiz</a:t>
                </a:r>
                <a:endParaRPr lang="ru-RU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89" y="5382630"/>
                <a:ext cx="5538311" cy="938590"/>
              </a:xfrm>
              <a:prstGeom prst="rect">
                <a:avLst/>
              </a:prstGeom>
              <a:blipFill>
                <a:blip r:embed="rId6"/>
                <a:stretch>
                  <a:fillRect t="-1299" r="-3084" b="-24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5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79440" y="2071467"/>
                <a:ext cx="2641364" cy="932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  <m:r>
                        <a:rPr lang="en-US" sz="4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sz="4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0" y="2071467"/>
                <a:ext cx="2641364" cy="932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79440" y="3106044"/>
                <a:ext cx="6341031" cy="1008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rad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5400" dirty="0"/>
                  <a:t>  </a:t>
                </a:r>
                <a:endParaRPr lang="ru-RU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0" y="3106044"/>
                <a:ext cx="6341031" cy="1008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4545" y="4200457"/>
                <a:ext cx="616579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</m:oMath>
                </a14:m>
                <a:r>
                  <a:rPr lang="en-US" sz="5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45" y="4200457"/>
                <a:ext cx="6165790" cy="923330"/>
              </a:xfrm>
              <a:prstGeom prst="rect">
                <a:avLst/>
              </a:prstGeom>
              <a:blipFill>
                <a:blip r:embed="rId4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15991" y="346856"/>
                <a:ext cx="3190938" cy="112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g>
                        <m:e>
                          <m:r>
                            <a:rPr lang="en-US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>
                        <a:rPr lang="ru-RU" sz="6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91" y="346856"/>
                <a:ext cx="3190938" cy="112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4099528" y="1083560"/>
            <a:ext cx="10058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23717" y="490488"/>
            <a:ext cx="4756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a = </a:t>
            </a:r>
            <a:r>
              <a:rPr lang="en-US" sz="6000" b="1" i="1" dirty="0" err="1"/>
              <a:t>b∙b∙b∙b</a:t>
            </a:r>
            <a:r>
              <a:rPr lang="en-US" sz="6000" b="1" i="1" dirty="0"/>
              <a:t>∙∙∙b </a:t>
            </a:r>
            <a:endParaRPr lang="ru-RU" sz="6000" b="1" i="1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8071032" y="-47433"/>
            <a:ext cx="406046" cy="3107167"/>
          </a:xfrm>
          <a:prstGeom prst="leftBrace">
            <a:avLst>
              <a:gd name="adj1" fmla="val 19375"/>
              <a:gd name="adj2" fmla="val 495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53706" y="1411358"/>
            <a:ext cx="1840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i="1" dirty="0" err="1"/>
              <a:t>marta</a:t>
            </a:r>
            <a:endParaRPr lang="ru-RU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64545" y="5524755"/>
                <a:ext cx="2010487" cy="837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endParaRPr lang="ru-RU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45" y="5524755"/>
                <a:ext cx="2010487" cy="837217"/>
              </a:xfrm>
              <a:prstGeom prst="rect">
                <a:avLst/>
              </a:prstGeom>
              <a:blipFill>
                <a:blip r:embed="rId6"/>
                <a:stretch>
                  <a:fillRect t="-8696" r="-11212" b="-31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523717" y="5536826"/>
                <a:ext cx="4003853" cy="89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17" y="5536826"/>
                <a:ext cx="4003853" cy="8906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24423" y="5586263"/>
                <a:ext cx="2280945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23" y="5586263"/>
                <a:ext cx="2280945" cy="7917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7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>
                <a:extLst>
                  <a:ext uri="{FF2B5EF4-FFF2-40B4-BE49-F238E27FC236}">
                    <a16:creationId xmlns:a16="http://schemas.microsoft.com/office/drawing/2014/main" id="{16761924-9AC5-40D3-B0E1-110FC257F8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89" y="502920"/>
                <a:ext cx="11525795" cy="47222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 a ≥ 0 </a:t>
                </a:r>
                <a:r>
                  <a:rPr lang="en-US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endPara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60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6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sz="6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60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</a:t>
                </a:r>
                <a:r>
                  <a:rPr lang="en-US" sz="6000" b="1" baseline="30000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60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,        </m:t>
                    </m:r>
                    <m:rad>
                      <m:radPr>
                        <m:ctrlPr>
                          <a:rPr lang="ru-RU" sz="6000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6000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rad>
                    <m:r>
                      <a:rPr lang="en-US" sz="60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6000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)</a:t>
                </a:r>
                <a:r>
                  <a:rPr lang="en-US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7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15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/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Заголово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6761924-9AC5-40D3-B0E1-110FC257F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9" y="502920"/>
                <a:ext cx="11525795" cy="4722223"/>
              </a:xfrm>
              <a:prstGeom prst="rect">
                <a:avLst/>
              </a:prstGeom>
              <a:blipFill rotWithShape="0">
                <a:blip r:embed="rId2"/>
                <a:stretch>
                  <a:fillRect l="-3173" t="-4522" b="-23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8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A52C764A-8B2D-4F96-9F94-8A13E26E48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8733" y="699023"/>
                <a:ext cx="11183815" cy="262496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Istalgan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2k+1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natural son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a&lt;0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b="1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2k+1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000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g>
                      <m:e>
                        <m:r>
                          <a:rPr lang="en-US" sz="4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manfiy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darajali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2C764A-8B2D-4F96-9F94-8A13E26E4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8733" y="699023"/>
                <a:ext cx="11183815" cy="2624968"/>
              </a:xfrm>
              <a:blipFill rotWithShape="0">
                <a:blip r:embed="rId2"/>
                <a:stretch>
                  <a:fillRect l="-1963" t="-25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>
            <a:extLst>
              <a:ext uri="{FF2B5EF4-FFF2-40B4-BE49-F238E27FC236}">
                <a16:creationId xmlns:a16="http://schemas.microsoft.com/office/drawing/2014/main" id="{D7B288CE-D1DE-4F27-9AD4-B170841285D6}"/>
              </a:ext>
            </a:extLst>
          </p:cNvPr>
          <p:cNvSpPr txBox="1">
            <a:spLocks/>
          </p:cNvSpPr>
          <p:nvPr/>
        </p:nvSpPr>
        <p:spPr>
          <a:xfrm>
            <a:off x="838200" y="4642336"/>
            <a:ext cx="10515600" cy="84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1565867-02BB-4E5D-9EBC-A4813E0087DE}"/>
              </a:ext>
            </a:extLst>
          </p:cNvPr>
          <p:cNvSpPr txBox="1">
            <a:spLocks/>
          </p:cNvSpPr>
          <p:nvPr/>
        </p:nvSpPr>
        <p:spPr>
          <a:xfrm>
            <a:off x="838200" y="4654059"/>
            <a:ext cx="10515600" cy="84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2258" y="5323052"/>
                <a:ext cx="7143206" cy="86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𝟐𝟒𝟑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𝟐𝟒𝟑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b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4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8" y="5323052"/>
                <a:ext cx="7143206" cy="861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97131" y="3128907"/>
                <a:ext cx="7284720" cy="2879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- 3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-2</a:t>
                </a:r>
                <a:br>
                  <a:rPr lang="ru-RU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4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31" y="3128907"/>
                <a:ext cx="7284720" cy="2879763"/>
              </a:xfrm>
              <a:prstGeom prst="rect">
                <a:avLst/>
              </a:prstGeom>
              <a:blipFill>
                <a:blip r:embed="rId4"/>
                <a:stretch>
                  <a:fillRect t="-1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1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8F150-9B2B-4802-A4BD-268F37D3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17" y="1605892"/>
            <a:ext cx="11183983" cy="211601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E5A3A5D-5166-4885-8E5B-7A16C01E4D09}"/>
              </a:ext>
            </a:extLst>
          </p:cNvPr>
          <p:cNvSpPr/>
          <p:nvPr/>
        </p:nvSpPr>
        <p:spPr>
          <a:xfrm>
            <a:off x="0" y="0"/>
            <a:ext cx="12199619" cy="9535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106-mashq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64268F9A-EF25-4D67-8490-DD57030FC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508" y="1948134"/>
                <a:ext cx="3786725" cy="11861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19200" b="1" dirty="0">
                    <a:solidFill>
                      <a:srgbClr val="002060"/>
                    </a:solidFill>
                  </a:rPr>
                  <a:t> </a:t>
                </a:r>
              </a:p>
              <a:p>
                <a:pPr lvl="0"/>
                <a:endParaRPr lang="en-US" sz="19200" b="1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en-US" sz="19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19200" b="1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ru-RU" sz="19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19200" i="1"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ru-RU" sz="19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sup>
                            <m:r>
                              <a:rPr lang="en-US" sz="19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19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8400" dirty="0"/>
              </a:p>
              <a:p>
                <a:pPr lvl="0"/>
                <a:endParaRPr lang="ru-RU" sz="148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br>
                  <a:rPr lang="ru-RU" dirty="0"/>
                </a:br>
                <a:b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64268F9A-EF25-4D67-8490-DD57030FC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" y="1948134"/>
                <a:ext cx="3786725" cy="1186145"/>
              </a:xfrm>
              <a:prstGeom prst="rect">
                <a:avLst/>
              </a:prstGeom>
              <a:blipFill>
                <a:blip r:embed="rId2"/>
                <a:stretch>
                  <a:fillRect l="-7407" b="-9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47677" y="1912213"/>
                <a:ext cx="6096000" cy="10985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77" y="1912213"/>
                <a:ext cx="6096000" cy="1098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791237" y="1929410"/>
                <a:ext cx="6096000" cy="11453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7" y="1929410"/>
                <a:ext cx="6096000" cy="1145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276720" y="2109933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720" y="2109933"/>
                <a:ext cx="60960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97318" y="3417030"/>
                <a:ext cx="9876865" cy="1783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ru-RU" sz="5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ru-RU" sz="5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18" y="3417030"/>
                <a:ext cx="9876865" cy="1783309"/>
              </a:xfrm>
              <a:prstGeom prst="rect">
                <a:avLst/>
              </a:prstGeom>
              <a:blipFill>
                <a:blip r:embed="rId6"/>
                <a:stretch>
                  <a:fillRect l="-2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7318" y="5240414"/>
                <a:ext cx="8643800" cy="1432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60000"/>
                  </a:lnSpc>
                </a:pP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5)</a:t>
                </a:r>
                <a:r>
                  <a:rPr lang="en-US" sz="4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7</m:t>
                        </m:r>
                      </m:deg>
                      <m:e>
                        <m:sSup>
                          <m:sSupPr>
                            <m:ctrlPr>
                              <a:rPr lang="ru-RU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2∙4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7</m:t>
                        </m:r>
                      </m:deg>
                      <m:e>
                        <m:sSup>
                          <m:sSupPr>
                            <m:ctrlPr>
                              <a:rPr lang="ru-RU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2∙2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7</m:t>
                        </m:r>
                      </m:deg>
                      <m:e>
                        <m:sSup>
                          <m:sSupPr>
                            <m:ctrlPr>
                              <a:rPr lang="ru-RU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18" y="5240414"/>
                <a:ext cx="8643800" cy="1432315"/>
              </a:xfrm>
              <a:prstGeom prst="rect">
                <a:avLst/>
              </a:prstGeom>
              <a:blipFill>
                <a:blip r:embed="rId7"/>
                <a:stretch>
                  <a:fillRect l="-3173" b="-7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6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8F150-9B2B-4802-A4BD-268F37D3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1" y="614454"/>
            <a:ext cx="10515600" cy="15756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E5A3A5D-5166-4885-8E5B-7A16C01E4D09}"/>
              </a:ext>
            </a:extLst>
          </p:cNvPr>
          <p:cNvSpPr/>
          <p:nvPr/>
        </p:nvSpPr>
        <p:spPr>
          <a:xfrm>
            <a:off x="0" y="0"/>
            <a:ext cx="12199619" cy="8979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107-mashq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64268F9A-EF25-4D67-8490-DD57030FC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925" y="2190093"/>
                <a:ext cx="10709031" cy="42554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2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1)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2)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=81</m:t>
                    </m:r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3)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64268F9A-EF25-4D67-8490-DD57030FC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5" y="2190093"/>
                <a:ext cx="10709031" cy="4255477"/>
              </a:xfrm>
              <a:prstGeom prst="rect">
                <a:avLst/>
              </a:prstGeom>
              <a:blipFill>
                <a:blip r:embed="rId2"/>
                <a:stretch>
                  <a:fillRect l="-2277" t="-1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8F150-9B2B-4802-A4BD-268F37D3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17" y="1605892"/>
            <a:ext cx="11183983" cy="211601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E5A3A5D-5166-4885-8E5B-7A16C01E4D09}"/>
              </a:ext>
            </a:extLst>
          </p:cNvPr>
          <p:cNvSpPr/>
          <p:nvPr/>
        </p:nvSpPr>
        <p:spPr>
          <a:xfrm>
            <a:off x="0" y="0"/>
            <a:ext cx="12199619" cy="9535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111-mashq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64268F9A-EF25-4D67-8490-DD57030FC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508" y="1948134"/>
                <a:ext cx="4893672" cy="11861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19200" b="1" dirty="0">
                    <a:solidFill>
                      <a:srgbClr val="002060"/>
                    </a:solidFill>
                  </a:rPr>
                  <a:t> </a:t>
                </a:r>
              </a:p>
              <a:p>
                <a:pPr lvl="0"/>
                <a:endParaRPr lang="en-US" sz="19200" b="1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en-US" sz="1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16000" b="1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ru-RU" sz="1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1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0" b="0" i="1" smtClean="0">
                            <a:latin typeface="Cambria Math" panose="02040503050406030204" pitchFamily="18" charset="0"/>
                          </a:rPr>
                          <m:t>−125</m:t>
                        </m:r>
                      </m:e>
                    </m:rad>
                    <m:r>
                      <a:rPr lang="en-US" sz="16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ad>
                      <m:radPr>
                        <m:ctrlPr>
                          <a:rPr lang="en-US" sz="16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r>
                          <a:rPr lang="en-US" sz="160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US" sz="38400" dirty="0"/>
              </a:p>
              <a:p>
                <a:pPr lvl="0"/>
                <a:endParaRPr lang="ru-RU" sz="148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br>
                  <a:rPr lang="ru-RU" dirty="0"/>
                </a:br>
                <a:b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64268F9A-EF25-4D67-8490-DD57030FC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" y="1948134"/>
                <a:ext cx="4893672" cy="1186145"/>
              </a:xfrm>
              <a:prstGeom prst="rect">
                <a:avLst/>
              </a:prstGeom>
              <a:blipFill>
                <a:blip r:embed="rId2"/>
                <a:stretch>
                  <a:fillRect l="-4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486050" y="2156485"/>
            <a:ext cx="7836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 - 4,75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23508" y="3689193"/>
                <a:ext cx="8254286" cy="229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6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5)</a:t>
                </a:r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0,0001</m:t>
                        </m:r>
                      </m:e>
                    </m:rad>
                  </m:oMath>
                </a14:m>
                <a:r>
                  <a:rPr lang="en-US" sz="4400" dirty="0"/>
                  <a:t>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0,25 </m:t>
                        </m:r>
                      </m:e>
                    </m:rad>
                  </m:oMath>
                </a14:m>
                <a:r>
                  <a:rPr lang="en-US" sz="440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800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" y="3689193"/>
                <a:ext cx="8254286" cy="2296847"/>
              </a:xfrm>
              <a:prstGeom prst="rect">
                <a:avLst/>
              </a:prstGeom>
              <a:blipFill>
                <a:blip r:embed="rId3"/>
                <a:stretch>
                  <a:fillRect l="-2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23509" y="3235334"/>
                <a:ext cx="4466058" cy="981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625</m:t>
                        </m:r>
                      </m:e>
                    </m:rad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9" y="3235334"/>
                <a:ext cx="4466058" cy="981615"/>
              </a:xfrm>
              <a:prstGeom prst="rect">
                <a:avLst/>
              </a:prstGeom>
              <a:blipFill>
                <a:blip r:embed="rId4"/>
                <a:stretch>
                  <a:fillRect l="-4918" b="-9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4651093" y="3310938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65166" y="4485175"/>
            <a:ext cx="1802096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 - 0,4</a:t>
            </a:r>
          </a:p>
        </p:txBody>
      </p:sp>
    </p:spTree>
    <p:extLst>
      <p:ext uri="{BB962C8B-B14F-4D97-AF65-F5344CB8AC3E}">
        <p14:creationId xmlns:p14="http://schemas.microsoft.com/office/powerpoint/2010/main" val="20201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369</Words>
  <Application>Microsoft Office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ALGEBRA</vt:lpstr>
      <vt:lpstr>Презентация PowerPoint</vt:lpstr>
      <vt:lpstr>Презентация PowerPoint</vt:lpstr>
      <vt:lpstr>Презентация PowerPoint</vt:lpstr>
      <vt:lpstr>Презентация PowerPoint</vt:lpstr>
      <vt:lpstr>Istalgan toq 2k+1 natural son uchun a&lt;0 bo‘lganda x2k+1=a tenglama faqat bitta manfiy ildizga ega.   √(2k+1&amp;a)  - manfiy sonning toq darajali ildizi. </vt:lpstr>
      <vt:lpstr>Hisoblang:   </vt:lpstr>
      <vt:lpstr>Hisoblang:</vt:lpstr>
      <vt:lpstr>Hisoblang:   </vt:lpstr>
      <vt:lpstr> Darslikda berilgan  106-, 108-,109 – topshiriqlarni  bajarish (41-bet).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Пользователь</dc:creator>
  <cp:lastModifiedBy>Аскарова Комила</cp:lastModifiedBy>
  <cp:revision>310</cp:revision>
  <dcterms:created xsi:type="dcterms:W3CDTF">2020-07-17T09:31:54Z</dcterms:created>
  <dcterms:modified xsi:type="dcterms:W3CDTF">2022-06-23T07:33:52Z</dcterms:modified>
</cp:coreProperties>
</file>