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309" r:id="rId2"/>
    <p:sldId id="336" r:id="rId3"/>
    <p:sldId id="330" r:id="rId4"/>
    <p:sldId id="322" r:id="rId5"/>
    <p:sldId id="332" r:id="rId6"/>
    <p:sldId id="333" r:id="rId7"/>
    <p:sldId id="317" r:id="rId8"/>
    <p:sldId id="334" r:id="rId9"/>
    <p:sldId id="335" r:id="rId10"/>
    <p:sldId id="337" r:id="rId11"/>
    <p:sldId id="329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CB168FF-EA8E-46C4-BF1D-7A38BA291A06}">
          <p14:sldIdLst>
            <p14:sldId id="309"/>
            <p14:sldId id="336"/>
            <p14:sldId id="330"/>
            <p14:sldId id="322"/>
            <p14:sldId id="332"/>
            <p14:sldId id="333"/>
            <p14:sldId id="317"/>
            <p14:sldId id="334"/>
            <p14:sldId id="335"/>
            <p14:sldId id="337"/>
            <p14:sldId id="329"/>
          </p14:sldIdLst>
        </p14:section>
        <p14:section name="Раздел без заголовка" id="{6AA1F43C-892A-4787-89B6-4EA8D4F8EDF5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800000"/>
    <a:srgbClr val="FFFFFF"/>
    <a:srgbClr val="26D4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5" autoAdjust="0"/>
    <p:restoredTop sz="94660"/>
  </p:normalViewPr>
  <p:slideViewPr>
    <p:cSldViewPr snapToGrid="0">
      <p:cViewPr varScale="1">
        <p:scale>
          <a:sx n="79" d="100"/>
          <a:sy n="79" d="100"/>
        </p:scale>
        <p:origin x="38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4ED63D-30DB-4329-9A19-895E38761556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2C42D7-21A8-431F-948F-46907C74D8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729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85078E-5E03-43A9-A913-2E50E25B3A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E2C0963-293F-4B4C-ACAE-EF1BD8020B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BC1EBC-C805-452D-830C-FC1CCCF1C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1E989F-802D-46A7-9889-C211904CF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D5EDA9-EE54-448C-9EC0-3B3B24416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597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73FDFC-79C5-4934-B4B6-C43CFD68E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031C2A4-3FB4-4F23-95A7-510F8A7E6C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7CF8D0-7B33-402B-BEC2-4055D7190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16C0AD-5CF3-4DA2-9B1C-7328BFEB1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1261CF-1C9F-4B36-AF23-3D6AB896A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397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6F4B344-2333-40A5-8DAA-28984454CF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60ED765-D5E0-4EE9-A23A-2908125171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F0D3A8-9933-465D-B7D4-BA375B27D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03B2B9-9476-4F12-9DA9-F602B6436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60BFBD-1D17-40F1-A05F-FE9577B0D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748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BF8BDD-EF9A-460D-A21C-71FFEF14C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A37ABF-1E1A-4F2F-8928-C09F5EEE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1856B8-F5A2-4CA5-A037-5148C3860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3E6E00-9D73-4F12-B2D9-EA74483BD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183A197-9531-4597-B39C-958CBCD12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119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0A5A2D-B964-44B8-B3AE-94CF01125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8D871DA-D984-4BE6-8F70-BF18F7D6FA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61A2AE9-0ADF-4064-AE46-B2948D976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2F10E79-417A-4AB8-8DE8-6EAA63F53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3AE07B-D605-41D2-A5C1-FF83D828D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513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017D95-8FBE-4711-BB4D-7ED1632BD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E0B66F-5C50-462A-9127-22583E7F99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8F5D27-35C8-4728-B5B6-C0152B25D1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DCDD001-B2BE-4A88-B09B-4C7920FAC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2EB915C-907F-4ECC-AFFB-4459DB19C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0C6EAB8-A812-4515-B9D4-92202E58D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164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AA1CFB-0DDA-4BDA-82F5-B61D9E445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E16B520-62AA-4588-BAA1-2DD151412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0CBEDA1-EA9C-4F4A-86EE-BF884FF706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0584845-7CE0-4869-9DAD-050C02C002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0E99EEB-2224-492A-854A-7306E1DE05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C0EFA6C-F292-4DD3-8623-AE4420874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104F1A4-623E-405F-A2C4-D229E6206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A249506-8CB7-483C-A05E-D4D68010D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3586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B7222E-F800-4A16-A712-9E4941145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D825C79-B6CA-4640-A2F3-0DCB47641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6F48DB6-2CD7-4B4C-9EC8-1D7F2AFF7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08E0431-DC75-42C4-B86F-9995DE521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850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90E3057-3A10-4D36-8BB7-09813E9C7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15F38C4-3193-44D7-B878-48402FD6A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7E429A3-D470-4637-AB39-D27985EEA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486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E7F3EA-7853-4CC9-81C6-4F88286F3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A2521B-3C72-423F-B66A-5FB5A75036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8AC5139-83DC-41D4-81A8-4A8CB71B06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D5918C5-D373-4122-9D15-9359057A6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07DB7FB-7555-4523-930D-B88B4E969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41803AA-FF71-43CE-A0E9-9F46A0347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344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3C03DB-6581-4A7B-943E-0ABE71403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C001FF3-3EE4-4950-B669-5C0244F738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0A41C7-1474-4DDF-9719-CA10CFABA9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E92A022-2F88-4EA0-BAA3-C763B9B2D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D5AB0B8-A7C0-499D-B520-A7D4006FC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5E95A54-060B-48FA-A2B9-B1C2C36D9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497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8B0DDB-6DF4-4B3C-B98A-004881331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6831BFA-2FB5-4A63-A2DE-3E6F948EC6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A3A78E-9226-48DF-ABAE-C9E7374A0C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C08912-00EE-47FA-A5FC-1DC746C8E8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330C35-AE55-4D92-90AC-D5F2793FA9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684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204" y="-9346"/>
            <a:ext cx="12192000" cy="16459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17541" y="189330"/>
            <a:ext cx="5129519" cy="1250768"/>
          </a:xfrm>
          <a:prstGeom prst="rect">
            <a:avLst/>
          </a:prstGeom>
        </p:spPr>
        <p:txBody>
          <a:bodyPr vert="horz" wrap="square" lIns="0" tIns="19472" rIns="0" bIns="0" rtlCol="0" anchor="ctr">
            <a:spAutoFit/>
          </a:bodyPr>
          <a:lstStyle/>
          <a:p>
            <a:pPr marL="16933" algn="ctr">
              <a:lnSpc>
                <a:spcPct val="100000"/>
              </a:lnSpc>
              <a:spcBef>
                <a:spcPts val="152"/>
              </a:spcBef>
            </a:pPr>
            <a:r>
              <a:rPr lang="en-US" sz="8000" b="1" dirty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9953898" y="205114"/>
            <a:ext cx="1828800" cy="1219200"/>
            <a:chOff x="4698979" y="198156"/>
            <a:chExt cx="622592" cy="613387"/>
          </a:xfrm>
        </p:grpSpPr>
        <p:sp>
          <p:nvSpPr>
            <p:cNvPr id="9" name="object 9"/>
            <p:cNvSpPr/>
            <p:nvPr/>
          </p:nvSpPr>
          <p:spPr>
            <a:xfrm>
              <a:off x="4698979" y="207658"/>
              <a:ext cx="622592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698979" y="198156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0041415" y="459480"/>
            <a:ext cx="1686333" cy="636927"/>
          </a:xfrm>
          <a:prstGeom prst="rect">
            <a:avLst/>
          </a:prstGeom>
        </p:spPr>
        <p:txBody>
          <a:bodyPr vert="horz" wrap="square" lIns="0" tIns="21167" rIns="0" bIns="0" rtlCol="0">
            <a:spAutoFit/>
          </a:bodyPr>
          <a:lstStyle/>
          <a:p>
            <a:pPr>
              <a:spcBef>
                <a:spcPts val="167"/>
              </a:spcBef>
            </a:pPr>
            <a:r>
              <a:rPr lang="en-US" sz="3733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 </a:t>
            </a:r>
            <a:r>
              <a:rPr lang="en-US" sz="2400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sz="37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62981" y="231549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268588" y="1636621"/>
                <a:ext cx="7795074" cy="50282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Mavzu:</a:t>
                </a:r>
                <a:r>
                  <a:rPr lang="en-US" sz="7200" b="1" dirty="0"/>
                  <a:t> </a:t>
                </a:r>
                <a14:m>
                  <m:oMath xmlns:m="http://schemas.openxmlformats.org/officeDocument/2006/math">
                    <m:r>
                      <a:rPr lang="en-US" sz="72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7200" b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𝐲</m:t>
                    </m:r>
                    <m:r>
                      <a:rPr lang="en-US" sz="7200" b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7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72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𝐤</m:t>
                        </m:r>
                      </m:num>
                      <m:den>
                        <m:r>
                          <a:rPr lang="en-US" sz="72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𝐱</m:t>
                        </m:r>
                      </m:den>
                    </m:f>
                  </m:oMath>
                </a14:m>
                <a:r>
                  <a:rPr lang="en-US" sz="4800" b="1" dirty="0"/>
                  <a:t>     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funksiya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xossalari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grafigi</a:t>
                </a:r>
                <a:endParaRPr lang="en-US" sz="6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</a:t>
                </a:r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48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8588" y="1636621"/>
                <a:ext cx="7795074" cy="502823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object 11"/>
          <p:cNvSpPr/>
          <p:nvPr/>
        </p:nvSpPr>
        <p:spPr>
          <a:xfrm>
            <a:off x="9166728" y="2413284"/>
            <a:ext cx="2715634" cy="266505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Прямоугольник 3"/>
          <p:cNvSpPr/>
          <p:nvPr/>
        </p:nvSpPr>
        <p:spPr>
          <a:xfrm>
            <a:off x="257256" y="2074321"/>
            <a:ext cx="908266" cy="167149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57256" y="4144808"/>
            <a:ext cx="908266" cy="167149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39152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0161" y="666206"/>
            <a:ext cx="3918858" cy="279661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9545" y="666206"/>
            <a:ext cx="4937759" cy="279661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8744" y="3860074"/>
            <a:ext cx="3191462" cy="257994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209" y="3860074"/>
            <a:ext cx="4924696" cy="235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5077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6C34B1-B8D2-4AA2-8C12-343604D35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0440" y="1775383"/>
            <a:ext cx="9547317" cy="3747700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b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Darslikda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99-, 100 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b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38-bet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31CD7C4D-876A-412E-86B9-D5B65109A800}"/>
              </a:ext>
            </a:extLst>
          </p:cNvPr>
          <p:cNvSpPr/>
          <p:nvPr/>
        </p:nvSpPr>
        <p:spPr>
          <a:xfrm>
            <a:off x="0" y="0"/>
            <a:ext cx="12199619" cy="140237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33" y="2010514"/>
            <a:ext cx="2582719" cy="1782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0761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1CD7C4D-876A-412E-86B9-D5B65109A800}"/>
              </a:ext>
            </a:extLst>
          </p:cNvPr>
          <p:cNvSpPr/>
          <p:nvPr/>
        </p:nvSpPr>
        <p:spPr>
          <a:xfrm>
            <a:off x="-7619" y="-53504"/>
            <a:ext cx="12199619" cy="122916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tushunchasi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624B5954-7465-47D4-AB63-0678BD24B7EF}"/>
              </a:ext>
            </a:extLst>
          </p:cNvPr>
          <p:cNvSpPr txBox="1">
            <a:spLocks/>
          </p:cNvSpPr>
          <p:nvPr/>
        </p:nvSpPr>
        <p:spPr>
          <a:xfrm>
            <a:off x="443091" y="1402169"/>
            <a:ext cx="11554938" cy="20003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kattaliklar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biror-bir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qonuniyatga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bog‘langan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bog‘lanish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131882" y="4070700"/>
                <a:ext cx="2029329" cy="1495409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8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8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</m:num>
                        <m:den>
                          <m: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1882" y="4070700"/>
                <a:ext cx="2029329" cy="149540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4538732" y="3941241"/>
            <a:ext cx="5221301" cy="1815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b="1" dirty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erkli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o‘zgaruvchi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6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erksiz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o‘zgaruvchi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6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 </a:t>
            </a:r>
            <a:r>
              <a:rPr lang="en-US" sz="3600" b="1" dirty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600" b="1" dirty="0" err="1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koeffitsient</a:t>
            </a:r>
            <a:r>
              <a:rPr lang="en-US" sz="40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0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 ≠ 0</a:t>
            </a:r>
            <a:r>
              <a:rPr lang="en-US" sz="4000" b="1" dirty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r>
              <a:rPr lang="en-US" sz="2000" b="1" dirty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752555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72858" y="179647"/>
            <a:ext cx="33648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endParaRPr lang="ru-RU" sz="5400" b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00750" y="207529"/>
            <a:ext cx="218521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Grafik</a:t>
            </a:r>
            <a:endParaRPr lang="ru-RU" sz="5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018262" y="229581"/>
            <a:ext cx="222368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320304" y="1486469"/>
                <a:ext cx="2070331" cy="12615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0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</m:num>
                        <m:den>
                          <m:r>
                            <a:rPr lang="en-US" sz="4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304" y="1486469"/>
                <a:ext cx="2070331" cy="126156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 стрелкой 10"/>
          <p:cNvCxnSpPr/>
          <p:nvPr/>
        </p:nvCxnSpPr>
        <p:spPr>
          <a:xfrm>
            <a:off x="3753797" y="755194"/>
            <a:ext cx="1222671" cy="904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7563042" y="743702"/>
            <a:ext cx="1222671" cy="904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8785713" y="1204424"/>
                <a:ext cx="2312785" cy="12488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80000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000" b="1" i="1" smtClean="0">
                          <a:solidFill>
                            <a:srgbClr val="8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b="1" i="1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ru-RU" sz="2000" dirty="0">
                  <a:solidFill>
                    <a:srgbClr val="800000"/>
                  </a:solidFill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5713" y="1204424"/>
                <a:ext cx="2312785" cy="124880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Прямоугольник 16"/>
          <p:cNvSpPr/>
          <p:nvPr/>
        </p:nvSpPr>
        <p:spPr>
          <a:xfrm>
            <a:off x="1564603" y="5131128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Giperbola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uzliksiz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tarmoqdan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egri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9321" y="974364"/>
            <a:ext cx="5178063" cy="427446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9192861" y="2666433"/>
                <a:ext cx="2049086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0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ru-RU" sz="4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4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ru-RU" sz="36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2861" y="2666433"/>
                <a:ext cx="2049086" cy="124880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3529448" y="1204424"/>
                <a:ext cx="1362507" cy="811119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>
                <a:spAutoFit/>
              </a:bodyPr>
              <a:lstStyle/>
              <a:p>
                <a:r>
                  <a:rPr lang="en-US" sz="2400" b="1" dirty="0"/>
                  <a:t>  </a:t>
                </a:r>
                <a14:m>
                  <m:oMath xmlns:m="http://schemas.openxmlformats.org/officeDocument/2006/math">
                    <m:r>
                      <a:rPr lang="en-US" sz="32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32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</m:num>
                      <m:den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den>
                    </m:f>
                  </m:oMath>
                </a14:m>
                <a:endParaRPr lang="en-US" sz="3200" b="1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9448" y="1204424"/>
                <a:ext cx="1362507" cy="81111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0557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6" grpId="0"/>
      <p:bldP spid="17" grpId="0"/>
      <p:bldP spid="3" grpId="0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object 2">
                <a:extLst>
                  <a:ext uri="{FF2B5EF4-FFF2-40B4-BE49-F238E27FC236}">
                    <a16:creationId xmlns:a16="http://schemas.microsoft.com/office/drawing/2014/main" id="{31CD7C4D-876A-412E-86B9-D5B65109A800}"/>
                  </a:ext>
                </a:extLst>
              </p:cNvPr>
              <p:cNvSpPr/>
              <p:nvPr/>
            </p:nvSpPr>
            <p:spPr>
              <a:xfrm>
                <a:off x="-7619" y="-53504"/>
                <a:ext cx="12199619" cy="1698473"/>
              </a:xfrm>
              <a:custGeom>
                <a:avLst/>
                <a:gdLst/>
                <a:ahLst/>
                <a:cxnLst/>
                <a:rect l="l" t="t" r="r" b="b"/>
                <a:pathLst>
                  <a:path w="5760085" h="1021080">
                    <a:moveTo>
                      <a:pt x="5759640" y="0"/>
                    </a:moveTo>
                    <a:lnTo>
                      <a:pt x="0" y="0"/>
                    </a:lnTo>
                    <a:lnTo>
                      <a:pt x="0" y="1020953"/>
                    </a:lnTo>
                    <a:lnTo>
                      <a:pt x="5759640" y="1020953"/>
                    </a:lnTo>
                    <a:lnTo>
                      <a:pt x="5759640" y="0"/>
                    </a:lnTo>
                    <a:close/>
                  </a:path>
                </a:pathLst>
              </a:custGeom>
              <a:solidFill>
                <a:srgbClr val="0070C0"/>
              </a:solidFill>
            </p:spPr>
            <p:txBody>
              <a:bodyPr wrap="square" lIns="0" tIns="0" rIns="0" bIns="0" rtlCol="0"/>
              <a:lstStyle/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48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4800" b="1" i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48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𝐤</m:t>
                        </m:r>
                      </m:num>
                      <m:den>
                        <m:r>
                          <a:rPr lang="en-US" sz="4800" b="1" i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𝐱</m:t>
                        </m:r>
                      </m:den>
                    </m:f>
                  </m:oMath>
                </a14:m>
                <a:r>
                  <a:rPr lang="en-US" sz="4400" b="1" dirty="0">
                    <a:solidFill>
                      <a:schemeClr val="bg1"/>
                    </a:solidFill>
                  </a:rPr>
                  <a:t>  </a:t>
                </a:r>
                <a:r>
                  <a:rPr lang="en-US" sz="4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funksiyaning </a:t>
                </a:r>
                <a:r>
                  <a:rPr lang="en-US" sz="44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xossalari</a:t>
                </a:r>
                <a:endParaRPr lang="ru-RU" sz="4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ru-RU" sz="4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object 2">
                <a:extLst>
                  <a:ext uri="{FF2B5EF4-FFF2-40B4-BE49-F238E27FC236}">
                    <a16:creationId xmlns:a16="http://schemas.microsoft.com/office/drawing/2014/main" id="{31CD7C4D-876A-412E-86B9-D5B65109A80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619" y="-53504"/>
                <a:ext cx="12199619" cy="1698473"/>
              </a:xfrm>
              <a:custGeom>
                <a:avLst/>
                <a:gdLst/>
                <a:ahLst/>
                <a:cxnLst/>
                <a:rect l="l" t="t" r="r" b="b"/>
                <a:pathLst>
                  <a:path w="5760085" h="1021080">
                    <a:moveTo>
                      <a:pt x="5759640" y="0"/>
                    </a:moveTo>
                    <a:lnTo>
                      <a:pt x="0" y="0"/>
                    </a:lnTo>
                    <a:lnTo>
                      <a:pt x="0" y="1020953"/>
                    </a:lnTo>
                    <a:lnTo>
                      <a:pt x="5759640" y="1020953"/>
                    </a:lnTo>
                    <a:lnTo>
                      <a:pt x="575964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624B5954-7465-47D4-AB63-0678BD24B7EF}"/>
              </a:ext>
            </a:extLst>
          </p:cNvPr>
          <p:cNvSpPr txBox="1">
            <a:spLocks/>
          </p:cNvSpPr>
          <p:nvPr/>
        </p:nvSpPr>
        <p:spPr>
          <a:xfrm>
            <a:off x="86040" y="1828132"/>
            <a:ext cx="6466928" cy="37644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1) x≠0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bo‘lganda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aniqlangan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noldan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haqiqiy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qiymatlarni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funksiya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4) x&gt;0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bo’lganda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qiymatlarni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x&lt;0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bo’lganda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manfiy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qiymatlarni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5) x&lt;0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x&gt;0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oraliqlarda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kamayadi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7110" y="1644969"/>
            <a:ext cx="5934890" cy="518595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1672299" y="4393865"/>
            <a:ext cx="3257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x</a:t>
            </a:r>
            <a:endParaRPr lang="ru-RU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6552968" y="1997949"/>
                <a:ext cx="1659802" cy="910762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28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</m:num>
                        <m:den>
                          <m:r>
                            <a:rPr lang="en-US" sz="2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2968" y="1997949"/>
                <a:ext cx="1659802" cy="91076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810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object 2"/>
              <p:cNvSpPr/>
              <p:nvPr/>
            </p:nvSpPr>
            <p:spPr>
              <a:xfrm>
                <a:off x="0" y="-26682"/>
                <a:ext cx="12199619" cy="1207313"/>
              </a:xfrm>
              <a:custGeom>
                <a:avLst/>
                <a:gdLst/>
                <a:ahLst/>
                <a:cxnLst/>
                <a:rect l="l" t="t" r="r" b="b"/>
                <a:pathLst>
                  <a:path w="5760085" h="1021080">
                    <a:moveTo>
                      <a:pt x="5759640" y="0"/>
                    </a:moveTo>
                    <a:lnTo>
                      <a:pt x="0" y="0"/>
                    </a:lnTo>
                    <a:lnTo>
                      <a:pt x="0" y="1020953"/>
                    </a:lnTo>
                    <a:lnTo>
                      <a:pt x="5759640" y="1020953"/>
                    </a:lnTo>
                    <a:lnTo>
                      <a:pt x="5759640" y="0"/>
                    </a:lnTo>
                    <a:close/>
                  </a:path>
                </a:pathLst>
              </a:custGeom>
              <a:solidFill>
                <a:srgbClr val="0070C0"/>
              </a:solidFill>
            </p:spPr>
            <p:txBody>
              <a:bodyPr wrap="square" lIns="0" tIns="0" rIns="0" bIns="0" rtlCol="0"/>
              <a:lstStyle/>
              <a:p>
                <a:r>
                  <a:rPr lang="en-US" sz="48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en-US" sz="66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en-US" sz="40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</a:t>
                </a:r>
                <a:r>
                  <a:rPr lang="en-US" sz="36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44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5400" b="1" i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𝐱</m:t>
                        </m:r>
                      </m:den>
                    </m:f>
                  </m:oMath>
                </a14:m>
                <a:r>
                  <a:rPr lang="en-US" sz="66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funksiya</a:t>
                </a:r>
                <a:r>
                  <a:rPr lang="en-US" sz="48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grafigi</a:t>
                </a:r>
                <a:endParaRPr lang="ru-RU" sz="6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object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-26682"/>
                <a:ext cx="12199619" cy="1207313"/>
              </a:xfrm>
              <a:custGeom>
                <a:avLst/>
                <a:gdLst/>
                <a:ahLst/>
                <a:cxnLst/>
                <a:rect l="l" t="t" r="r" b="b"/>
                <a:pathLst>
                  <a:path w="5760085" h="1021080">
                    <a:moveTo>
                      <a:pt x="5759640" y="0"/>
                    </a:moveTo>
                    <a:lnTo>
                      <a:pt x="0" y="0"/>
                    </a:lnTo>
                    <a:lnTo>
                      <a:pt x="0" y="1020953"/>
                    </a:lnTo>
                    <a:lnTo>
                      <a:pt x="5759640" y="1020953"/>
                    </a:lnTo>
                    <a:lnTo>
                      <a:pt x="575964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 стрелкой 4"/>
          <p:cNvCxnSpPr/>
          <p:nvPr/>
        </p:nvCxnSpPr>
        <p:spPr>
          <a:xfrm flipH="1" flipV="1">
            <a:off x="9070867" y="1591535"/>
            <a:ext cx="43922" cy="489187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V="1">
            <a:off x="6199899" y="3855228"/>
            <a:ext cx="5767776" cy="4551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9946453" y="3734098"/>
            <a:ext cx="11723" cy="24574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0773362" y="3740048"/>
            <a:ext cx="11723" cy="24574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1577199" y="3746223"/>
            <a:ext cx="11723" cy="24574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8241099" y="3757687"/>
            <a:ext cx="11723" cy="24574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7354734" y="3791733"/>
            <a:ext cx="11723" cy="24574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569216" y="3804572"/>
            <a:ext cx="11723" cy="24574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8927024" y="3089826"/>
            <a:ext cx="323928" cy="983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8927024" y="2436556"/>
            <a:ext cx="281353" cy="1172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8982581" y="3886419"/>
            <a:ext cx="23349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9036365" y="4565129"/>
            <a:ext cx="17970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8971716" y="5326304"/>
            <a:ext cx="281353" cy="1172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9857068" y="400342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  <a:endParaRPr lang="ru-RU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10606125" y="4013614"/>
            <a:ext cx="5818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2</a:t>
            </a:r>
            <a:endParaRPr lang="ru-RU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9119149" y="2914995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1</a:t>
            </a:r>
            <a:endParaRPr lang="ru-RU" dirty="0"/>
          </a:p>
        </p:txBody>
      </p:sp>
      <p:sp>
        <p:nvSpPr>
          <p:cNvPr id="36" name="Прямоугольник 35"/>
          <p:cNvSpPr/>
          <p:nvPr/>
        </p:nvSpPr>
        <p:spPr>
          <a:xfrm flipH="1">
            <a:off x="8646062" y="4424441"/>
            <a:ext cx="5994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-1</a:t>
            </a:r>
            <a:endParaRPr lang="ru-RU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8099318" y="4003429"/>
            <a:ext cx="3722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-1</a:t>
            </a:r>
            <a:endParaRPr lang="ru-RU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9157096" y="2347132"/>
            <a:ext cx="334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2</a:t>
            </a:r>
            <a:endParaRPr lang="ru-RU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9212024" y="1698058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3</a:t>
            </a:r>
            <a:endParaRPr lang="ru-RU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11447231" y="4003429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3</a:t>
            </a:r>
            <a:endParaRPr lang="ru-RU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7208620" y="4015918"/>
            <a:ext cx="1982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-2</a:t>
            </a:r>
            <a:endParaRPr lang="ru-RU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6426608" y="4056227"/>
            <a:ext cx="3722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-3</a:t>
            </a:r>
            <a:endParaRPr lang="ru-RU" dirty="0"/>
          </a:p>
        </p:txBody>
      </p:sp>
      <p:sp>
        <p:nvSpPr>
          <p:cNvPr id="48" name="TextBox 47"/>
          <p:cNvSpPr txBox="1"/>
          <p:nvPr/>
        </p:nvSpPr>
        <p:spPr>
          <a:xfrm>
            <a:off x="8690731" y="3452939"/>
            <a:ext cx="3930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O</a:t>
            </a:r>
            <a:endParaRPr lang="ru-RU" sz="2400" b="1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11844440" y="3484613"/>
            <a:ext cx="4019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8982581" y="1076920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3" name="Прямая соединительная линия 62"/>
          <p:cNvCxnSpPr/>
          <p:nvPr/>
        </p:nvCxnSpPr>
        <p:spPr>
          <a:xfrm flipH="1" flipV="1">
            <a:off x="10785085" y="3484613"/>
            <a:ext cx="20793" cy="370616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>
            <a:off x="9083787" y="3532953"/>
            <a:ext cx="1689575" cy="0"/>
          </a:xfrm>
          <a:prstGeom prst="line">
            <a:avLst/>
          </a:prstGeom>
          <a:ln w="28575"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25898" y="1165203"/>
                <a:ext cx="6869977" cy="25519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1.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(f) =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+∞;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)(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;−∞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2. E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(f) =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+∞;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)(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;−∞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3.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Toq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funksiya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0">
                            <a:latin typeface="Cambria Math" panose="02040503050406030204" pitchFamily="18" charset="0"/>
                          </a:rPr>
                          <m:t>𝐱</m:t>
                        </m:r>
                      </m:den>
                    </m:f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𝐱</m:t>
                        </m:r>
                      </m:e>
                      <m:sup>
                        <m:r>
                          <a:rPr lang="en-US" sz="32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32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p>
                    </m:sSup>
                  </m:oMath>
                </a14:m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x&gt;0 da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musbat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 x&lt;o da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manfiy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898" y="1165203"/>
                <a:ext cx="6869977" cy="2551917"/>
              </a:xfrm>
              <a:prstGeom prst="rect">
                <a:avLst/>
              </a:prstGeom>
              <a:blipFill>
                <a:blip r:embed="rId3"/>
                <a:stretch>
                  <a:fillRect l="-2751" t="-3580" r="-1952" b="-81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2" name="Прямая соединительная линия 51"/>
          <p:cNvCxnSpPr/>
          <p:nvPr/>
        </p:nvCxnSpPr>
        <p:spPr>
          <a:xfrm>
            <a:off x="8997305" y="6037639"/>
            <a:ext cx="281353" cy="1172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8680328" y="5141638"/>
            <a:ext cx="372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-2</a:t>
            </a:r>
            <a:endParaRPr lang="ru-RU" dirty="0"/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 flipH="1" flipV="1">
            <a:off x="9938508" y="3102884"/>
            <a:ext cx="15894" cy="778720"/>
          </a:xfrm>
          <a:prstGeom prst="line">
            <a:avLst/>
          </a:prstGeom>
          <a:ln w="28575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9003037" y="3096021"/>
            <a:ext cx="886754" cy="8805"/>
          </a:xfrm>
          <a:prstGeom prst="line">
            <a:avLst/>
          </a:prstGeom>
          <a:ln w="28575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Прямоугольник 57"/>
              <p:cNvSpPr/>
              <p:nvPr/>
            </p:nvSpPr>
            <p:spPr>
              <a:xfrm rot="2373893">
                <a:off x="9892885" y="2174953"/>
                <a:ext cx="885179" cy="8036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b="1" i="1" dirty="0">
                    <a:solidFill>
                      <a:srgbClr val="800000"/>
                    </a:solidFill>
                    <a:latin typeface="Arial" panose="020B0604020202020204" pitchFamily="34" charset="0"/>
                  </a:rPr>
                  <a:t>y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den>
                    </m:f>
                  </m:oMath>
                </a14:m>
                <a:endParaRPr lang="ru-RU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58" name="Прямоугольник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373893">
                <a:off x="9892885" y="2174953"/>
                <a:ext cx="885179" cy="803618"/>
              </a:xfrm>
              <a:prstGeom prst="rect">
                <a:avLst/>
              </a:prstGeom>
              <a:blipFill>
                <a:blip r:embed="rId4"/>
                <a:stretch>
                  <a:fillRect l="-55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4" name="Прямоугольник 63"/>
          <p:cNvSpPr/>
          <p:nvPr/>
        </p:nvSpPr>
        <p:spPr>
          <a:xfrm>
            <a:off x="10593280" y="3108095"/>
            <a:ext cx="34977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002060"/>
                </a:solidFill>
              </a:rPr>
              <a:t>∙</a:t>
            </a:r>
          </a:p>
        </p:txBody>
      </p:sp>
      <p:sp>
        <p:nvSpPr>
          <p:cNvPr id="68" name="Прямоугольник 67"/>
          <p:cNvSpPr/>
          <p:nvPr/>
        </p:nvSpPr>
        <p:spPr>
          <a:xfrm>
            <a:off x="9761648" y="2674801"/>
            <a:ext cx="34977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002060"/>
                </a:solidFill>
              </a:rPr>
              <a:t>∙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Таблица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59638763"/>
                  </p:ext>
                </p:extLst>
              </p:nvPr>
            </p:nvGraphicFramePr>
            <p:xfrm>
              <a:off x="470996" y="3886395"/>
              <a:ext cx="4870593" cy="154234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95799">
                      <a:extLst>
                        <a:ext uri="{9D8B030D-6E8A-4147-A177-3AD203B41FA5}">
                          <a16:colId xmlns:a16="http://schemas.microsoft.com/office/drawing/2014/main" val="1342543838"/>
                        </a:ext>
                      </a:extLst>
                    </a:gridCol>
                    <a:gridCol w="695799">
                      <a:extLst>
                        <a:ext uri="{9D8B030D-6E8A-4147-A177-3AD203B41FA5}">
                          <a16:colId xmlns:a16="http://schemas.microsoft.com/office/drawing/2014/main" val="2833733456"/>
                        </a:ext>
                      </a:extLst>
                    </a:gridCol>
                    <a:gridCol w="695799">
                      <a:extLst>
                        <a:ext uri="{9D8B030D-6E8A-4147-A177-3AD203B41FA5}">
                          <a16:colId xmlns:a16="http://schemas.microsoft.com/office/drawing/2014/main" val="1089971844"/>
                        </a:ext>
                      </a:extLst>
                    </a:gridCol>
                    <a:gridCol w="695799">
                      <a:extLst>
                        <a:ext uri="{9D8B030D-6E8A-4147-A177-3AD203B41FA5}">
                          <a16:colId xmlns:a16="http://schemas.microsoft.com/office/drawing/2014/main" val="1409298638"/>
                        </a:ext>
                      </a:extLst>
                    </a:gridCol>
                    <a:gridCol w="695799">
                      <a:extLst>
                        <a:ext uri="{9D8B030D-6E8A-4147-A177-3AD203B41FA5}">
                          <a16:colId xmlns:a16="http://schemas.microsoft.com/office/drawing/2014/main" val="798345395"/>
                        </a:ext>
                      </a:extLst>
                    </a:gridCol>
                    <a:gridCol w="695799">
                      <a:extLst>
                        <a:ext uri="{9D8B030D-6E8A-4147-A177-3AD203B41FA5}">
                          <a16:colId xmlns:a16="http://schemas.microsoft.com/office/drawing/2014/main" val="235359379"/>
                        </a:ext>
                      </a:extLst>
                    </a:gridCol>
                    <a:gridCol w="695799">
                      <a:extLst>
                        <a:ext uri="{9D8B030D-6E8A-4147-A177-3AD203B41FA5}">
                          <a16:colId xmlns:a16="http://schemas.microsoft.com/office/drawing/2014/main" val="857264871"/>
                        </a:ext>
                      </a:extLst>
                    </a:gridCol>
                  </a:tblGrid>
                  <a:tr h="688908">
                    <a:tc>
                      <a:txBody>
                        <a:bodyPr/>
                        <a:lstStyle/>
                        <a:p>
                          <a:r>
                            <a:rPr lang="en-US" sz="3600" b="1" dirty="0">
                              <a:solidFill>
                                <a:srgbClr val="C00000"/>
                              </a:solidFill>
                            </a:rPr>
                            <a:t>x</a:t>
                          </a:r>
                          <a:endParaRPr lang="ru-RU" sz="3600" b="1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600" b="1" dirty="0">
                              <a:solidFill>
                                <a:srgbClr val="0070C0"/>
                              </a:solidFill>
                            </a:rPr>
                            <a:t>1</a:t>
                          </a:r>
                          <a:endParaRPr lang="ru-RU" sz="3600" b="1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600" b="1" dirty="0">
                              <a:solidFill>
                                <a:srgbClr val="0070C0"/>
                              </a:solidFill>
                            </a:rPr>
                            <a:t>2</a:t>
                          </a:r>
                          <a:endParaRPr lang="ru-RU" sz="3600" b="1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600" b="1" dirty="0">
                              <a:solidFill>
                                <a:srgbClr val="0070C0"/>
                              </a:solidFill>
                            </a:rPr>
                            <a:t>3</a:t>
                          </a:r>
                          <a:endParaRPr lang="ru-RU" sz="3600" b="1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600" b="1" dirty="0">
                              <a:solidFill>
                                <a:srgbClr val="0070C0"/>
                              </a:solidFill>
                            </a:rPr>
                            <a:t>-1</a:t>
                          </a:r>
                          <a:endParaRPr lang="ru-RU" sz="3600" b="1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600" b="1" dirty="0">
                              <a:solidFill>
                                <a:srgbClr val="0070C0"/>
                              </a:solidFill>
                            </a:rPr>
                            <a:t>-2</a:t>
                          </a:r>
                          <a:endParaRPr lang="ru-RU" sz="3600" b="1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600" b="1" dirty="0">
                              <a:solidFill>
                                <a:srgbClr val="0070C0"/>
                              </a:solidFill>
                            </a:rPr>
                            <a:t>-3</a:t>
                          </a:r>
                          <a:endParaRPr lang="ru-RU" sz="3600" b="1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67546912"/>
                      </a:ext>
                    </a:extLst>
                  </a:tr>
                  <a:tr h="826581">
                    <a:tc>
                      <a:txBody>
                        <a:bodyPr/>
                        <a:lstStyle/>
                        <a:p>
                          <a:r>
                            <a:rPr lang="en-US" sz="4000" b="1" dirty="0">
                              <a:solidFill>
                                <a:srgbClr val="C00000"/>
                              </a:solidFill>
                            </a:rPr>
                            <a:t>y</a:t>
                          </a:r>
                          <a:endParaRPr lang="ru-RU" sz="4000" b="1" dirty="0">
                            <a:solidFill>
                              <a:srgbClr val="C0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3200" b="1" dirty="0">
                              <a:solidFill>
                                <a:srgbClr val="800000"/>
                              </a:solidFill>
                            </a:rPr>
                            <a:t>1</a:t>
                          </a:r>
                          <a:endParaRPr lang="ru-RU" sz="3200" b="1" dirty="0">
                            <a:solidFill>
                              <a:srgbClr val="800000"/>
                            </a:solidFill>
                          </a:endParaRPr>
                        </a:p>
                        <a:p>
                          <a:endParaRPr lang="ru-RU" dirty="0">
                            <a:solidFill>
                              <a:srgbClr val="80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2400" b="1" i="1" smtClean="0">
                                        <a:solidFill>
                                          <a:srgbClr val="8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1" i="1" smtClean="0">
                                        <a:solidFill>
                                          <a:srgbClr val="8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en-US" sz="2400" b="1" i="1" smtClean="0">
                                        <a:solidFill>
                                          <a:srgbClr val="8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b="1" dirty="0">
                            <a:solidFill>
                              <a:srgbClr val="80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2400" b="1" i="1" smtClean="0">
                                        <a:solidFill>
                                          <a:srgbClr val="8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1" i="1" smtClean="0">
                                        <a:solidFill>
                                          <a:srgbClr val="8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en-US" sz="2400" b="1" i="1" smtClean="0">
                                        <a:solidFill>
                                          <a:srgbClr val="8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𝟑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dirty="0">
                            <a:solidFill>
                              <a:srgbClr val="80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600" b="1" dirty="0">
                              <a:solidFill>
                                <a:srgbClr val="800000"/>
                              </a:solidFill>
                            </a:rPr>
                            <a:t>-1</a:t>
                          </a:r>
                          <a:endParaRPr lang="ru-RU" sz="3600" b="1" dirty="0">
                            <a:solidFill>
                              <a:srgbClr val="80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0" smtClean="0">
                                    <a:solidFill>
                                      <a:srgbClr val="800000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ru-RU" sz="2400" b="1" i="1" smtClean="0">
                                        <a:solidFill>
                                          <a:srgbClr val="8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1" i="1" smtClean="0">
                                        <a:solidFill>
                                          <a:srgbClr val="8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en-US" sz="2400" b="1" i="1" smtClean="0">
                                        <a:solidFill>
                                          <a:srgbClr val="8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dirty="0">
                            <a:solidFill>
                              <a:srgbClr val="80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0" smtClean="0">
                                    <a:solidFill>
                                      <a:srgbClr val="800000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ru-RU" sz="2400" b="1" i="1" smtClean="0">
                                        <a:solidFill>
                                          <a:srgbClr val="8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1" i="1" smtClean="0">
                                        <a:solidFill>
                                          <a:srgbClr val="8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en-US" sz="2400" b="1" i="1" smtClean="0">
                                        <a:solidFill>
                                          <a:srgbClr val="8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𝟑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dirty="0">
                            <a:solidFill>
                              <a:srgbClr val="80000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25451363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Таблица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59638763"/>
                  </p:ext>
                </p:extLst>
              </p:nvPr>
            </p:nvGraphicFramePr>
            <p:xfrm>
              <a:off x="470996" y="3886395"/>
              <a:ext cx="4870593" cy="154234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95799">
                      <a:extLst>
                        <a:ext uri="{9D8B030D-6E8A-4147-A177-3AD203B41FA5}">
                          <a16:colId xmlns:a16="http://schemas.microsoft.com/office/drawing/2014/main" val="1342543838"/>
                        </a:ext>
                      </a:extLst>
                    </a:gridCol>
                    <a:gridCol w="695799">
                      <a:extLst>
                        <a:ext uri="{9D8B030D-6E8A-4147-A177-3AD203B41FA5}">
                          <a16:colId xmlns:a16="http://schemas.microsoft.com/office/drawing/2014/main" val="2833733456"/>
                        </a:ext>
                      </a:extLst>
                    </a:gridCol>
                    <a:gridCol w="695799">
                      <a:extLst>
                        <a:ext uri="{9D8B030D-6E8A-4147-A177-3AD203B41FA5}">
                          <a16:colId xmlns:a16="http://schemas.microsoft.com/office/drawing/2014/main" val="1089971844"/>
                        </a:ext>
                      </a:extLst>
                    </a:gridCol>
                    <a:gridCol w="695799">
                      <a:extLst>
                        <a:ext uri="{9D8B030D-6E8A-4147-A177-3AD203B41FA5}">
                          <a16:colId xmlns:a16="http://schemas.microsoft.com/office/drawing/2014/main" val="1409298638"/>
                        </a:ext>
                      </a:extLst>
                    </a:gridCol>
                    <a:gridCol w="695799">
                      <a:extLst>
                        <a:ext uri="{9D8B030D-6E8A-4147-A177-3AD203B41FA5}">
                          <a16:colId xmlns:a16="http://schemas.microsoft.com/office/drawing/2014/main" val="798345395"/>
                        </a:ext>
                      </a:extLst>
                    </a:gridCol>
                    <a:gridCol w="695799">
                      <a:extLst>
                        <a:ext uri="{9D8B030D-6E8A-4147-A177-3AD203B41FA5}">
                          <a16:colId xmlns:a16="http://schemas.microsoft.com/office/drawing/2014/main" val="235359379"/>
                        </a:ext>
                      </a:extLst>
                    </a:gridCol>
                    <a:gridCol w="695799">
                      <a:extLst>
                        <a:ext uri="{9D8B030D-6E8A-4147-A177-3AD203B41FA5}">
                          <a16:colId xmlns:a16="http://schemas.microsoft.com/office/drawing/2014/main" val="857264871"/>
                        </a:ext>
                      </a:extLst>
                    </a:gridCol>
                  </a:tblGrid>
                  <a:tr h="688908">
                    <a:tc>
                      <a:txBody>
                        <a:bodyPr/>
                        <a:lstStyle/>
                        <a:p>
                          <a:r>
                            <a:rPr lang="en-US" sz="3600" b="1" dirty="0" smtClean="0">
                              <a:solidFill>
                                <a:srgbClr val="C00000"/>
                              </a:solidFill>
                            </a:rPr>
                            <a:t>x</a:t>
                          </a:r>
                          <a:endParaRPr lang="ru-RU" sz="3600" b="1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600" b="1" dirty="0" smtClean="0">
                              <a:solidFill>
                                <a:srgbClr val="0070C0"/>
                              </a:solidFill>
                            </a:rPr>
                            <a:t>1</a:t>
                          </a:r>
                          <a:endParaRPr lang="ru-RU" sz="3600" b="1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600" b="1" dirty="0" smtClean="0">
                              <a:solidFill>
                                <a:srgbClr val="0070C0"/>
                              </a:solidFill>
                            </a:rPr>
                            <a:t>2</a:t>
                          </a:r>
                          <a:endParaRPr lang="ru-RU" sz="3600" b="1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600" b="1" dirty="0" smtClean="0">
                              <a:solidFill>
                                <a:srgbClr val="0070C0"/>
                              </a:solidFill>
                            </a:rPr>
                            <a:t>3</a:t>
                          </a:r>
                          <a:endParaRPr lang="ru-RU" sz="3600" b="1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600" b="1" dirty="0" smtClean="0">
                              <a:solidFill>
                                <a:srgbClr val="0070C0"/>
                              </a:solidFill>
                            </a:rPr>
                            <a:t>-1</a:t>
                          </a:r>
                          <a:endParaRPr lang="ru-RU" sz="3600" b="1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600" b="1" dirty="0" smtClean="0">
                              <a:solidFill>
                                <a:srgbClr val="0070C0"/>
                              </a:solidFill>
                            </a:rPr>
                            <a:t>-2</a:t>
                          </a:r>
                          <a:endParaRPr lang="ru-RU" sz="3600" b="1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600" b="1" dirty="0" smtClean="0">
                              <a:solidFill>
                                <a:srgbClr val="0070C0"/>
                              </a:solidFill>
                            </a:rPr>
                            <a:t>-3</a:t>
                          </a:r>
                          <a:endParaRPr lang="ru-RU" sz="3600" b="1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67546912"/>
                      </a:ext>
                    </a:extLst>
                  </a:tr>
                  <a:tr h="853440">
                    <a:tc>
                      <a:txBody>
                        <a:bodyPr/>
                        <a:lstStyle/>
                        <a:p>
                          <a:r>
                            <a:rPr lang="en-US" sz="4000" b="1" dirty="0" smtClean="0">
                              <a:solidFill>
                                <a:srgbClr val="C00000"/>
                              </a:solidFill>
                            </a:rPr>
                            <a:t>y</a:t>
                          </a:r>
                          <a:endParaRPr lang="ru-RU" sz="4000" b="1" dirty="0">
                            <a:solidFill>
                              <a:srgbClr val="C0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3200" b="1" dirty="0" smtClean="0">
                              <a:solidFill>
                                <a:srgbClr val="800000"/>
                              </a:solidFill>
                            </a:rPr>
                            <a:t>1</a:t>
                          </a:r>
                          <a:endParaRPr lang="ru-RU" sz="3200" b="1" dirty="0" smtClean="0">
                            <a:solidFill>
                              <a:srgbClr val="800000"/>
                            </a:solidFill>
                          </a:endParaRPr>
                        </a:p>
                        <a:p>
                          <a:endParaRPr lang="ru-RU" dirty="0">
                            <a:solidFill>
                              <a:srgbClr val="80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5"/>
                          <a:stretch>
                            <a:fillRect l="-201754" t="-90780" r="-402632" b="-1276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5"/>
                          <a:stretch>
                            <a:fillRect l="-301754" t="-90780" r="-302632" b="-1276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3600" b="1" dirty="0" smtClean="0">
                              <a:solidFill>
                                <a:srgbClr val="800000"/>
                              </a:solidFill>
                            </a:rPr>
                            <a:t>-1</a:t>
                          </a:r>
                          <a:endParaRPr lang="ru-RU" sz="3600" b="1" dirty="0">
                            <a:solidFill>
                              <a:srgbClr val="80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5"/>
                          <a:stretch>
                            <a:fillRect l="-497391" t="-90780" r="-100870" b="-1276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5"/>
                          <a:stretch>
                            <a:fillRect l="-602632" t="-90780" r="-1754" b="-1276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54513630"/>
                      </a:ext>
                    </a:extLst>
                  </a:tr>
                </a:tbl>
              </a:graphicData>
            </a:graphic>
          </p:graphicFrame>
        </mc:Fallback>
      </mc:AlternateContent>
      <p:cxnSp>
        <p:nvCxnSpPr>
          <p:cNvPr id="55" name="Прямая соединительная линия 54"/>
          <p:cNvCxnSpPr/>
          <p:nvPr/>
        </p:nvCxnSpPr>
        <p:spPr>
          <a:xfrm>
            <a:off x="8937105" y="1779160"/>
            <a:ext cx="281353" cy="1172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 flipH="1" flipV="1">
            <a:off x="11587908" y="3608337"/>
            <a:ext cx="7947" cy="322785"/>
          </a:xfrm>
          <a:prstGeom prst="line">
            <a:avLst/>
          </a:prstGeom>
          <a:ln w="28575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 flipV="1">
            <a:off x="9143188" y="3648755"/>
            <a:ext cx="2489949" cy="27753"/>
          </a:xfrm>
          <a:prstGeom prst="line">
            <a:avLst/>
          </a:prstGeom>
          <a:ln w="28575"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Прямоугольник 61"/>
          <p:cNvSpPr/>
          <p:nvPr/>
        </p:nvSpPr>
        <p:spPr>
          <a:xfrm>
            <a:off x="11444050" y="3233256"/>
            <a:ext cx="34977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002060"/>
                </a:solidFill>
              </a:rPr>
              <a:t>∙</a:t>
            </a:r>
          </a:p>
        </p:txBody>
      </p:sp>
      <p:sp>
        <p:nvSpPr>
          <p:cNvPr id="70" name="Прямоугольник 69"/>
          <p:cNvSpPr/>
          <p:nvPr/>
        </p:nvSpPr>
        <p:spPr>
          <a:xfrm>
            <a:off x="9260089" y="2083445"/>
            <a:ext cx="34977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002060"/>
                </a:solidFill>
              </a:rPr>
              <a:t>∙</a:t>
            </a:r>
          </a:p>
        </p:txBody>
      </p:sp>
      <p:sp>
        <p:nvSpPr>
          <p:cNvPr id="71" name="Прямоугольник 70"/>
          <p:cNvSpPr/>
          <p:nvPr/>
        </p:nvSpPr>
        <p:spPr>
          <a:xfrm>
            <a:off x="9096399" y="1420861"/>
            <a:ext cx="322524" cy="707886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002060"/>
                </a:solidFill>
              </a:rPr>
              <a:t>∙</a:t>
            </a:r>
          </a:p>
        </p:txBody>
      </p:sp>
      <p:sp>
        <p:nvSpPr>
          <p:cNvPr id="77" name="Дуга 76"/>
          <p:cNvSpPr/>
          <p:nvPr/>
        </p:nvSpPr>
        <p:spPr>
          <a:xfrm rot="10252915">
            <a:off x="9145202" y="1289064"/>
            <a:ext cx="4434428" cy="2478007"/>
          </a:xfrm>
          <a:custGeom>
            <a:avLst/>
            <a:gdLst>
              <a:gd name="connsiteX0" fmla="*/ 2446017 w 4006557"/>
              <a:gd name="connsiteY0" fmla="*/ 47071 h 3807145"/>
              <a:gd name="connsiteX1" fmla="*/ 3995262 w 4006557"/>
              <a:gd name="connsiteY1" fmla="*/ 2105428 h 3807145"/>
              <a:gd name="connsiteX2" fmla="*/ 2003279 w 4006557"/>
              <a:gd name="connsiteY2" fmla="*/ 1903573 h 3807145"/>
              <a:gd name="connsiteX3" fmla="*/ 2446017 w 4006557"/>
              <a:gd name="connsiteY3" fmla="*/ 47071 h 3807145"/>
              <a:gd name="connsiteX0" fmla="*/ 2446017 w 4006557"/>
              <a:gd name="connsiteY0" fmla="*/ 47071 h 3807145"/>
              <a:gd name="connsiteX1" fmla="*/ 3995262 w 4006557"/>
              <a:gd name="connsiteY1" fmla="*/ 2105428 h 3807145"/>
              <a:gd name="connsiteX0" fmla="*/ 442738 w 2003612"/>
              <a:gd name="connsiteY0" fmla="*/ 91815 h 2150172"/>
              <a:gd name="connsiteX1" fmla="*/ 1991983 w 2003612"/>
              <a:gd name="connsiteY1" fmla="*/ 2150172 h 2150172"/>
              <a:gd name="connsiteX2" fmla="*/ 0 w 2003612"/>
              <a:gd name="connsiteY2" fmla="*/ 1948317 h 2150172"/>
              <a:gd name="connsiteX3" fmla="*/ 442738 w 2003612"/>
              <a:gd name="connsiteY3" fmla="*/ 91815 h 2150172"/>
              <a:gd name="connsiteX0" fmla="*/ 457474 w 2003612"/>
              <a:gd name="connsiteY0" fmla="*/ 0 h 2150172"/>
              <a:gd name="connsiteX1" fmla="*/ 1991983 w 2003612"/>
              <a:gd name="connsiteY1" fmla="*/ 2150172 h 2150172"/>
              <a:gd name="connsiteX0" fmla="*/ 442738 w 2003758"/>
              <a:gd name="connsiteY0" fmla="*/ 41079 h 2099436"/>
              <a:gd name="connsiteX1" fmla="*/ 1991983 w 2003758"/>
              <a:gd name="connsiteY1" fmla="*/ 2099436 h 2099436"/>
              <a:gd name="connsiteX2" fmla="*/ 0 w 2003758"/>
              <a:gd name="connsiteY2" fmla="*/ 1897581 h 2099436"/>
              <a:gd name="connsiteX3" fmla="*/ 442738 w 2003758"/>
              <a:gd name="connsiteY3" fmla="*/ 41079 h 2099436"/>
              <a:gd name="connsiteX0" fmla="*/ 467021 w 2003758"/>
              <a:gd name="connsiteY0" fmla="*/ 0 h 2099436"/>
              <a:gd name="connsiteX1" fmla="*/ 1991983 w 2003758"/>
              <a:gd name="connsiteY1" fmla="*/ 2099436 h 2099436"/>
              <a:gd name="connsiteX0" fmla="*/ 1154401 w 2715420"/>
              <a:gd name="connsiteY0" fmla="*/ 102089 h 2160446"/>
              <a:gd name="connsiteX1" fmla="*/ 2703646 w 2715420"/>
              <a:gd name="connsiteY1" fmla="*/ 2160446 h 2160446"/>
              <a:gd name="connsiteX2" fmla="*/ 711663 w 2715420"/>
              <a:gd name="connsiteY2" fmla="*/ 1958591 h 2160446"/>
              <a:gd name="connsiteX3" fmla="*/ 7614 w 2715420"/>
              <a:gd name="connsiteY3" fmla="*/ 0 h 2160446"/>
              <a:gd name="connsiteX4" fmla="*/ 1154401 w 2715420"/>
              <a:gd name="connsiteY4" fmla="*/ 102089 h 2160446"/>
              <a:gd name="connsiteX0" fmla="*/ 1178684 w 2715420"/>
              <a:gd name="connsiteY0" fmla="*/ 61010 h 2160446"/>
              <a:gd name="connsiteX1" fmla="*/ 2703646 w 2715420"/>
              <a:gd name="connsiteY1" fmla="*/ 2160446 h 2160446"/>
              <a:gd name="connsiteX0" fmla="*/ 1481510 w 3042529"/>
              <a:gd name="connsiteY0" fmla="*/ 102089 h 2160446"/>
              <a:gd name="connsiteX1" fmla="*/ 3030755 w 3042529"/>
              <a:gd name="connsiteY1" fmla="*/ 2160446 h 2160446"/>
              <a:gd name="connsiteX2" fmla="*/ 0 w 3042529"/>
              <a:gd name="connsiteY2" fmla="*/ 1138085 h 2160446"/>
              <a:gd name="connsiteX3" fmla="*/ 334723 w 3042529"/>
              <a:gd name="connsiteY3" fmla="*/ 0 h 2160446"/>
              <a:gd name="connsiteX4" fmla="*/ 1481510 w 3042529"/>
              <a:gd name="connsiteY4" fmla="*/ 102089 h 2160446"/>
              <a:gd name="connsiteX0" fmla="*/ 1505793 w 3042529"/>
              <a:gd name="connsiteY0" fmla="*/ 61010 h 2160446"/>
              <a:gd name="connsiteX1" fmla="*/ 3030755 w 3042529"/>
              <a:gd name="connsiteY1" fmla="*/ 2160446 h 2160446"/>
              <a:gd name="connsiteX0" fmla="*/ 1481510 w 3085781"/>
              <a:gd name="connsiteY0" fmla="*/ 102089 h 2160446"/>
              <a:gd name="connsiteX1" fmla="*/ 3030755 w 3085781"/>
              <a:gd name="connsiteY1" fmla="*/ 2160446 h 2160446"/>
              <a:gd name="connsiteX2" fmla="*/ 0 w 3085781"/>
              <a:gd name="connsiteY2" fmla="*/ 1138085 h 2160446"/>
              <a:gd name="connsiteX3" fmla="*/ 334723 w 3085781"/>
              <a:gd name="connsiteY3" fmla="*/ 0 h 2160446"/>
              <a:gd name="connsiteX4" fmla="*/ 1481510 w 3085781"/>
              <a:gd name="connsiteY4" fmla="*/ 102089 h 2160446"/>
              <a:gd name="connsiteX0" fmla="*/ 1505793 w 3085781"/>
              <a:gd name="connsiteY0" fmla="*/ 61010 h 2160446"/>
              <a:gd name="connsiteX1" fmla="*/ 3030755 w 3085781"/>
              <a:gd name="connsiteY1" fmla="*/ 2160446 h 2160446"/>
              <a:gd name="connsiteX0" fmla="*/ 1481510 w 3085781"/>
              <a:gd name="connsiteY0" fmla="*/ 102089 h 2209743"/>
              <a:gd name="connsiteX1" fmla="*/ 3030755 w 3085781"/>
              <a:gd name="connsiteY1" fmla="*/ 2160446 h 2209743"/>
              <a:gd name="connsiteX2" fmla="*/ 0 w 3085781"/>
              <a:gd name="connsiteY2" fmla="*/ 1138085 h 2209743"/>
              <a:gd name="connsiteX3" fmla="*/ 334723 w 3085781"/>
              <a:gd name="connsiteY3" fmla="*/ 0 h 2209743"/>
              <a:gd name="connsiteX4" fmla="*/ 1481510 w 3085781"/>
              <a:gd name="connsiteY4" fmla="*/ 102089 h 2209743"/>
              <a:gd name="connsiteX0" fmla="*/ 1505793 w 3085781"/>
              <a:gd name="connsiteY0" fmla="*/ 61010 h 2209743"/>
              <a:gd name="connsiteX1" fmla="*/ 2922867 w 3085781"/>
              <a:gd name="connsiteY1" fmla="*/ 2209743 h 2209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85781" h="2209743" stroke="0" extrusionOk="0">
                <a:moveTo>
                  <a:pt x="1481510" y="102089"/>
                </a:moveTo>
                <a:cubicBezTo>
                  <a:pt x="2472600" y="315502"/>
                  <a:pt x="3311999" y="843773"/>
                  <a:pt x="3030755" y="2160446"/>
                </a:cubicBezTo>
                <a:lnTo>
                  <a:pt x="0" y="1138085"/>
                </a:lnTo>
                <a:cubicBezTo>
                  <a:pt x="99073" y="724041"/>
                  <a:pt x="235650" y="414044"/>
                  <a:pt x="334723" y="0"/>
                </a:cubicBezTo>
                <a:lnTo>
                  <a:pt x="1481510" y="102089"/>
                </a:lnTo>
                <a:close/>
              </a:path>
              <a:path w="3085781" h="2209743" fill="none">
                <a:moveTo>
                  <a:pt x="1505793" y="61010"/>
                </a:moveTo>
                <a:cubicBezTo>
                  <a:pt x="2496883" y="274423"/>
                  <a:pt x="3030627" y="1249547"/>
                  <a:pt x="2922867" y="2209743"/>
                </a:cubicBez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3" name="Прямая соединительная линия 52"/>
          <p:cNvCxnSpPr/>
          <p:nvPr/>
        </p:nvCxnSpPr>
        <p:spPr>
          <a:xfrm>
            <a:off x="8180023" y="4719761"/>
            <a:ext cx="886754" cy="8805"/>
          </a:xfrm>
          <a:prstGeom prst="line">
            <a:avLst/>
          </a:prstGeom>
          <a:ln w="28575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flipH="1" flipV="1">
            <a:off x="8262041" y="3890365"/>
            <a:ext cx="15894" cy="778720"/>
          </a:xfrm>
          <a:prstGeom prst="line">
            <a:avLst/>
          </a:prstGeom>
          <a:ln w="28575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flipV="1">
            <a:off x="6622443" y="4102777"/>
            <a:ext cx="2489949" cy="27753"/>
          </a:xfrm>
          <a:prstGeom prst="line">
            <a:avLst/>
          </a:prstGeom>
          <a:ln w="28575"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flipV="1">
            <a:off x="7406869" y="4302084"/>
            <a:ext cx="1705523" cy="11217"/>
          </a:xfrm>
          <a:prstGeom prst="line">
            <a:avLst/>
          </a:prstGeom>
          <a:ln w="28575"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>
            <a:stCxn id="44" idx="0"/>
            <a:endCxn id="44" idx="2"/>
          </p:cNvCxnSpPr>
          <p:nvPr/>
        </p:nvCxnSpPr>
        <p:spPr>
          <a:xfrm>
            <a:off x="7307745" y="4015918"/>
            <a:ext cx="0" cy="646331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Прямоугольник 71"/>
          <p:cNvSpPr/>
          <p:nvPr/>
        </p:nvSpPr>
        <p:spPr>
          <a:xfrm>
            <a:off x="8084555" y="4272077"/>
            <a:ext cx="34977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002060"/>
                </a:solidFill>
              </a:rPr>
              <a:t>∙</a:t>
            </a:r>
          </a:p>
        </p:txBody>
      </p:sp>
      <p:sp>
        <p:nvSpPr>
          <p:cNvPr id="73" name="Прямоугольник 72"/>
          <p:cNvSpPr/>
          <p:nvPr/>
        </p:nvSpPr>
        <p:spPr>
          <a:xfrm>
            <a:off x="7248221" y="3839666"/>
            <a:ext cx="33534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002060"/>
                </a:solidFill>
              </a:rPr>
              <a:t>∙</a:t>
            </a:r>
          </a:p>
        </p:txBody>
      </p:sp>
      <p:sp>
        <p:nvSpPr>
          <p:cNvPr id="74" name="Прямоугольник 73"/>
          <p:cNvSpPr/>
          <p:nvPr/>
        </p:nvSpPr>
        <p:spPr>
          <a:xfrm>
            <a:off x="6407436" y="3608337"/>
            <a:ext cx="37061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>
                <a:solidFill>
                  <a:srgbClr val="002060"/>
                </a:solidFill>
              </a:rPr>
              <a:t>∙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8705564" y="5877125"/>
            <a:ext cx="3722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-</a:t>
            </a:r>
            <a:r>
              <a:rPr lang="en-US" dirty="0"/>
              <a:t>3</a:t>
            </a:r>
            <a:endParaRPr lang="ru-RU" dirty="0"/>
          </a:p>
        </p:txBody>
      </p:sp>
      <p:sp>
        <p:nvSpPr>
          <p:cNvPr id="75" name="Прямоугольник 74"/>
          <p:cNvSpPr/>
          <p:nvPr/>
        </p:nvSpPr>
        <p:spPr>
          <a:xfrm>
            <a:off x="8607177" y="4905287"/>
            <a:ext cx="34977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002060"/>
                </a:solidFill>
              </a:rPr>
              <a:t>∙</a:t>
            </a:r>
          </a:p>
        </p:txBody>
      </p:sp>
      <p:sp>
        <p:nvSpPr>
          <p:cNvPr id="76" name="Прямоугольник 75"/>
          <p:cNvSpPr/>
          <p:nvPr/>
        </p:nvSpPr>
        <p:spPr>
          <a:xfrm>
            <a:off x="8751798" y="5532532"/>
            <a:ext cx="37061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>
                <a:solidFill>
                  <a:srgbClr val="002060"/>
                </a:solidFill>
              </a:rPr>
              <a:t>∙</a:t>
            </a:r>
          </a:p>
        </p:txBody>
      </p:sp>
      <p:sp>
        <p:nvSpPr>
          <p:cNvPr id="82" name="Дуга 76"/>
          <p:cNvSpPr/>
          <p:nvPr/>
        </p:nvSpPr>
        <p:spPr>
          <a:xfrm rot="21262084">
            <a:off x="4761304" y="3915997"/>
            <a:ext cx="4290333" cy="2493087"/>
          </a:xfrm>
          <a:custGeom>
            <a:avLst/>
            <a:gdLst>
              <a:gd name="connsiteX0" fmla="*/ 2446017 w 4006557"/>
              <a:gd name="connsiteY0" fmla="*/ 47071 h 3807145"/>
              <a:gd name="connsiteX1" fmla="*/ 3995262 w 4006557"/>
              <a:gd name="connsiteY1" fmla="*/ 2105428 h 3807145"/>
              <a:gd name="connsiteX2" fmla="*/ 2003279 w 4006557"/>
              <a:gd name="connsiteY2" fmla="*/ 1903573 h 3807145"/>
              <a:gd name="connsiteX3" fmla="*/ 2446017 w 4006557"/>
              <a:gd name="connsiteY3" fmla="*/ 47071 h 3807145"/>
              <a:gd name="connsiteX0" fmla="*/ 2446017 w 4006557"/>
              <a:gd name="connsiteY0" fmla="*/ 47071 h 3807145"/>
              <a:gd name="connsiteX1" fmla="*/ 3995262 w 4006557"/>
              <a:gd name="connsiteY1" fmla="*/ 2105428 h 3807145"/>
              <a:gd name="connsiteX0" fmla="*/ 442738 w 2003612"/>
              <a:gd name="connsiteY0" fmla="*/ 91815 h 2150172"/>
              <a:gd name="connsiteX1" fmla="*/ 1991983 w 2003612"/>
              <a:gd name="connsiteY1" fmla="*/ 2150172 h 2150172"/>
              <a:gd name="connsiteX2" fmla="*/ 0 w 2003612"/>
              <a:gd name="connsiteY2" fmla="*/ 1948317 h 2150172"/>
              <a:gd name="connsiteX3" fmla="*/ 442738 w 2003612"/>
              <a:gd name="connsiteY3" fmla="*/ 91815 h 2150172"/>
              <a:gd name="connsiteX0" fmla="*/ 457474 w 2003612"/>
              <a:gd name="connsiteY0" fmla="*/ 0 h 2150172"/>
              <a:gd name="connsiteX1" fmla="*/ 1991983 w 2003612"/>
              <a:gd name="connsiteY1" fmla="*/ 2150172 h 2150172"/>
              <a:gd name="connsiteX0" fmla="*/ 442738 w 2003758"/>
              <a:gd name="connsiteY0" fmla="*/ 41079 h 2099436"/>
              <a:gd name="connsiteX1" fmla="*/ 1991983 w 2003758"/>
              <a:gd name="connsiteY1" fmla="*/ 2099436 h 2099436"/>
              <a:gd name="connsiteX2" fmla="*/ 0 w 2003758"/>
              <a:gd name="connsiteY2" fmla="*/ 1897581 h 2099436"/>
              <a:gd name="connsiteX3" fmla="*/ 442738 w 2003758"/>
              <a:gd name="connsiteY3" fmla="*/ 41079 h 2099436"/>
              <a:gd name="connsiteX0" fmla="*/ 467021 w 2003758"/>
              <a:gd name="connsiteY0" fmla="*/ 0 h 2099436"/>
              <a:gd name="connsiteX1" fmla="*/ 1991983 w 2003758"/>
              <a:gd name="connsiteY1" fmla="*/ 2099436 h 2099436"/>
              <a:gd name="connsiteX0" fmla="*/ 1154401 w 2715420"/>
              <a:gd name="connsiteY0" fmla="*/ 102089 h 2160446"/>
              <a:gd name="connsiteX1" fmla="*/ 2703646 w 2715420"/>
              <a:gd name="connsiteY1" fmla="*/ 2160446 h 2160446"/>
              <a:gd name="connsiteX2" fmla="*/ 711663 w 2715420"/>
              <a:gd name="connsiteY2" fmla="*/ 1958591 h 2160446"/>
              <a:gd name="connsiteX3" fmla="*/ 7614 w 2715420"/>
              <a:gd name="connsiteY3" fmla="*/ 0 h 2160446"/>
              <a:gd name="connsiteX4" fmla="*/ 1154401 w 2715420"/>
              <a:gd name="connsiteY4" fmla="*/ 102089 h 2160446"/>
              <a:gd name="connsiteX0" fmla="*/ 1178684 w 2715420"/>
              <a:gd name="connsiteY0" fmla="*/ 61010 h 2160446"/>
              <a:gd name="connsiteX1" fmla="*/ 2703646 w 2715420"/>
              <a:gd name="connsiteY1" fmla="*/ 2160446 h 2160446"/>
              <a:gd name="connsiteX0" fmla="*/ 1481510 w 3042529"/>
              <a:gd name="connsiteY0" fmla="*/ 102089 h 2160446"/>
              <a:gd name="connsiteX1" fmla="*/ 3030755 w 3042529"/>
              <a:gd name="connsiteY1" fmla="*/ 2160446 h 2160446"/>
              <a:gd name="connsiteX2" fmla="*/ 0 w 3042529"/>
              <a:gd name="connsiteY2" fmla="*/ 1138085 h 2160446"/>
              <a:gd name="connsiteX3" fmla="*/ 334723 w 3042529"/>
              <a:gd name="connsiteY3" fmla="*/ 0 h 2160446"/>
              <a:gd name="connsiteX4" fmla="*/ 1481510 w 3042529"/>
              <a:gd name="connsiteY4" fmla="*/ 102089 h 2160446"/>
              <a:gd name="connsiteX0" fmla="*/ 1505793 w 3042529"/>
              <a:gd name="connsiteY0" fmla="*/ 61010 h 2160446"/>
              <a:gd name="connsiteX1" fmla="*/ 3030755 w 3042529"/>
              <a:gd name="connsiteY1" fmla="*/ 2160446 h 2160446"/>
              <a:gd name="connsiteX0" fmla="*/ 1481510 w 3085781"/>
              <a:gd name="connsiteY0" fmla="*/ 102089 h 2160446"/>
              <a:gd name="connsiteX1" fmla="*/ 3030755 w 3085781"/>
              <a:gd name="connsiteY1" fmla="*/ 2160446 h 2160446"/>
              <a:gd name="connsiteX2" fmla="*/ 0 w 3085781"/>
              <a:gd name="connsiteY2" fmla="*/ 1138085 h 2160446"/>
              <a:gd name="connsiteX3" fmla="*/ 334723 w 3085781"/>
              <a:gd name="connsiteY3" fmla="*/ 0 h 2160446"/>
              <a:gd name="connsiteX4" fmla="*/ 1481510 w 3085781"/>
              <a:gd name="connsiteY4" fmla="*/ 102089 h 2160446"/>
              <a:gd name="connsiteX0" fmla="*/ 1505793 w 3085781"/>
              <a:gd name="connsiteY0" fmla="*/ 61010 h 2160446"/>
              <a:gd name="connsiteX1" fmla="*/ 3030755 w 3085781"/>
              <a:gd name="connsiteY1" fmla="*/ 2160446 h 2160446"/>
              <a:gd name="connsiteX0" fmla="*/ 1481510 w 3085781"/>
              <a:gd name="connsiteY0" fmla="*/ 102089 h 2209743"/>
              <a:gd name="connsiteX1" fmla="*/ 3030755 w 3085781"/>
              <a:gd name="connsiteY1" fmla="*/ 2160446 h 2209743"/>
              <a:gd name="connsiteX2" fmla="*/ 0 w 3085781"/>
              <a:gd name="connsiteY2" fmla="*/ 1138085 h 2209743"/>
              <a:gd name="connsiteX3" fmla="*/ 334723 w 3085781"/>
              <a:gd name="connsiteY3" fmla="*/ 0 h 2209743"/>
              <a:gd name="connsiteX4" fmla="*/ 1481510 w 3085781"/>
              <a:gd name="connsiteY4" fmla="*/ 102089 h 2209743"/>
              <a:gd name="connsiteX0" fmla="*/ 1505793 w 3085781"/>
              <a:gd name="connsiteY0" fmla="*/ 61010 h 2209743"/>
              <a:gd name="connsiteX1" fmla="*/ 2922867 w 3085781"/>
              <a:gd name="connsiteY1" fmla="*/ 2209743 h 2209743"/>
              <a:gd name="connsiteX0" fmla="*/ 1481510 w 3085781"/>
              <a:gd name="connsiteY0" fmla="*/ 102089 h 2209743"/>
              <a:gd name="connsiteX1" fmla="*/ 3030755 w 3085781"/>
              <a:gd name="connsiteY1" fmla="*/ 2160446 h 2209743"/>
              <a:gd name="connsiteX2" fmla="*/ 0 w 3085781"/>
              <a:gd name="connsiteY2" fmla="*/ 1138085 h 2209743"/>
              <a:gd name="connsiteX3" fmla="*/ 334723 w 3085781"/>
              <a:gd name="connsiteY3" fmla="*/ 0 h 2209743"/>
              <a:gd name="connsiteX4" fmla="*/ 1481510 w 3085781"/>
              <a:gd name="connsiteY4" fmla="*/ 102089 h 2209743"/>
              <a:gd name="connsiteX0" fmla="*/ 1528133 w 3085781"/>
              <a:gd name="connsiteY0" fmla="*/ 204891 h 2209743"/>
              <a:gd name="connsiteX1" fmla="*/ 2922867 w 3085781"/>
              <a:gd name="connsiteY1" fmla="*/ 2209743 h 2209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85781" h="2209743" stroke="0" extrusionOk="0">
                <a:moveTo>
                  <a:pt x="1481510" y="102089"/>
                </a:moveTo>
                <a:cubicBezTo>
                  <a:pt x="2472600" y="315502"/>
                  <a:pt x="3311999" y="843773"/>
                  <a:pt x="3030755" y="2160446"/>
                </a:cubicBezTo>
                <a:lnTo>
                  <a:pt x="0" y="1138085"/>
                </a:lnTo>
                <a:cubicBezTo>
                  <a:pt x="99073" y="724041"/>
                  <a:pt x="235650" y="414044"/>
                  <a:pt x="334723" y="0"/>
                </a:cubicBezTo>
                <a:lnTo>
                  <a:pt x="1481510" y="102089"/>
                </a:lnTo>
                <a:close/>
              </a:path>
              <a:path w="3085781" h="2209743" fill="none">
                <a:moveTo>
                  <a:pt x="1528133" y="204891"/>
                </a:moveTo>
                <a:cubicBezTo>
                  <a:pt x="2519223" y="418304"/>
                  <a:pt x="3030627" y="1249547"/>
                  <a:pt x="2922867" y="2209743"/>
                </a:cubicBez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7" name="Прямая соединительная линия 46"/>
          <p:cNvCxnSpPr>
            <a:endCxn id="82" idx="0"/>
          </p:cNvCxnSpPr>
          <p:nvPr/>
        </p:nvCxnSpPr>
        <p:spPr>
          <a:xfrm>
            <a:off x="6327485" y="4115616"/>
            <a:ext cx="458919" cy="38459"/>
          </a:xfrm>
          <a:prstGeom prst="line">
            <a:avLst/>
          </a:prstGeom>
          <a:ln w="3810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 flipH="1" flipV="1">
            <a:off x="9457048" y="2540274"/>
            <a:ext cx="61588" cy="1337709"/>
          </a:xfrm>
          <a:prstGeom prst="line">
            <a:avLst/>
          </a:prstGeom>
          <a:ln w="28575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 flipV="1">
            <a:off x="9104030" y="2462597"/>
            <a:ext cx="294352" cy="9980"/>
          </a:xfrm>
          <a:prstGeom prst="line">
            <a:avLst/>
          </a:prstGeom>
          <a:ln w="28575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 rot="2240231">
                <a:off x="7406651" y="4545994"/>
                <a:ext cx="885179" cy="8036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b="1" i="1" dirty="0">
                    <a:solidFill>
                      <a:srgbClr val="800000"/>
                    </a:solidFill>
                    <a:latin typeface="Arial" panose="020B0604020202020204" pitchFamily="34" charset="0"/>
                  </a:rPr>
                  <a:t>y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den>
                    </m:f>
                  </m:oMath>
                </a14:m>
                <a:endParaRPr lang="ru-RU" sz="2000" dirty="0"/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240231">
                <a:off x="7406651" y="4545994"/>
                <a:ext cx="885179" cy="803618"/>
              </a:xfrm>
              <a:prstGeom prst="rect">
                <a:avLst/>
              </a:prstGeom>
              <a:blipFill>
                <a:blip r:embed="rId6"/>
                <a:stretch>
                  <a:fillRect l="-55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64542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5" grpId="0"/>
      <p:bldP spid="36" grpId="0"/>
      <p:bldP spid="37" grpId="0"/>
      <p:bldP spid="38" grpId="0"/>
      <p:bldP spid="39" grpId="0"/>
      <p:bldP spid="43" grpId="0"/>
      <p:bldP spid="44" grpId="0"/>
      <p:bldP spid="45" grpId="0"/>
      <p:bldP spid="48" grpId="0"/>
      <p:bldP spid="49" grpId="0"/>
      <p:bldP spid="50" grpId="0"/>
      <p:bldP spid="25" grpId="0"/>
      <p:bldP spid="58" grpId="0"/>
      <p:bldP spid="64" grpId="0"/>
      <p:bldP spid="68" grpId="0"/>
      <p:bldP spid="70" grpId="0"/>
      <p:bldP spid="71" grpId="0" animBg="1"/>
      <p:bldP spid="77" grpId="0" animBg="1"/>
      <p:bldP spid="72" grpId="0"/>
      <p:bldP spid="73" grpId="0"/>
      <p:bldP spid="74" grpId="0"/>
      <p:bldP spid="75" grpId="0"/>
      <p:bldP spid="76" grpId="0"/>
      <p:bldP spid="82" grpId="0" animBg="1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7803471" y="1339927"/>
                <a:ext cx="2312785" cy="11409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0" smtClean="0">
                          <a:solidFill>
                            <a:srgbClr val="800000"/>
                          </a:solidFill>
                          <a:latin typeface="Cambria Math" panose="02040503050406030204" pitchFamily="18" charset="0"/>
                        </a:rPr>
                        <m:t>𝐲</m:t>
                      </m:r>
                      <m:r>
                        <a:rPr lang="en-US" sz="3600" b="1" i="0" smtClean="0">
                          <a:solidFill>
                            <a:srgbClr val="8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600" b="1" i="1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0" smtClean="0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  <m:t>𝐤</m:t>
                          </m:r>
                        </m:num>
                        <m:den>
                          <m:r>
                            <a:rPr lang="en-US" sz="3600" b="1" i="0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  <m:t>𝐱</m:t>
                          </m:r>
                        </m:den>
                      </m:f>
                    </m:oMath>
                  </m:oMathPara>
                </a14:m>
                <a:endParaRPr lang="ru-RU" sz="1600" dirty="0">
                  <a:solidFill>
                    <a:srgbClr val="800000"/>
                  </a:solidFill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3471" y="1339927"/>
                <a:ext cx="2312785" cy="11409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586" y="1505659"/>
            <a:ext cx="6988072" cy="478635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8371068" y="2619025"/>
                <a:ext cx="1833772" cy="166673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1,5</a:t>
                </a:r>
                <a:r>
                  <a:rPr lang="en-US" sz="4400" b="1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𝐤</m:t>
                        </m:r>
                      </m:num>
                      <m:den>
                        <m:r>
                          <a:rPr lang="en-US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</m:oMath>
                </a14:m>
                <a:endParaRPr lang="en-US" sz="4000" b="1" dirty="0">
                  <a:solidFill>
                    <a:srgbClr val="002060"/>
                  </a:solidFill>
                </a:endParaRPr>
              </a:p>
              <a:p>
                <a:r>
                  <a:rPr lang="en-US" sz="4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 = 1,5</a:t>
                </a:r>
                <a:endParaRPr lang="ru-RU" sz="40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71068" y="2619025"/>
                <a:ext cx="1833772" cy="1666738"/>
              </a:xfrm>
              <a:prstGeom prst="rect">
                <a:avLst/>
              </a:prstGeom>
              <a:blipFill>
                <a:blip r:embed="rId4"/>
                <a:stretch>
                  <a:fillRect l="-11628" r="-5648" b="-150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1396059" y="1767269"/>
            <a:ext cx="1577767" cy="83099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2400" b="1" dirty="0"/>
              <a:t> </a:t>
            </a:r>
            <a:r>
              <a:rPr lang="en-US" sz="4800" b="1" dirty="0"/>
              <a:t>k = 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74234" y="3915236"/>
            <a:ext cx="3962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x</a:t>
            </a:r>
            <a:endParaRPr lang="ru-RU" sz="36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193455" y="1505659"/>
            <a:ext cx="4026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/>
              <a:t>y</a:t>
            </a:r>
            <a:endParaRPr lang="ru-RU" sz="3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8412651" y="4423908"/>
                <a:ext cx="1676934" cy="10243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0" smtClean="0">
                          <a:solidFill>
                            <a:srgbClr val="800000"/>
                          </a:solidFill>
                          <a:latin typeface="Cambria Math" panose="02040503050406030204" pitchFamily="18" charset="0"/>
                        </a:rPr>
                        <m:t>𝐲</m:t>
                      </m:r>
                      <m:r>
                        <a:rPr lang="en-US" sz="3200" b="1" i="0" smtClean="0">
                          <a:solidFill>
                            <a:srgbClr val="8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200" b="1" i="1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0" smtClean="0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3200" b="1" i="0" smtClean="0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200" b="1" i="0" smtClean="0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3200" b="1" i="0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  <m:t>𝐱</m:t>
                          </m:r>
                        </m:den>
                      </m:f>
                    </m:oMath>
                  </m:oMathPara>
                </a14:m>
                <a:endParaRPr lang="ru-RU" sz="1600" dirty="0">
                  <a:solidFill>
                    <a:srgbClr val="800000"/>
                  </a:solidFill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2651" y="4423908"/>
                <a:ext cx="1676934" cy="102431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4604296" y="2892397"/>
                <a:ext cx="1370055" cy="9017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80000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2800" b="1" i="1" smtClean="0">
                          <a:solidFill>
                            <a:srgbClr val="8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800" b="1" i="1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2800" b="1" i="1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ru-RU" sz="1050" dirty="0">
                  <a:solidFill>
                    <a:srgbClr val="800000"/>
                  </a:solidFill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4296" y="2892397"/>
                <a:ext cx="1370055" cy="90178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1964910" y="3016272"/>
                <a:ext cx="1697581" cy="9017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ru-RU" sz="28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28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ru-RU" sz="1050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4910" y="3016272"/>
                <a:ext cx="1697581" cy="90178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Прямоугольник 17"/>
          <p:cNvSpPr/>
          <p:nvPr/>
        </p:nvSpPr>
        <p:spPr>
          <a:xfrm>
            <a:off x="0" y="0"/>
            <a:ext cx="12192000" cy="12017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Grafik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i="1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qiymatini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354643" y="3325584"/>
            <a:ext cx="3209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</a:rPr>
              <a:t>.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394792" y="4628295"/>
            <a:ext cx="367146" cy="7639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800000"/>
                </a:solidFill>
              </a:rPr>
              <a:t>.</a:t>
            </a:r>
            <a:endParaRPr lang="ru-RU" sz="4400" b="1" dirty="0">
              <a:solidFill>
                <a:srgbClr val="80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502030" y="3360471"/>
            <a:ext cx="3209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800000"/>
                </a:solidFill>
              </a:rPr>
              <a:t>.</a:t>
            </a:r>
            <a:endParaRPr lang="ru-RU" sz="4000" b="1" dirty="0">
              <a:solidFill>
                <a:srgbClr val="80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95059" y="4656331"/>
            <a:ext cx="3209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</a:rPr>
              <a:t>.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0020664" y="1672790"/>
            <a:ext cx="15039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(1; 1,5)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933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89922" y="0"/>
                <a:ext cx="10778913" cy="67695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b="1" dirty="0">
                    <a:solidFill>
                      <a:srgbClr val="4472C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№ 99</a:t>
                </a:r>
                <a:r>
                  <a:rPr lang="en-US" sz="3600" b="1" dirty="0">
                    <a:solidFill>
                      <a:srgbClr val="4472C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Funksiyalarning</a:t>
                </a:r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grafiklarini</a:t>
                </a:r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yasamasdan</a:t>
                </a:r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</a:p>
              <a:p>
                <a:r>
                  <a:rPr lang="en-US" sz="36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ularning</a:t>
                </a:r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kesishish</a:t>
                </a:r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nuqtasini</a:t>
                </a:r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toping:</a:t>
                </a:r>
              </a:p>
              <a:p>
                <a:r>
                  <a:rPr lang="en-US" sz="3600" b="1" dirty="0">
                    <a:solidFill>
                      <a:srgbClr val="0070C0"/>
                    </a:solidFill>
                  </a:rPr>
                  <a:t>1) </a:t>
                </a:r>
                <a14:m>
                  <m:oMath xmlns:m="http://schemas.openxmlformats.org/officeDocument/2006/math">
                    <m:r>
                      <a:rPr lang="en-US" sz="36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𝐲</m:t>
                    </m:r>
                    <m:r>
                      <a:rPr lang="en-US" sz="3600" b="1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num>
                      <m:den>
                        <m:r>
                          <a:rPr lang="en-US" sz="36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𝐱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 = 3x</a:t>
                </a:r>
              </a:p>
              <a:p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</a:rPr>
                      <m:t>    </m:t>
                    </m:r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>
                            <a:latin typeface="Cambria Math" panose="02040503050406030204" pitchFamily="18" charset="0"/>
                          </a:rPr>
                          <m:t>𝟏𝟐</m:t>
                        </m:r>
                      </m:num>
                      <m:den>
                        <m:r>
                          <a:rPr lang="en-US" sz="3200" b="1">
                            <a:latin typeface="Cambria Math" panose="02040503050406030204" pitchFamily="18" charset="0"/>
                          </a:rPr>
                          <m:t>𝐱</m:t>
                        </m:r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= 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3x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b="0" dirty="0"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sSup>
                      <m:sSupPr>
                        <m:ctrlPr>
                          <a:rPr lang="en-US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x</m:t>
                        </m:r>
                      </m:e>
                      <m:sup>
                        <m:r>
                          <a:rPr lang="en-US" sz="28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= 12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dirty="0"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x</m:t>
                        </m:r>
                      </m:e>
                      <m:sup>
                        <m: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= 12:3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dirty="0"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x</m:t>
                        </m:r>
                      </m:e>
                      <m:sup>
                        <m: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= 4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b="1" dirty="0"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𝐱</m:t>
                        </m:r>
                      </m:e>
                      <m:sub>
                        <m:r>
                          <a:rPr lang="en-US" sz="2800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= 2;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b="1" dirty="0"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𝐱</m:t>
                        </m:r>
                      </m:e>
                      <m:sub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= -2;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36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(2; 6) </a:t>
                </a:r>
                <a:r>
                  <a:rPr lang="en-US" sz="3600" b="1" dirty="0" err="1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(-2; -6)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922" y="0"/>
                <a:ext cx="10778913" cy="6769545"/>
              </a:xfrm>
              <a:prstGeom prst="rect">
                <a:avLst/>
              </a:prstGeom>
              <a:blipFill>
                <a:blip r:embed="rId2"/>
                <a:stretch>
                  <a:fillRect l="-1753" t="-1351" r="-735" b="-9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5556411" y="1371905"/>
                <a:ext cx="6096000" cy="5102679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en-US" sz="3600" b="1" dirty="0">
                    <a:solidFill>
                      <a:srgbClr val="0070C0"/>
                    </a:solidFill>
                  </a:rPr>
                  <a:t>4) </a:t>
                </a:r>
                <a14:m>
                  <m:oMath xmlns:m="http://schemas.openxmlformats.org/officeDocument/2006/math">
                    <m:r>
                      <a:rPr lang="en-US" sz="3200" b="1">
                        <a:latin typeface="Cambria Math" panose="02040503050406030204" pitchFamily="18" charset="0"/>
                      </a:rPr>
                      <m:t>𝐲</m:t>
                    </m:r>
                    <m:r>
                      <a:rPr lang="en-US" sz="3200" b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3200" b="1">
                            <a:latin typeface="Cambria Math" panose="02040503050406030204" pitchFamily="18" charset="0"/>
                          </a:rPr>
                          <m:t>𝐱</m:t>
                        </m:r>
                        <m:r>
                          <a:rPr lang="en-US" sz="3200" b="1" i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200" b="1" i="0" smtClean="0"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</m:oMath>
                </a14:m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y = x+2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3200" b="1" dirty="0"/>
                  <a:t>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3200" b="1">
                            <a:latin typeface="Cambria Math" panose="02040503050406030204" pitchFamily="18" charset="0"/>
                          </a:rPr>
                          <m:t>𝐱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= 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x+2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(x+1)(x+2) = 6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b="1" dirty="0"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x</m:t>
                        </m:r>
                      </m:e>
                      <m:sub>
                        <m:r>
                          <a:rPr lang="en-US" sz="28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= - 4;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dirty="0"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x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= 1;</a:t>
                </a:r>
              </a:p>
              <a:p>
                <a:pPr>
                  <a:lnSpc>
                    <a:spcPct val="150000"/>
                  </a:lnSpc>
                </a:pPr>
                <a:endParaRPr lang="en-US" sz="2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36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(-4; -2) </a:t>
                </a:r>
                <a:r>
                  <a:rPr lang="en-US" sz="3600" b="1" dirty="0" err="1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(1; 3)</a:t>
                </a: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6411" y="1371905"/>
                <a:ext cx="6096000" cy="5102679"/>
              </a:xfrm>
              <a:prstGeom prst="rect">
                <a:avLst/>
              </a:prstGeom>
              <a:blipFill>
                <a:blip r:embed="rId3"/>
                <a:stretch>
                  <a:fillRect l="-3000" t="-358" b="-15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102864" y="4464113"/>
                <a:ext cx="2625890" cy="13051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y</m:t>
                        </m:r>
                      </m:e>
                      <m:sub>
                        <m:r>
                          <a:rPr lang="en-US" sz="2800" b="0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= 3∙2 = 6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y</m:t>
                        </m:r>
                      </m:e>
                      <m:sub>
                        <m:r>
                          <a:rPr lang="en-US" sz="2800" b="0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= 3∙(-2) = -6</a:t>
                </a: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2864" y="4464113"/>
                <a:ext cx="2625890" cy="1305165"/>
              </a:xfrm>
              <a:prstGeom prst="rect">
                <a:avLst/>
              </a:prstGeom>
              <a:blipFill>
                <a:blip r:embed="rId4"/>
                <a:stretch>
                  <a:fillRect b="-121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7484087" y="3771615"/>
                <a:ext cx="3684748" cy="13849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y</m:t>
                        </m:r>
                      </m:e>
                      <m:sub>
                        <m:r>
                          <a:rPr lang="en-US" sz="28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= -4+2 = -2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y</m:t>
                        </m:r>
                      </m:e>
                      <m:sub>
                        <m:r>
                          <a:rPr lang="en-US" sz="28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= 1+2 = 3</a:t>
                </a: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4087" y="3771615"/>
                <a:ext cx="3684748" cy="1384995"/>
              </a:xfrm>
              <a:prstGeom prst="rect">
                <a:avLst/>
              </a:prstGeom>
              <a:blipFill>
                <a:blip r:embed="rId5"/>
                <a:stretch>
                  <a:fillRect b="-57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75485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 стрелкой 4"/>
          <p:cNvCxnSpPr/>
          <p:nvPr/>
        </p:nvCxnSpPr>
        <p:spPr>
          <a:xfrm flipH="1" flipV="1">
            <a:off x="8584507" y="888274"/>
            <a:ext cx="19094" cy="559514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5729631" y="3900738"/>
            <a:ext cx="5882071" cy="201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9476185" y="3734098"/>
            <a:ext cx="11723" cy="24574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0303094" y="3740048"/>
            <a:ext cx="11723" cy="24574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1106931" y="3746223"/>
            <a:ext cx="11723" cy="24574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7770831" y="3757687"/>
            <a:ext cx="11723" cy="24574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6884466" y="3791733"/>
            <a:ext cx="11723" cy="24574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098948" y="3804572"/>
            <a:ext cx="11723" cy="24574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8456756" y="3089826"/>
            <a:ext cx="323928" cy="983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8456756" y="2436556"/>
            <a:ext cx="281353" cy="1172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8512313" y="3886419"/>
            <a:ext cx="23349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>
            <a:endCxn id="36" idx="1"/>
          </p:cNvCxnSpPr>
          <p:nvPr/>
        </p:nvCxnSpPr>
        <p:spPr>
          <a:xfrm>
            <a:off x="8517089" y="4609107"/>
            <a:ext cx="258142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8501448" y="5326304"/>
            <a:ext cx="281353" cy="1172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9386800" y="400342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  <a:endParaRPr lang="ru-RU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10135857" y="4013614"/>
            <a:ext cx="5818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2</a:t>
            </a:r>
            <a:endParaRPr lang="ru-RU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8648881" y="2914995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1</a:t>
            </a:r>
            <a:endParaRPr lang="ru-RU" dirty="0"/>
          </a:p>
        </p:txBody>
      </p:sp>
      <p:sp>
        <p:nvSpPr>
          <p:cNvPr id="36" name="Прямоугольник 35"/>
          <p:cNvSpPr/>
          <p:nvPr/>
        </p:nvSpPr>
        <p:spPr>
          <a:xfrm flipH="1">
            <a:off x="8175794" y="4424441"/>
            <a:ext cx="5994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-1</a:t>
            </a:r>
            <a:endParaRPr lang="ru-RU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7629050" y="4003429"/>
            <a:ext cx="3722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-1</a:t>
            </a:r>
            <a:endParaRPr lang="ru-RU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8686828" y="2347132"/>
            <a:ext cx="334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2</a:t>
            </a:r>
            <a:endParaRPr lang="ru-RU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8741756" y="1698058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3</a:t>
            </a:r>
            <a:endParaRPr lang="ru-RU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10976963" y="4003429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3</a:t>
            </a:r>
            <a:endParaRPr lang="ru-RU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6738352" y="3970316"/>
            <a:ext cx="3722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-2</a:t>
            </a:r>
            <a:endParaRPr lang="ru-RU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5956340" y="4056227"/>
            <a:ext cx="3722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-3</a:t>
            </a:r>
            <a:endParaRPr lang="ru-RU" dirty="0"/>
          </a:p>
        </p:txBody>
      </p:sp>
      <p:sp>
        <p:nvSpPr>
          <p:cNvPr id="48" name="TextBox 47"/>
          <p:cNvSpPr txBox="1"/>
          <p:nvPr/>
        </p:nvSpPr>
        <p:spPr>
          <a:xfrm>
            <a:off x="8220463" y="3452939"/>
            <a:ext cx="3930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O</a:t>
            </a:r>
            <a:endParaRPr lang="ru-RU" sz="2400" b="1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11812194" y="3287835"/>
            <a:ext cx="4019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8982581" y="1076920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3" name="Прямая соединительная линия 62"/>
          <p:cNvCxnSpPr/>
          <p:nvPr/>
        </p:nvCxnSpPr>
        <p:spPr>
          <a:xfrm flipH="1" flipV="1">
            <a:off x="10333664" y="3065637"/>
            <a:ext cx="1947" cy="789592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8527037" y="6037639"/>
            <a:ext cx="281353" cy="1172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8210060" y="5141638"/>
            <a:ext cx="372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-2</a:t>
            </a:r>
            <a:endParaRPr lang="ru-RU" dirty="0"/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 flipH="1" flipV="1">
            <a:off x="9469252" y="2462597"/>
            <a:ext cx="14882" cy="1419007"/>
          </a:xfrm>
          <a:prstGeom prst="line">
            <a:avLst/>
          </a:prstGeom>
          <a:ln w="28575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8532769" y="3096021"/>
            <a:ext cx="1782048" cy="3640"/>
          </a:xfrm>
          <a:prstGeom prst="line">
            <a:avLst/>
          </a:prstGeom>
          <a:ln w="28575"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Таблица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64940573"/>
                  </p:ext>
                </p:extLst>
              </p:nvPr>
            </p:nvGraphicFramePr>
            <p:xfrm>
              <a:off x="485528" y="1742747"/>
              <a:ext cx="4870593" cy="17068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95799">
                      <a:extLst>
                        <a:ext uri="{9D8B030D-6E8A-4147-A177-3AD203B41FA5}">
                          <a16:colId xmlns:a16="http://schemas.microsoft.com/office/drawing/2014/main" val="1342543838"/>
                        </a:ext>
                      </a:extLst>
                    </a:gridCol>
                    <a:gridCol w="695799">
                      <a:extLst>
                        <a:ext uri="{9D8B030D-6E8A-4147-A177-3AD203B41FA5}">
                          <a16:colId xmlns:a16="http://schemas.microsoft.com/office/drawing/2014/main" val="2833733456"/>
                        </a:ext>
                      </a:extLst>
                    </a:gridCol>
                    <a:gridCol w="695799">
                      <a:extLst>
                        <a:ext uri="{9D8B030D-6E8A-4147-A177-3AD203B41FA5}">
                          <a16:colId xmlns:a16="http://schemas.microsoft.com/office/drawing/2014/main" val="1089971844"/>
                        </a:ext>
                      </a:extLst>
                    </a:gridCol>
                    <a:gridCol w="695799">
                      <a:extLst>
                        <a:ext uri="{9D8B030D-6E8A-4147-A177-3AD203B41FA5}">
                          <a16:colId xmlns:a16="http://schemas.microsoft.com/office/drawing/2014/main" val="1409298638"/>
                        </a:ext>
                      </a:extLst>
                    </a:gridCol>
                    <a:gridCol w="695799">
                      <a:extLst>
                        <a:ext uri="{9D8B030D-6E8A-4147-A177-3AD203B41FA5}">
                          <a16:colId xmlns:a16="http://schemas.microsoft.com/office/drawing/2014/main" val="798345395"/>
                        </a:ext>
                      </a:extLst>
                    </a:gridCol>
                    <a:gridCol w="695799">
                      <a:extLst>
                        <a:ext uri="{9D8B030D-6E8A-4147-A177-3AD203B41FA5}">
                          <a16:colId xmlns:a16="http://schemas.microsoft.com/office/drawing/2014/main" val="235359379"/>
                        </a:ext>
                      </a:extLst>
                    </a:gridCol>
                    <a:gridCol w="695799">
                      <a:extLst>
                        <a:ext uri="{9D8B030D-6E8A-4147-A177-3AD203B41FA5}">
                          <a16:colId xmlns:a16="http://schemas.microsoft.com/office/drawing/2014/main" val="857264871"/>
                        </a:ext>
                      </a:extLst>
                    </a:gridCol>
                  </a:tblGrid>
                  <a:tr h="0">
                    <a:tc>
                      <a:txBody>
                        <a:bodyPr/>
                        <a:lstStyle/>
                        <a:p>
                          <a:r>
                            <a:rPr lang="en-US" sz="4000" b="1" dirty="0">
                              <a:solidFill>
                                <a:srgbClr val="800000"/>
                              </a:solidFill>
                            </a:rPr>
                            <a:t>x</a:t>
                          </a:r>
                          <a:endParaRPr lang="ru-RU" sz="4000" b="1" dirty="0">
                            <a:solidFill>
                              <a:srgbClr val="8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600" b="1" dirty="0">
                              <a:solidFill>
                                <a:srgbClr val="002060"/>
                              </a:solidFill>
                            </a:rPr>
                            <a:t>1</a:t>
                          </a:r>
                          <a:endParaRPr lang="ru-RU" sz="3600" b="1" dirty="0">
                            <a:solidFill>
                              <a:srgbClr val="00206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600" b="1" dirty="0">
                              <a:solidFill>
                                <a:srgbClr val="002060"/>
                              </a:solidFill>
                            </a:rPr>
                            <a:t>2</a:t>
                          </a:r>
                          <a:endParaRPr lang="ru-RU" sz="3600" b="1" dirty="0">
                            <a:solidFill>
                              <a:srgbClr val="00206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ru-RU" sz="3600" b="1" dirty="0">
                              <a:solidFill>
                                <a:srgbClr val="002060"/>
                              </a:solidFill>
                            </a:rPr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600" b="1" dirty="0">
                              <a:solidFill>
                                <a:srgbClr val="002060"/>
                              </a:solidFill>
                            </a:rPr>
                            <a:t>-1</a:t>
                          </a:r>
                          <a:endParaRPr lang="ru-RU" sz="3600" b="1" dirty="0">
                            <a:solidFill>
                              <a:srgbClr val="00206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600" b="1" dirty="0">
                              <a:solidFill>
                                <a:srgbClr val="002060"/>
                              </a:solidFill>
                            </a:rPr>
                            <a:t>-2</a:t>
                          </a:r>
                          <a:endParaRPr lang="ru-RU" sz="3600" b="1" dirty="0">
                            <a:solidFill>
                              <a:srgbClr val="00206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600" b="1" dirty="0">
                              <a:solidFill>
                                <a:srgbClr val="002060"/>
                              </a:solidFill>
                            </a:rPr>
                            <a:t>-</a:t>
                          </a:r>
                          <a:r>
                            <a:rPr lang="ru-RU" sz="3600" b="1" dirty="0">
                              <a:solidFill>
                                <a:srgbClr val="002060"/>
                              </a:solidFill>
                            </a:rPr>
                            <a:t>4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67546912"/>
                      </a:ext>
                    </a:extLst>
                  </a:tr>
                  <a:tr h="976584">
                    <a:tc>
                      <a:txBody>
                        <a:bodyPr/>
                        <a:lstStyle/>
                        <a:p>
                          <a:r>
                            <a:rPr lang="en-US" sz="4000" b="1" dirty="0">
                              <a:solidFill>
                                <a:srgbClr val="800000"/>
                              </a:solidFill>
                            </a:rPr>
                            <a:t>y</a:t>
                          </a:r>
                          <a:endParaRPr lang="ru-RU" sz="4000" b="1" dirty="0">
                            <a:solidFill>
                              <a:srgbClr val="80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3200" b="1" dirty="0">
                              <a:solidFill>
                                <a:srgbClr val="800000"/>
                              </a:solidFill>
                            </a:rPr>
                            <a:t>2</a:t>
                          </a:r>
                          <a:endParaRPr lang="ru-RU" sz="3200" b="1" dirty="0">
                            <a:solidFill>
                              <a:srgbClr val="800000"/>
                            </a:solidFill>
                          </a:endParaRPr>
                        </a:p>
                        <a:p>
                          <a:endParaRPr lang="ru-RU" dirty="0">
                            <a:solidFill>
                              <a:srgbClr val="80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600" b="1" dirty="0">
                              <a:solidFill>
                                <a:srgbClr val="800000"/>
                              </a:solidFill>
                            </a:rPr>
                            <a:t>1</a:t>
                          </a:r>
                          <a:endParaRPr lang="ru-RU" sz="3600" b="1" dirty="0">
                            <a:solidFill>
                              <a:srgbClr val="80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2400" b="1" i="1" smtClean="0">
                                        <a:solidFill>
                                          <a:srgbClr val="8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1" i="1" smtClean="0">
                                        <a:solidFill>
                                          <a:srgbClr val="8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en-US" sz="2400" b="1" i="1" smtClean="0">
                                        <a:solidFill>
                                          <a:srgbClr val="8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dirty="0">
                            <a:solidFill>
                              <a:srgbClr val="80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600" b="1" dirty="0">
                              <a:solidFill>
                                <a:srgbClr val="800000"/>
                              </a:solidFill>
                            </a:rPr>
                            <a:t>-2</a:t>
                          </a:r>
                          <a:endParaRPr lang="ru-RU" sz="3600" b="1" dirty="0">
                            <a:solidFill>
                              <a:srgbClr val="80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3600" b="1" dirty="0">
                              <a:solidFill>
                                <a:srgbClr val="800000"/>
                              </a:solidFill>
                            </a:rPr>
                            <a:t>-1</a:t>
                          </a:r>
                          <a:endParaRPr lang="ru-RU" sz="3600" b="1" dirty="0">
                            <a:solidFill>
                              <a:srgbClr val="800000"/>
                            </a:solidFill>
                          </a:endParaRPr>
                        </a:p>
                        <a:p>
                          <a:endParaRPr lang="ru-RU" sz="2400" b="1" dirty="0">
                            <a:solidFill>
                              <a:srgbClr val="80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1" i="0" smtClean="0">
                                    <a:solidFill>
                                      <a:srgbClr val="800000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ru-RU" sz="2400" b="1" i="1" smtClean="0">
                                        <a:solidFill>
                                          <a:srgbClr val="8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1" i="1" smtClean="0">
                                        <a:solidFill>
                                          <a:srgbClr val="8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en-US" sz="2400" b="1" i="1" smtClean="0">
                                        <a:solidFill>
                                          <a:srgbClr val="8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dirty="0">
                            <a:solidFill>
                              <a:srgbClr val="80000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25451363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Таблица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64940573"/>
                  </p:ext>
                </p:extLst>
              </p:nvPr>
            </p:nvGraphicFramePr>
            <p:xfrm>
              <a:off x="485528" y="1742747"/>
              <a:ext cx="4870593" cy="17068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95799">
                      <a:extLst>
                        <a:ext uri="{9D8B030D-6E8A-4147-A177-3AD203B41FA5}">
                          <a16:colId xmlns:a16="http://schemas.microsoft.com/office/drawing/2014/main" val="1342543838"/>
                        </a:ext>
                      </a:extLst>
                    </a:gridCol>
                    <a:gridCol w="695799">
                      <a:extLst>
                        <a:ext uri="{9D8B030D-6E8A-4147-A177-3AD203B41FA5}">
                          <a16:colId xmlns:a16="http://schemas.microsoft.com/office/drawing/2014/main" val="2833733456"/>
                        </a:ext>
                      </a:extLst>
                    </a:gridCol>
                    <a:gridCol w="695799">
                      <a:extLst>
                        <a:ext uri="{9D8B030D-6E8A-4147-A177-3AD203B41FA5}">
                          <a16:colId xmlns:a16="http://schemas.microsoft.com/office/drawing/2014/main" val="1089971844"/>
                        </a:ext>
                      </a:extLst>
                    </a:gridCol>
                    <a:gridCol w="695799">
                      <a:extLst>
                        <a:ext uri="{9D8B030D-6E8A-4147-A177-3AD203B41FA5}">
                          <a16:colId xmlns:a16="http://schemas.microsoft.com/office/drawing/2014/main" val="1409298638"/>
                        </a:ext>
                      </a:extLst>
                    </a:gridCol>
                    <a:gridCol w="695799">
                      <a:extLst>
                        <a:ext uri="{9D8B030D-6E8A-4147-A177-3AD203B41FA5}">
                          <a16:colId xmlns:a16="http://schemas.microsoft.com/office/drawing/2014/main" val="798345395"/>
                        </a:ext>
                      </a:extLst>
                    </a:gridCol>
                    <a:gridCol w="695799">
                      <a:extLst>
                        <a:ext uri="{9D8B030D-6E8A-4147-A177-3AD203B41FA5}">
                          <a16:colId xmlns:a16="http://schemas.microsoft.com/office/drawing/2014/main" val="235359379"/>
                        </a:ext>
                      </a:extLst>
                    </a:gridCol>
                    <a:gridCol w="695799">
                      <a:extLst>
                        <a:ext uri="{9D8B030D-6E8A-4147-A177-3AD203B41FA5}">
                          <a16:colId xmlns:a16="http://schemas.microsoft.com/office/drawing/2014/main" val="857264871"/>
                        </a:ext>
                      </a:extLst>
                    </a:gridCol>
                  </a:tblGrid>
                  <a:tr h="701040">
                    <a:tc>
                      <a:txBody>
                        <a:bodyPr/>
                        <a:lstStyle/>
                        <a:p>
                          <a:r>
                            <a:rPr lang="en-US" sz="4000" b="1" dirty="0" smtClean="0">
                              <a:solidFill>
                                <a:srgbClr val="800000"/>
                              </a:solidFill>
                            </a:rPr>
                            <a:t>x</a:t>
                          </a:r>
                          <a:endParaRPr lang="ru-RU" sz="4000" b="1" dirty="0">
                            <a:solidFill>
                              <a:srgbClr val="8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600" b="1" dirty="0" smtClean="0">
                              <a:solidFill>
                                <a:srgbClr val="002060"/>
                              </a:solidFill>
                            </a:rPr>
                            <a:t>1</a:t>
                          </a:r>
                          <a:endParaRPr lang="ru-RU" sz="3600" b="1" dirty="0">
                            <a:solidFill>
                              <a:srgbClr val="00206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600" b="1" dirty="0" smtClean="0">
                              <a:solidFill>
                                <a:srgbClr val="002060"/>
                              </a:solidFill>
                            </a:rPr>
                            <a:t>2</a:t>
                          </a:r>
                          <a:endParaRPr lang="ru-RU" sz="3600" b="1" dirty="0">
                            <a:solidFill>
                              <a:srgbClr val="00206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ru-RU" sz="3600" b="1" dirty="0" smtClean="0">
                              <a:solidFill>
                                <a:srgbClr val="002060"/>
                              </a:solidFill>
                            </a:rPr>
                            <a:t>4</a:t>
                          </a:r>
                          <a:endParaRPr lang="ru-RU" sz="3600" b="1" dirty="0">
                            <a:solidFill>
                              <a:srgbClr val="00206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600" b="1" dirty="0" smtClean="0">
                              <a:solidFill>
                                <a:srgbClr val="002060"/>
                              </a:solidFill>
                            </a:rPr>
                            <a:t>-1</a:t>
                          </a:r>
                          <a:endParaRPr lang="ru-RU" sz="3600" b="1" dirty="0">
                            <a:solidFill>
                              <a:srgbClr val="00206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600" b="1" dirty="0" smtClean="0">
                              <a:solidFill>
                                <a:srgbClr val="002060"/>
                              </a:solidFill>
                            </a:rPr>
                            <a:t>-2</a:t>
                          </a:r>
                          <a:endParaRPr lang="ru-RU" sz="3600" b="1" dirty="0">
                            <a:solidFill>
                              <a:srgbClr val="00206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600" b="1" dirty="0" smtClean="0">
                              <a:solidFill>
                                <a:srgbClr val="002060"/>
                              </a:solidFill>
                            </a:rPr>
                            <a:t>-</a:t>
                          </a:r>
                          <a:r>
                            <a:rPr lang="ru-RU" sz="3600" b="1" dirty="0" smtClean="0">
                              <a:solidFill>
                                <a:srgbClr val="002060"/>
                              </a:solidFill>
                            </a:rPr>
                            <a:t>4</a:t>
                          </a:r>
                          <a:endParaRPr lang="ru-RU" sz="3600" b="1" dirty="0">
                            <a:solidFill>
                              <a:srgbClr val="00206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67546912"/>
                      </a:ext>
                    </a:extLst>
                  </a:tr>
                  <a:tr h="1005840">
                    <a:tc>
                      <a:txBody>
                        <a:bodyPr/>
                        <a:lstStyle/>
                        <a:p>
                          <a:r>
                            <a:rPr lang="en-US" sz="4000" b="1" dirty="0" smtClean="0">
                              <a:solidFill>
                                <a:srgbClr val="800000"/>
                              </a:solidFill>
                            </a:rPr>
                            <a:t>y</a:t>
                          </a:r>
                          <a:endParaRPr lang="ru-RU" sz="4000" b="1" dirty="0">
                            <a:solidFill>
                              <a:srgbClr val="80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3200" b="1" dirty="0" smtClean="0">
                              <a:solidFill>
                                <a:srgbClr val="800000"/>
                              </a:solidFill>
                            </a:rPr>
                            <a:t>2</a:t>
                          </a:r>
                          <a:endParaRPr lang="ru-RU" sz="3200" b="1" dirty="0" smtClean="0">
                            <a:solidFill>
                              <a:srgbClr val="800000"/>
                            </a:solidFill>
                          </a:endParaRPr>
                        </a:p>
                        <a:p>
                          <a:endParaRPr lang="ru-RU" dirty="0">
                            <a:solidFill>
                              <a:srgbClr val="80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600" b="1" dirty="0" smtClean="0">
                              <a:solidFill>
                                <a:srgbClr val="800000"/>
                              </a:solidFill>
                            </a:rPr>
                            <a:t>1</a:t>
                          </a:r>
                          <a:endParaRPr lang="ru-RU" sz="3600" b="1" dirty="0">
                            <a:solidFill>
                              <a:srgbClr val="80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301754" t="-78916" r="-302632" b="-12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3600" b="1" dirty="0" smtClean="0">
                              <a:solidFill>
                                <a:srgbClr val="800000"/>
                              </a:solidFill>
                            </a:rPr>
                            <a:t>-2</a:t>
                          </a:r>
                          <a:endParaRPr lang="ru-RU" sz="3600" b="1" dirty="0">
                            <a:solidFill>
                              <a:srgbClr val="80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3600" b="1" dirty="0" smtClean="0">
                              <a:solidFill>
                                <a:srgbClr val="800000"/>
                              </a:solidFill>
                            </a:rPr>
                            <a:t>-1</a:t>
                          </a:r>
                          <a:endParaRPr lang="ru-RU" sz="3600" b="1" dirty="0" smtClean="0">
                            <a:solidFill>
                              <a:srgbClr val="800000"/>
                            </a:solidFill>
                          </a:endParaRPr>
                        </a:p>
                        <a:p>
                          <a:endParaRPr lang="ru-RU" sz="2400" b="1" dirty="0">
                            <a:solidFill>
                              <a:srgbClr val="80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602632" t="-78916" r="-1754" b="-120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54513630"/>
                      </a:ext>
                    </a:extLst>
                  </a:tr>
                </a:tbl>
              </a:graphicData>
            </a:graphic>
          </p:graphicFrame>
        </mc:Fallback>
      </mc:AlternateContent>
      <p:cxnSp>
        <p:nvCxnSpPr>
          <p:cNvPr id="55" name="Прямая соединительная линия 54"/>
          <p:cNvCxnSpPr/>
          <p:nvPr/>
        </p:nvCxnSpPr>
        <p:spPr>
          <a:xfrm>
            <a:off x="8466837" y="1779160"/>
            <a:ext cx="281353" cy="1172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Прямоугольник 70"/>
          <p:cNvSpPr/>
          <p:nvPr/>
        </p:nvSpPr>
        <p:spPr>
          <a:xfrm>
            <a:off x="8831722" y="771911"/>
            <a:ext cx="184731" cy="707886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 wrap="none">
            <a:spAutoFit/>
          </a:bodyPr>
          <a:lstStyle/>
          <a:p>
            <a:endParaRPr lang="ru-RU" sz="4000" b="1" dirty="0">
              <a:solidFill>
                <a:srgbClr val="002060"/>
              </a:solidFill>
            </a:endParaRPr>
          </a:p>
        </p:txBody>
      </p:sp>
      <p:cxnSp>
        <p:nvCxnSpPr>
          <p:cNvPr id="53" name="Прямая соединительная линия 52"/>
          <p:cNvCxnSpPr/>
          <p:nvPr/>
        </p:nvCxnSpPr>
        <p:spPr>
          <a:xfrm>
            <a:off x="7800320" y="5320368"/>
            <a:ext cx="886754" cy="8805"/>
          </a:xfrm>
          <a:prstGeom prst="line">
            <a:avLst/>
          </a:prstGeom>
          <a:ln w="28575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flipH="1" flipV="1">
            <a:off x="7791773" y="3890365"/>
            <a:ext cx="29144" cy="1430003"/>
          </a:xfrm>
          <a:prstGeom prst="line">
            <a:avLst/>
          </a:prstGeom>
          <a:ln w="28575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flipV="1">
            <a:off x="6981305" y="4627870"/>
            <a:ext cx="1705523" cy="11217"/>
          </a:xfrm>
          <a:prstGeom prst="line">
            <a:avLst/>
          </a:prstGeom>
          <a:ln w="28575"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Прямоугольник 74"/>
          <p:cNvSpPr/>
          <p:nvPr/>
        </p:nvSpPr>
        <p:spPr>
          <a:xfrm>
            <a:off x="9277163" y="3323985"/>
            <a:ext cx="38985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>
                <a:solidFill>
                  <a:srgbClr val="800000"/>
                </a:solidFill>
              </a:rPr>
              <a:t>∙</a:t>
            </a:r>
          </a:p>
        </p:txBody>
      </p:sp>
      <p:sp>
        <p:nvSpPr>
          <p:cNvPr id="76" name="Прямоугольник 75"/>
          <p:cNvSpPr/>
          <p:nvPr/>
        </p:nvSpPr>
        <p:spPr>
          <a:xfrm>
            <a:off x="8373288" y="4037327"/>
            <a:ext cx="41069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>
                <a:solidFill>
                  <a:srgbClr val="800000"/>
                </a:solidFill>
              </a:rPr>
              <a:t>∙</a:t>
            </a:r>
          </a:p>
        </p:txBody>
      </p:sp>
      <p:cxnSp>
        <p:nvCxnSpPr>
          <p:cNvPr id="79" name="Прямая соединительная линия 78"/>
          <p:cNvCxnSpPr/>
          <p:nvPr/>
        </p:nvCxnSpPr>
        <p:spPr>
          <a:xfrm flipV="1">
            <a:off x="8633762" y="2431071"/>
            <a:ext cx="903881" cy="979"/>
          </a:xfrm>
          <a:prstGeom prst="line">
            <a:avLst/>
          </a:prstGeom>
          <a:ln w="28575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 rot="2240231">
                <a:off x="9354430" y="1296470"/>
                <a:ext cx="995785" cy="892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b="1" i="1" dirty="0">
                    <a:solidFill>
                      <a:srgbClr val="800000"/>
                    </a:solidFill>
                    <a:latin typeface="Arial" panose="020B0604020202020204" pitchFamily="34" charset="0"/>
                  </a:rPr>
                  <a:t>y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den>
                    </m:f>
                  </m:oMath>
                </a14:m>
                <a:endParaRPr lang="ru-RU" sz="2000" dirty="0"/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240231">
                <a:off x="9354430" y="1296470"/>
                <a:ext cx="995785" cy="892552"/>
              </a:xfrm>
              <a:prstGeom prst="rect">
                <a:avLst/>
              </a:prstGeom>
              <a:blipFill>
                <a:blip r:embed="rId3"/>
                <a:stretch>
                  <a:fillRect l="-72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1" name="Дуга 76"/>
          <p:cNvSpPr/>
          <p:nvPr/>
        </p:nvSpPr>
        <p:spPr>
          <a:xfrm rot="10193737">
            <a:off x="8973066" y="702728"/>
            <a:ext cx="4434428" cy="2789240"/>
          </a:xfrm>
          <a:custGeom>
            <a:avLst/>
            <a:gdLst>
              <a:gd name="connsiteX0" fmla="*/ 2446017 w 4006557"/>
              <a:gd name="connsiteY0" fmla="*/ 47071 h 3807145"/>
              <a:gd name="connsiteX1" fmla="*/ 3995262 w 4006557"/>
              <a:gd name="connsiteY1" fmla="*/ 2105428 h 3807145"/>
              <a:gd name="connsiteX2" fmla="*/ 2003279 w 4006557"/>
              <a:gd name="connsiteY2" fmla="*/ 1903573 h 3807145"/>
              <a:gd name="connsiteX3" fmla="*/ 2446017 w 4006557"/>
              <a:gd name="connsiteY3" fmla="*/ 47071 h 3807145"/>
              <a:gd name="connsiteX0" fmla="*/ 2446017 w 4006557"/>
              <a:gd name="connsiteY0" fmla="*/ 47071 h 3807145"/>
              <a:gd name="connsiteX1" fmla="*/ 3995262 w 4006557"/>
              <a:gd name="connsiteY1" fmla="*/ 2105428 h 3807145"/>
              <a:gd name="connsiteX0" fmla="*/ 442738 w 2003612"/>
              <a:gd name="connsiteY0" fmla="*/ 91815 h 2150172"/>
              <a:gd name="connsiteX1" fmla="*/ 1991983 w 2003612"/>
              <a:gd name="connsiteY1" fmla="*/ 2150172 h 2150172"/>
              <a:gd name="connsiteX2" fmla="*/ 0 w 2003612"/>
              <a:gd name="connsiteY2" fmla="*/ 1948317 h 2150172"/>
              <a:gd name="connsiteX3" fmla="*/ 442738 w 2003612"/>
              <a:gd name="connsiteY3" fmla="*/ 91815 h 2150172"/>
              <a:gd name="connsiteX0" fmla="*/ 457474 w 2003612"/>
              <a:gd name="connsiteY0" fmla="*/ 0 h 2150172"/>
              <a:gd name="connsiteX1" fmla="*/ 1991983 w 2003612"/>
              <a:gd name="connsiteY1" fmla="*/ 2150172 h 2150172"/>
              <a:gd name="connsiteX0" fmla="*/ 442738 w 2003758"/>
              <a:gd name="connsiteY0" fmla="*/ 41079 h 2099436"/>
              <a:gd name="connsiteX1" fmla="*/ 1991983 w 2003758"/>
              <a:gd name="connsiteY1" fmla="*/ 2099436 h 2099436"/>
              <a:gd name="connsiteX2" fmla="*/ 0 w 2003758"/>
              <a:gd name="connsiteY2" fmla="*/ 1897581 h 2099436"/>
              <a:gd name="connsiteX3" fmla="*/ 442738 w 2003758"/>
              <a:gd name="connsiteY3" fmla="*/ 41079 h 2099436"/>
              <a:gd name="connsiteX0" fmla="*/ 467021 w 2003758"/>
              <a:gd name="connsiteY0" fmla="*/ 0 h 2099436"/>
              <a:gd name="connsiteX1" fmla="*/ 1991983 w 2003758"/>
              <a:gd name="connsiteY1" fmla="*/ 2099436 h 2099436"/>
              <a:gd name="connsiteX0" fmla="*/ 1154401 w 2715420"/>
              <a:gd name="connsiteY0" fmla="*/ 102089 h 2160446"/>
              <a:gd name="connsiteX1" fmla="*/ 2703646 w 2715420"/>
              <a:gd name="connsiteY1" fmla="*/ 2160446 h 2160446"/>
              <a:gd name="connsiteX2" fmla="*/ 711663 w 2715420"/>
              <a:gd name="connsiteY2" fmla="*/ 1958591 h 2160446"/>
              <a:gd name="connsiteX3" fmla="*/ 7614 w 2715420"/>
              <a:gd name="connsiteY3" fmla="*/ 0 h 2160446"/>
              <a:gd name="connsiteX4" fmla="*/ 1154401 w 2715420"/>
              <a:gd name="connsiteY4" fmla="*/ 102089 h 2160446"/>
              <a:gd name="connsiteX0" fmla="*/ 1178684 w 2715420"/>
              <a:gd name="connsiteY0" fmla="*/ 61010 h 2160446"/>
              <a:gd name="connsiteX1" fmla="*/ 2703646 w 2715420"/>
              <a:gd name="connsiteY1" fmla="*/ 2160446 h 2160446"/>
              <a:gd name="connsiteX0" fmla="*/ 1481510 w 3042529"/>
              <a:gd name="connsiteY0" fmla="*/ 102089 h 2160446"/>
              <a:gd name="connsiteX1" fmla="*/ 3030755 w 3042529"/>
              <a:gd name="connsiteY1" fmla="*/ 2160446 h 2160446"/>
              <a:gd name="connsiteX2" fmla="*/ 0 w 3042529"/>
              <a:gd name="connsiteY2" fmla="*/ 1138085 h 2160446"/>
              <a:gd name="connsiteX3" fmla="*/ 334723 w 3042529"/>
              <a:gd name="connsiteY3" fmla="*/ 0 h 2160446"/>
              <a:gd name="connsiteX4" fmla="*/ 1481510 w 3042529"/>
              <a:gd name="connsiteY4" fmla="*/ 102089 h 2160446"/>
              <a:gd name="connsiteX0" fmla="*/ 1505793 w 3042529"/>
              <a:gd name="connsiteY0" fmla="*/ 61010 h 2160446"/>
              <a:gd name="connsiteX1" fmla="*/ 3030755 w 3042529"/>
              <a:gd name="connsiteY1" fmla="*/ 2160446 h 2160446"/>
              <a:gd name="connsiteX0" fmla="*/ 1481510 w 3085781"/>
              <a:gd name="connsiteY0" fmla="*/ 102089 h 2160446"/>
              <a:gd name="connsiteX1" fmla="*/ 3030755 w 3085781"/>
              <a:gd name="connsiteY1" fmla="*/ 2160446 h 2160446"/>
              <a:gd name="connsiteX2" fmla="*/ 0 w 3085781"/>
              <a:gd name="connsiteY2" fmla="*/ 1138085 h 2160446"/>
              <a:gd name="connsiteX3" fmla="*/ 334723 w 3085781"/>
              <a:gd name="connsiteY3" fmla="*/ 0 h 2160446"/>
              <a:gd name="connsiteX4" fmla="*/ 1481510 w 3085781"/>
              <a:gd name="connsiteY4" fmla="*/ 102089 h 2160446"/>
              <a:gd name="connsiteX0" fmla="*/ 1505793 w 3085781"/>
              <a:gd name="connsiteY0" fmla="*/ 61010 h 2160446"/>
              <a:gd name="connsiteX1" fmla="*/ 3030755 w 3085781"/>
              <a:gd name="connsiteY1" fmla="*/ 2160446 h 2160446"/>
              <a:gd name="connsiteX0" fmla="*/ 1481510 w 3085781"/>
              <a:gd name="connsiteY0" fmla="*/ 102089 h 2209743"/>
              <a:gd name="connsiteX1" fmla="*/ 3030755 w 3085781"/>
              <a:gd name="connsiteY1" fmla="*/ 2160446 h 2209743"/>
              <a:gd name="connsiteX2" fmla="*/ 0 w 3085781"/>
              <a:gd name="connsiteY2" fmla="*/ 1138085 h 2209743"/>
              <a:gd name="connsiteX3" fmla="*/ 334723 w 3085781"/>
              <a:gd name="connsiteY3" fmla="*/ 0 h 2209743"/>
              <a:gd name="connsiteX4" fmla="*/ 1481510 w 3085781"/>
              <a:gd name="connsiteY4" fmla="*/ 102089 h 2209743"/>
              <a:gd name="connsiteX0" fmla="*/ 1505793 w 3085781"/>
              <a:gd name="connsiteY0" fmla="*/ 61010 h 2209743"/>
              <a:gd name="connsiteX1" fmla="*/ 2922867 w 3085781"/>
              <a:gd name="connsiteY1" fmla="*/ 2209743 h 2209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85781" h="2209743" stroke="0" extrusionOk="0">
                <a:moveTo>
                  <a:pt x="1481510" y="102089"/>
                </a:moveTo>
                <a:cubicBezTo>
                  <a:pt x="2472600" y="315502"/>
                  <a:pt x="3311999" y="843773"/>
                  <a:pt x="3030755" y="2160446"/>
                </a:cubicBezTo>
                <a:lnTo>
                  <a:pt x="0" y="1138085"/>
                </a:lnTo>
                <a:cubicBezTo>
                  <a:pt x="99073" y="724041"/>
                  <a:pt x="235650" y="414044"/>
                  <a:pt x="334723" y="0"/>
                </a:cubicBezTo>
                <a:lnTo>
                  <a:pt x="1481510" y="102089"/>
                </a:lnTo>
                <a:close/>
              </a:path>
              <a:path w="3085781" h="2209743" fill="none">
                <a:moveTo>
                  <a:pt x="1505793" y="61010"/>
                </a:moveTo>
                <a:cubicBezTo>
                  <a:pt x="2496883" y="274423"/>
                  <a:pt x="3030627" y="1249547"/>
                  <a:pt x="2922867" y="2209743"/>
                </a:cubicBezTo>
              </a:path>
            </a:pathLst>
          </a:cu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Дуга 76"/>
          <p:cNvSpPr/>
          <p:nvPr/>
        </p:nvSpPr>
        <p:spPr>
          <a:xfrm rot="21122005">
            <a:off x="3996863" y="4156258"/>
            <a:ext cx="4183474" cy="2493087"/>
          </a:xfrm>
          <a:custGeom>
            <a:avLst/>
            <a:gdLst>
              <a:gd name="connsiteX0" fmla="*/ 2446017 w 4006557"/>
              <a:gd name="connsiteY0" fmla="*/ 47071 h 3807145"/>
              <a:gd name="connsiteX1" fmla="*/ 3995262 w 4006557"/>
              <a:gd name="connsiteY1" fmla="*/ 2105428 h 3807145"/>
              <a:gd name="connsiteX2" fmla="*/ 2003279 w 4006557"/>
              <a:gd name="connsiteY2" fmla="*/ 1903573 h 3807145"/>
              <a:gd name="connsiteX3" fmla="*/ 2446017 w 4006557"/>
              <a:gd name="connsiteY3" fmla="*/ 47071 h 3807145"/>
              <a:gd name="connsiteX0" fmla="*/ 2446017 w 4006557"/>
              <a:gd name="connsiteY0" fmla="*/ 47071 h 3807145"/>
              <a:gd name="connsiteX1" fmla="*/ 3995262 w 4006557"/>
              <a:gd name="connsiteY1" fmla="*/ 2105428 h 3807145"/>
              <a:gd name="connsiteX0" fmla="*/ 442738 w 2003612"/>
              <a:gd name="connsiteY0" fmla="*/ 91815 h 2150172"/>
              <a:gd name="connsiteX1" fmla="*/ 1991983 w 2003612"/>
              <a:gd name="connsiteY1" fmla="*/ 2150172 h 2150172"/>
              <a:gd name="connsiteX2" fmla="*/ 0 w 2003612"/>
              <a:gd name="connsiteY2" fmla="*/ 1948317 h 2150172"/>
              <a:gd name="connsiteX3" fmla="*/ 442738 w 2003612"/>
              <a:gd name="connsiteY3" fmla="*/ 91815 h 2150172"/>
              <a:gd name="connsiteX0" fmla="*/ 457474 w 2003612"/>
              <a:gd name="connsiteY0" fmla="*/ 0 h 2150172"/>
              <a:gd name="connsiteX1" fmla="*/ 1991983 w 2003612"/>
              <a:gd name="connsiteY1" fmla="*/ 2150172 h 2150172"/>
              <a:gd name="connsiteX0" fmla="*/ 442738 w 2003758"/>
              <a:gd name="connsiteY0" fmla="*/ 41079 h 2099436"/>
              <a:gd name="connsiteX1" fmla="*/ 1991983 w 2003758"/>
              <a:gd name="connsiteY1" fmla="*/ 2099436 h 2099436"/>
              <a:gd name="connsiteX2" fmla="*/ 0 w 2003758"/>
              <a:gd name="connsiteY2" fmla="*/ 1897581 h 2099436"/>
              <a:gd name="connsiteX3" fmla="*/ 442738 w 2003758"/>
              <a:gd name="connsiteY3" fmla="*/ 41079 h 2099436"/>
              <a:gd name="connsiteX0" fmla="*/ 467021 w 2003758"/>
              <a:gd name="connsiteY0" fmla="*/ 0 h 2099436"/>
              <a:gd name="connsiteX1" fmla="*/ 1991983 w 2003758"/>
              <a:gd name="connsiteY1" fmla="*/ 2099436 h 2099436"/>
              <a:gd name="connsiteX0" fmla="*/ 1154401 w 2715420"/>
              <a:gd name="connsiteY0" fmla="*/ 102089 h 2160446"/>
              <a:gd name="connsiteX1" fmla="*/ 2703646 w 2715420"/>
              <a:gd name="connsiteY1" fmla="*/ 2160446 h 2160446"/>
              <a:gd name="connsiteX2" fmla="*/ 711663 w 2715420"/>
              <a:gd name="connsiteY2" fmla="*/ 1958591 h 2160446"/>
              <a:gd name="connsiteX3" fmla="*/ 7614 w 2715420"/>
              <a:gd name="connsiteY3" fmla="*/ 0 h 2160446"/>
              <a:gd name="connsiteX4" fmla="*/ 1154401 w 2715420"/>
              <a:gd name="connsiteY4" fmla="*/ 102089 h 2160446"/>
              <a:gd name="connsiteX0" fmla="*/ 1178684 w 2715420"/>
              <a:gd name="connsiteY0" fmla="*/ 61010 h 2160446"/>
              <a:gd name="connsiteX1" fmla="*/ 2703646 w 2715420"/>
              <a:gd name="connsiteY1" fmla="*/ 2160446 h 2160446"/>
              <a:gd name="connsiteX0" fmla="*/ 1481510 w 3042529"/>
              <a:gd name="connsiteY0" fmla="*/ 102089 h 2160446"/>
              <a:gd name="connsiteX1" fmla="*/ 3030755 w 3042529"/>
              <a:gd name="connsiteY1" fmla="*/ 2160446 h 2160446"/>
              <a:gd name="connsiteX2" fmla="*/ 0 w 3042529"/>
              <a:gd name="connsiteY2" fmla="*/ 1138085 h 2160446"/>
              <a:gd name="connsiteX3" fmla="*/ 334723 w 3042529"/>
              <a:gd name="connsiteY3" fmla="*/ 0 h 2160446"/>
              <a:gd name="connsiteX4" fmla="*/ 1481510 w 3042529"/>
              <a:gd name="connsiteY4" fmla="*/ 102089 h 2160446"/>
              <a:gd name="connsiteX0" fmla="*/ 1505793 w 3042529"/>
              <a:gd name="connsiteY0" fmla="*/ 61010 h 2160446"/>
              <a:gd name="connsiteX1" fmla="*/ 3030755 w 3042529"/>
              <a:gd name="connsiteY1" fmla="*/ 2160446 h 2160446"/>
              <a:gd name="connsiteX0" fmla="*/ 1481510 w 3085781"/>
              <a:gd name="connsiteY0" fmla="*/ 102089 h 2160446"/>
              <a:gd name="connsiteX1" fmla="*/ 3030755 w 3085781"/>
              <a:gd name="connsiteY1" fmla="*/ 2160446 h 2160446"/>
              <a:gd name="connsiteX2" fmla="*/ 0 w 3085781"/>
              <a:gd name="connsiteY2" fmla="*/ 1138085 h 2160446"/>
              <a:gd name="connsiteX3" fmla="*/ 334723 w 3085781"/>
              <a:gd name="connsiteY3" fmla="*/ 0 h 2160446"/>
              <a:gd name="connsiteX4" fmla="*/ 1481510 w 3085781"/>
              <a:gd name="connsiteY4" fmla="*/ 102089 h 2160446"/>
              <a:gd name="connsiteX0" fmla="*/ 1505793 w 3085781"/>
              <a:gd name="connsiteY0" fmla="*/ 61010 h 2160446"/>
              <a:gd name="connsiteX1" fmla="*/ 3030755 w 3085781"/>
              <a:gd name="connsiteY1" fmla="*/ 2160446 h 2160446"/>
              <a:gd name="connsiteX0" fmla="*/ 1481510 w 3085781"/>
              <a:gd name="connsiteY0" fmla="*/ 102089 h 2209743"/>
              <a:gd name="connsiteX1" fmla="*/ 3030755 w 3085781"/>
              <a:gd name="connsiteY1" fmla="*/ 2160446 h 2209743"/>
              <a:gd name="connsiteX2" fmla="*/ 0 w 3085781"/>
              <a:gd name="connsiteY2" fmla="*/ 1138085 h 2209743"/>
              <a:gd name="connsiteX3" fmla="*/ 334723 w 3085781"/>
              <a:gd name="connsiteY3" fmla="*/ 0 h 2209743"/>
              <a:gd name="connsiteX4" fmla="*/ 1481510 w 3085781"/>
              <a:gd name="connsiteY4" fmla="*/ 102089 h 2209743"/>
              <a:gd name="connsiteX0" fmla="*/ 1505793 w 3085781"/>
              <a:gd name="connsiteY0" fmla="*/ 61010 h 2209743"/>
              <a:gd name="connsiteX1" fmla="*/ 2922867 w 3085781"/>
              <a:gd name="connsiteY1" fmla="*/ 2209743 h 2209743"/>
              <a:gd name="connsiteX0" fmla="*/ 1481510 w 3085781"/>
              <a:gd name="connsiteY0" fmla="*/ 102089 h 2209743"/>
              <a:gd name="connsiteX1" fmla="*/ 3030755 w 3085781"/>
              <a:gd name="connsiteY1" fmla="*/ 2160446 h 2209743"/>
              <a:gd name="connsiteX2" fmla="*/ 0 w 3085781"/>
              <a:gd name="connsiteY2" fmla="*/ 1138085 h 2209743"/>
              <a:gd name="connsiteX3" fmla="*/ 334723 w 3085781"/>
              <a:gd name="connsiteY3" fmla="*/ 0 h 2209743"/>
              <a:gd name="connsiteX4" fmla="*/ 1481510 w 3085781"/>
              <a:gd name="connsiteY4" fmla="*/ 102089 h 2209743"/>
              <a:gd name="connsiteX0" fmla="*/ 1528133 w 3085781"/>
              <a:gd name="connsiteY0" fmla="*/ 204891 h 2209743"/>
              <a:gd name="connsiteX1" fmla="*/ 2922867 w 3085781"/>
              <a:gd name="connsiteY1" fmla="*/ 2209743 h 2209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85781" h="2209743" stroke="0" extrusionOk="0">
                <a:moveTo>
                  <a:pt x="1481510" y="102089"/>
                </a:moveTo>
                <a:cubicBezTo>
                  <a:pt x="2472600" y="315502"/>
                  <a:pt x="3311999" y="843773"/>
                  <a:pt x="3030755" y="2160446"/>
                </a:cubicBezTo>
                <a:lnTo>
                  <a:pt x="0" y="1138085"/>
                </a:lnTo>
                <a:cubicBezTo>
                  <a:pt x="99073" y="724041"/>
                  <a:pt x="235650" y="414044"/>
                  <a:pt x="334723" y="0"/>
                </a:cubicBezTo>
                <a:lnTo>
                  <a:pt x="1481510" y="102089"/>
                </a:lnTo>
                <a:close/>
              </a:path>
              <a:path w="3085781" h="2209743" fill="none">
                <a:moveTo>
                  <a:pt x="1528133" y="204891"/>
                </a:moveTo>
                <a:cubicBezTo>
                  <a:pt x="2519223" y="418304"/>
                  <a:pt x="3030627" y="1249547"/>
                  <a:pt x="2922867" y="2209743"/>
                </a:cubicBezTo>
              </a:path>
            </a:pathLst>
          </a:cu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7" name="Прямая соединительная линия 76"/>
          <p:cNvCxnSpPr/>
          <p:nvPr/>
        </p:nvCxnSpPr>
        <p:spPr>
          <a:xfrm flipH="1" flipV="1">
            <a:off x="6897832" y="3872881"/>
            <a:ext cx="26219" cy="766206"/>
          </a:xfrm>
          <a:prstGeom prst="line">
            <a:avLst/>
          </a:prstGeom>
          <a:ln w="28575"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183219" y="59470"/>
                <a:ext cx="9172704" cy="14094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b="1" dirty="0">
                    <a:solidFill>
                      <a:srgbClr val="4472C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№ </a:t>
                </a:r>
                <a:r>
                  <a:rPr lang="en-US" sz="3600" b="1" dirty="0">
                    <a:solidFill>
                      <a:srgbClr val="4472C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100. </a:t>
                </a:r>
                <a:r>
                  <a:rPr lang="en-US" sz="3600" b="1" dirty="0">
                    <a:solidFill>
                      <a:srgbClr val="002060"/>
                    </a:solidFill>
                  </a:rPr>
                  <a:t>y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𝐱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 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 = x-1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funksiyalarning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grafigini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yasab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ularning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kesishish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nuqtalarini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  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219" y="59470"/>
                <a:ext cx="9172704" cy="1409425"/>
              </a:xfrm>
              <a:prstGeom prst="rect">
                <a:avLst/>
              </a:prstGeom>
              <a:blipFill>
                <a:blip r:embed="rId4"/>
                <a:stretch>
                  <a:fillRect l="-1993" b="-112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Прямоугольник 41"/>
          <p:cNvSpPr/>
          <p:nvPr/>
        </p:nvSpPr>
        <p:spPr>
          <a:xfrm>
            <a:off x="444520" y="3561033"/>
            <a:ext cx="511550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= x-1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x = 0 da, y = 0-1= -1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(0;-1)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x = 1 da, y = 1-1= 0 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(1; 0) </a:t>
            </a:r>
            <a:endParaRPr lang="ru-RU" sz="3200" b="1" dirty="0"/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 flipV="1">
            <a:off x="7170295" y="2658744"/>
            <a:ext cx="3629631" cy="3178029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Прямоугольник 59"/>
          <p:cNvSpPr/>
          <p:nvPr/>
        </p:nvSpPr>
        <p:spPr>
          <a:xfrm rot="19325596">
            <a:off x="8571127" y="4268584"/>
            <a:ext cx="11512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= x-1</a:t>
            </a:r>
          </a:p>
        </p:txBody>
      </p:sp>
      <p:sp>
        <p:nvSpPr>
          <p:cNvPr id="82" name="Oval 13"/>
          <p:cNvSpPr>
            <a:spLocks noChangeArrowheads="1"/>
          </p:cNvSpPr>
          <p:nvPr/>
        </p:nvSpPr>
        <p:spPr bwMode="gray">
          <a:xfrm flipV="1">
            <a:off x="10197574" y="2992741"/>
            <a:ext cx="233514" cy="226629"/>
          </a:xfrm>
          <a:prstGeom prst="ellipse">
            <a:avLst/>
          </a:prstGeom>
          <a:solidFill>
            <a:srgbClr val="FFC000"/>
          </a:solidFill>
          <a:ln w="28575" algn="ctr">
            <a:solidFill>
              <a:srgbClr val="002060"/>
            </a:solidFill>
            <a:round/>
            <a:headEnd/>
            <a:tailEnd/>
          </a:ln>
        </p:spPr>
        <p:txBody>
          <a:bodyPr wrap="none" lIns="51426" tIns="25713" rIns="51426" bIns="25713" anchor="ctr"/>
          <a:lstStyle/>
          <a:p>
            <a:endParaRPr lang="ru-RU"/>
          </a:p>
        </p:txBody>
      </p:sp>
      <p:sp>
        <p:nvSpPr>
          <p:cNvPr id="83" name="Oval 13"/>
          <p:cNvSpPr>
            <a:spLocks noChangeArrowheads="1"/>
          </p:cNvSpPr>
          <p:nvPr/>
        </p:nvSpPr>
        <p:spPr bwMode="gray">
          <a:xfrm flipV="1">
            <a:off x="7691333" y="5193087"/>
            <a:ext cx="233514" cy="226629"/>
          </a:xfrm>
          <a:prstGeom prst="ellipse">
            <a:avLst/>
          </a:prstGeom>
          <a:solidFill>
            <a:srgbClr val="FFC000"/>
          </a:solidFill>
          <a:ln w="28575" algn="ctr">
            <a:solidFill>
              <a:srgbClr val="002060"/>
            </a:solidFill>
            <a:round/>
            <a:headEnd/>
            <a:tailEnd/>
          </a:ln>
        </p:spPr>
        <p:txBody>
          <a:bodyPr wrap="none" lIns="51426" tIns="25713" rIns="51426" bIns="25713" anchor="ctr"/>
          <a:lstStyle/>
          <a:p>
            <a:endParaRPr lang="ru-RU"/>
          </a:p>
        </p:txBody>
      </p:sp>
      <p:sp>
        <p:nvSpPr>
          <p:cNvPr id="84" name="TextBox 83"/>
          <p:cNvSpPr txBox="1"/>
          <p:nvPr/>
        </p:nvSpPr>
        <p:spPr>
          <a:xfrm>
            <a:off x="10514927" y="2842006"/>
            <a:ext cx="10967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A (2; 1)</a:t>
            </a:r>
            <a:endParaRPr lang="ru-RU" sz="2400" b="1" dirty="0"/>
          </a:p>
        </p:txBody>
      </p:sp>
      <p:sp>
        <p:nvSpPr>
          <p:cNvPr id="85" name="Прямоугольник 84"/>
          <p:cNvSpPr/>
          <p:nvPr/>
        </p:nvSpPr>
        <p:spPr>
          <a:xfrm>
            <a:off x="6328558" y="5060544"/>
            <a:ext cx="12731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B (-1; -2)</a:t>
            </a:r>
            <a:endParaRPr lang="ru-RU" sz="2400" dirty="0"/>
          </a:p>
        </p:txBody>
      </p:sp>
      <p:sp>
        <p:nvSpPr>
          <p:cNvPr id="86" name="Прямоугольник 85"/>
          <p:cNvSpPr/>
          <p:nvPr/>
        </p:nvSpPr>
        <p:spPr>
          <a:xfrm>
            <a:off x="223015" y="5542060"/>
            <a:ext cx="4606133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>
                <a:solidFill>
                  <a:srgbClr val="800000"/>
                </a:solidFill>
              </a:rPr>
              <a:t>Javob</a:t>
            </a:r>
            <a:r>
              <a:rPr lang="en-US" sz="3200" b="1" dirty="0">
                <a:solidFill>
                  <a:srgbClr val="800000"/>
                </a:solidFill>
              </a:rPr>
              <a:t>: A (2; 1) </a:t>
            </a:r>
            <a:r>
              <a:rPr lang="en-US" sz="3200" b="1" dirty="0" err="1">
                <a:solidFill>
                  <a:srgbClr val="800000"/>
                </a:solidFill>
              </a:rPr>
              <a:t>va</a:t>
            </a:r>
            <a:r>
              <a:rPr lang="en-US" sz="3200" b="1" dirty="0">
                <a:solidFill>
                  <a:srgbClr val="800000"/>
                </a:solidFill>
              </a:rPr>
              <a:t> B (-1; -2)</a:t>
            </a:r>
            <a:endParaRPr lang="ru-RU" sz="3200" dirty="0">
              <a:solidFill>
                <a:srgbClr val="800000"/>
              </a:solidFill>
            </a:endParaRPr>
          </a:p>
          <a:p>
            <a:r>
              <a:rPr lang="en-US" b="1" dirty="0"/>
              <a:t>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960576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5" grpId="0"/>
      <p:bldP spid="36" grpId="0"/>
      <p:bldP spid="37" grpId="0"/>
      <p:bldP spid="38" grpId="0"/>
      <p:bldP spid="39" grpId="0"/>
      <p:bldP spid="43" grpId="0"/>
      <p:bldP spid="44" grpId="0"/>
      <p:bldP spid="45" grpId="0"/>
      <p:bldP spid="48" grpId="0"/>
      <p:bldP spid="49" grpId="0"/>
      <p:bldP spid="50" grpId="0"/>
      <p:bldP spid="25" grpId="0"/>
      <p:bldP spid="71" grpId="0" animBg="1"/>
      <p:bldP spid="75" grpId="0"/>
      <p:bldP spid="76" grpId="0"/>
      <p:bldP spid="22" grpId="0"/>
      <p:bldP spid="81" grpId="0" animBg="1"/>
      <p:bldP spid="80" grpId="0" animBg="1"/>
      <p:bldP spid="60" grpId="0"/>
      <p:bldP spid="82" grpId="0" animBg="1"/>
      <p:bldP spid="83" grpId="0" animBg="1"/>
      <p:bldP spid="84" grpId="0"/>
      <p:bldP spid="85" grpId="0"/>
      <p:bldP spid="8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221" y="1254034"/>
            <a:ext cx="11149094" cy="518084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" y="0"/>
            <a:ext cx="12191999" cy="108869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funksiyalarga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grafikni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555226" y="5533065"/>
                <a:ext cx="1433406" cy="10671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>
                    <a:solidFill>
                      <a:srgbClr val="002060"/>
                    </a:solidFill>
                  </a:rPr>
                  <a:t>y =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4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𝐱</m:t>
                        </m:r>
                      </m:den>
                    </m:f>
                  </m:oMath>
                </a14:m>
                <a:endParaRPr lang="ru-R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226" y="5533065"/>
                <a:ext cx="1433406" cy="1067152"/>
              </a:xfrm>
              <a:prstGeom prst="rect">
                <a:avLst/>
              </a:prstGeom>
              <a:blipFill>
                <a:blip r:embed="rId3"/>
                <a:stretch>
                  <a:fillRect l="-14894" b="-9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6157518" y="5539010"/>
                <a:ext cx="1168910" cy="97853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b="1" dirty="0">
                    <a:solidFill>
                      <a:srgbClr val="002060"/>
                    </a:solidFill>
                  </a:rPr>
                  <a:t>y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𝐱</m:t>
                        </m:r>
                      </m:den>
                    </m:f>
                  </m:oMath>
                </a14:m>
                <a:endParaRPr lang="ru-RU" sz="4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7518" y="5539010"/>
                <a:ext cx="1168910" cy="978538"/>
              </a:xfrm>
              <a:prstGeom prst="rect">
                <a:avLst/>
              </a:prstGeom>
              <a:blipFill>
                <a:blip r:embed="rId4"/>
                <a:stretch>
                  <a:fillRect l="-15625" b="-9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3413743" y="2319240"/>
                <a:ext cx="1701107" cy="9814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b="1" dirty="0">
                    <a:solidFill>
                      <a:srgbClr val="002060"/>
                    </a:solidFill>
                  </a:rPr>
                  <a:t>y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rgbClr val="002060"/>
                    </a:solidFill>
                  </a:rPr>
                  <a:t> -</a:t>
                </a:r>
                <a:r>
                  <a:rPr lang="en-US" sz="3600" dirty="0">
                    <a:solidFill>
                      <a:srgbClr val="002060"/>
                    </a:solidFill>
                  </a:rPr>
                  <a:t>2</a:t>
                </a:r>
                <a:endParaRPr lang="ru-RU" sz="36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3743" y="2319240"/>
                <a:ext cx="1701107" cy="981487"/>
              </a:xfrm>
              <a:prstGeom prst="rect">
                <a:avLst/>
              </a:prstGeom>
              <a:blipFill>
                <a:blip r:embed="rId5"/>
                <a:stretch>
                  <a:fillRect l="-11111" r="-7885" b="-13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9563030" y="2363707"/>
                <a:ext cx="1632178" cy="892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b="1" dirty="0">
                    <a:solidFill>
                      <a:srgbClr val="002060"/>
                    </a:solidFill>
                  </a:rPr>
                  <a:t>y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002060"/>
                    </a:solidFill>
                  </a:rPr>
                  <a:t> +2</a:t>
                </a:r>
                <a:endParaRPr lang="ru-RU" sz="36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63030" y="2363707"/>
                <a:ext cx="1632178" cy="892552"/>
              </a:xfrm>
              <a:prstGeom prst="rect">
                <a:avLst/>
              </a:prstGeom>
              <a:blipFill>
                <a:blip r:embed="rId6"/>
                <a:stretch>
                  <a:fillRect l="-9738" r="-10487" b="-130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0" y="1066981"/>
                <a:ext cx="12191999" cy="110967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ru-RU" sz="2800" dirty="0">
                    <a:solidFill>
                      <a:srgbClr val="800000"/>
                    </a:solidFill>
                  </a:rPr>
                  <a:t>       </a:t>
                </a:r>
                <a:r>
                  <a:rPr lang="en-US" sz="4000" dirty="0">
                    <a:solidFill>
                      <a:schemeClr val="tx1"/>
                    </a:solidFill>
                  </a:rPr>
                  <a:t>y </a:t>
                </a:r>
                <a:r>
                  <a:rPr lang="en-US" sz="4000" b="1" dirty="0">
                    <a:solidFill>
                      <a:schemeClr val="tx1"/>
                    </a:solidFill>
                  </a:rPr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400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𝐱</m:t>
                        </m:r>
                      </m:den>
                    </m:f>
                  </m:oMath>
                </a14:m>
                <a:r>
                  <a:rPr lang="ru-RU" sz="4000" b="1" dirty="0">
                    <a:solidFill>
                      <a:schemeClr val="tx1"/>
                    </a:solidFill>
                  </a:rPr>
                  <a:t>  </a:t>
                </a:r>
                <a:r>
                  <a:rPr lang="en-US" sz="4000" b="1" dirty="0">
                    <a:solidFill>
                      <a:schemeClr val="tx1"/>
                    </a:solidFill>
                  </a:rPr>
                  <a:t>;</a:t>
                </a:r>
                <a:r>
                  <a:rPr lang="ru-RU" sz="4000" b="1" dirty="0">
                    <a:solidFill>
                      <a:schemeClr val="tx1"/>
                    </a:solidFill>
                  </a:rPr>
                  <a:t>  </a:t>
                </a:r>
                <a:r>
                  <a:rPr lang="en-US" sz="4000" b="1" dirty="0">
                    <a:solidFill>
                      <a:schemeClr val="tx1"/>
                    </a:solidFill>
                  </a:rPr>
                  <a:t>       </a:t>
                </a:r>
                <a:r>
                  <a:rPr lang="ru-RU" sz="4000" b="1" dirty="0">
                    <a:solidFill>
                      <a:schemeClr val="tx1"/>
                    </a:solidFill>
                  </a:rPr>
                  <a:t> </a:t>
                </a:r>
                <a:r>
                  <a:rPr lang="en-US" sz="4000" dirty="0">
                    <a:solidFill>
                      <a:schemeClr val="tx1"/>
                    </a:solidFill>
                  </a:rPr>
                  <a:t>y</a:t>
                </a:r>
                <a:r>
                  <a:rPr lang="en-US" sz="4000" b="1" dirty="0">
                    <a:solidFill>
                      <a:schemeClr val="tx1"/>
                    </a:solidFill>
                  </a:rPr>
                  <a:t> =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400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𝐱</m:t>
                        </m:r>
                      </m:den>
                    </m:f>
                  </m:oMath>
                </a14:m>
                <a:r>
                  <a:rPr lang="ru-RU" sz="3200" dirty="0">
                    <a:solidFill>
                      <a:srgbClr val="800000"/>
                    </a:solidFill>
                  </a:rPr>
                  <a:t> </a:t>
                </a:r>
                <a:r>
                  <a:rPr lang="en-US" sz="3600" b="1" dirty="0">
                    <a:solidFill>
                      <a:schemeClr val="tx1"/>
                    </a:solidFill>
                  </a:rPr>
                  <a:t>;</a:t>
                </a:r>
                <a:r>
                  <a:rPr lang="ru-RU" sz="3200" dirty="0">
                    <a:solidFill>
                      <a:srgbClr val="800000"/>
                    </a:solidFill>
                  </a:rPr>
                  <a:t>  </a:t>
                </a:r>
                <a:r>
                  <a:rPr lang="en-US" sz="3200" dirty="0">
                    <a:solidFill>
                      <a:srgbClr val="800000"/>
                    </a:solidFill>
                  </a:rPr>
                  <a:t>     </a:t>
                </a:r>
                <a:r>
                  <a:rPr lang="ru-RU" sz="3200" dirty="0">
                    <a:solidFill>
                      <a:srgbClr val="800000"/>
                    </a:solidFill>
                  </a:rPr>
                  <a:t> </a:t>
                </a:r>
                <a:r>
                  <a:rPr lang="en-US" sz="4000" dirty="0">
                    <a:solidFill>
                      <a:schemeClr val="tx1"/>
                    </a:solidFill>
                  </a:rPr>
                  <a:t>y</a:t>
                </a:r>
                <a:r>
                  <a:rPr lang="en-US" sz="4000" b="1" dirty="0">
                    <a:solidFill>
                      <a:schemeClr val="tx1"/>
                    </a:solidFill>
                  </a:rPr>
                  <a:t>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den>
                    </m:f>
                  </m:oMath>
                </a14:m>
                <a:r>
                  <a:rPr lang="en-US" sz="4400" b="1" dirty="0">
                    <a:solidFill>
                      <a:schemeClr val="tx1"/>
                    </a:solidFill>
                  </a:rPr>
                  <a:t> </a:t>
                </a:r>
                <a:r>
                  <a:rPr lang="en-US" sz="4000" dirty="0">
                    <a:solidFill>
                      <a:schemeClr val="tx1"/>
                    </a:solidFill>
                  </a:rPr>
                  <a:t>+2 </a:t>
                </a:r>
                <a:r>
                  <a:rPr lang="en-US" sz="4400" b="1" dirty="0">
                    <a:solidFill>
                      <a:schemeClr val="tx1"/>
                    </a:solidFill>
                  </a:rPr>
                  <a:t>;</a:t>
                </a:r>
                <a:r>
                  <a:rPr lang="ru-RU" sz="4400" b="1" dirty="0">
                    <a:solidFill>
                      <a:schemeClr val="tx1"/>
                    </a:solidFill>
                  </a:rPr>
                  <a:t> </a:t>
                </a:r>
                <a:r>
                  <a:rPr lang="en-US" sz="4400" b="1" dirty="0">
                    <a:solidFill>
                      <a:schemeClr val="tx1"/>
                    </a:solidFill>
                  </a:rPr>
                  <a:t>     </a:t>
                </a:r>
                <a:r>
                  <a:rPr lang="ru-RU" sz="4400" b="1" dirty="0">
                    <a:solidFill>
                      <a:schemeClr val="tx1"/>
                    </a:solidFill>
                  </a:rPr>
                  <a:t>  </a:t>
                </a:r>
                <a:r>
                  <a:rPr lang="en-US" sz="4000" dirty="0">
                    <a:solidFill>
                      <a:schemeClr val="tx1"/>
                    </a:solidFill>
                  </a:rPr>
                  <a:t>y</a:t>
                </a:r>
                <a:r>
                  <a:rPr lang="en-US" sz="4000" b="1" dirty="0">
                    <a:solidFill>
                      <a:schemeClr val="tx1"/>
                    </a:solidFill>
                  </a:rPr>
                  <a:t>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den>
                    </m:f>
                  </m:oMath>
                </a14:m>
                <a:r>
                  <a:rPr lang="en-US" sz="4400" b="1" dirty="0">
                    <a:solidFill>
                      <a:schemeClr val="tx1"/>
                    </a:solidFill>
                  </a:rPr>
                  <a:t> </a:t>
                </a:r>
                <a:r>
                  <a:rPr lang="en-US" sz="4000" dirty="0">
                    <a:solidFill>
                      <a:schemeClr val="tx1"/>
                    </a:solidFill>
                  </a:rPr>
                  <a:t>-2</a:t>
                </a:r>
                <a:endParaRPr lang="ru-RU" sz="4000" dirty="0">
                  <a:solidFill>
                    <a:schemeClr val="tx1"/>
                  </a:solidFill>
                </a:endParaRPr>
              </a:p>
              <a:p>
                <a:endParaRPr lang="ru-RU" sz="1600" dirty="0">
                  <a:solidFill>
                    <a:srgbClr val="800000"/>
                  </a:solidFill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066981"/>
                <a:ext cx="12191999" cy="1109673"/>
              </a:xfrm>
              <a:prstGeom prst="rect">
                <a:avLst/>
              </a:prstGeom>
              <a:blipFill>
                <a:blip r:embed="rId7"/>
                <a:stretch>
                  <a:fillRect t="-48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81087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3569</TotalTime>
  <Words>656</Words>
  <Application>Microsoft Office PowerPoint</Application>
  <PresentationFormat>Широкоэкранный</PresentationFormat>
  <Paragraphs>158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Тема Office</vt:lpstr>
      <vt:lpstr>ALGEBRA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Darslikda berilgan  99-, 100 – topshiriqlarni  bajarish(38-bet).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Algebra</dc:title>
  <dc:creator>Пользователь</dc:creator>
  <cp:lastModifiedBy>Аскарова Комила</cp:lastModifiedBy>
  <cp:revision>275</cp:revision>
  <dcterms:created xsi:type="dcterms:W3CDTF">2020-07-17T09:31:54Z</dcterms:created>
  <dcterms:modified xsi:type="dcterms:W3CDTF">2022-06-23T07:33:17Z</dcterms:modified>
</cp:coreProperties>
</file>