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9" r:id="rId2"/>
    <p:sldId id="336" r:id="rId3"/>
    <p:sldId id="330" r:id="rId4"/>
    <p:sldId id="322" r:id="rId5"/>
    <p:sldId id="332" r:id="rId6"/>
    <p:sldId id="333" r:id="rId7"/>
    <p:sldId id="317" r:id="rId8"/>
    <p:sldId id="334" r:id="rId9"/>
    <p:sldId id="335" r:id="rId10"/>
    <p:sldId id="337" r:id="rId11"/>
    <p:sldId id="32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CB168FF-EA8E-46C4-BF1D-7A38BA291A06}">
          <p14:sldIdLst>
            <p14:sldId id="309"/>
            <p14:sldId id="336"/>
            <p14:sldId id="330"/>
            <p14:sldId id="322"/>
            <p14:sldId id="332"/>
            <p14:sldId id="333"/>
            <p14:sldId id="317"/>
            <p14:sldId id="334"/>
            <p14:sldId id="335"/>
            <p14:sldId id="337"/>
            <p14:sldId id="329"/>
          </p14:sldIdLst>
        </p14:section>
        <p14:section name="Раздел без заголовка" id="{6AA1F43C-892A-4787-89B6-4EA8D4F8EDF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800000"/>
    <a:srgbClr val="FFFFFF"/>
    <a:srgbClr val="26D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ED63D-30DB-4329-9A19-895E38761556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C42D7-21A8-431F-948F-46907C74D8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29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5078E-5E03-43A9-A913-2E50E25B3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2C0963-293F-4B4C-ACAE-EF1BD8020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BC1EBC-C805-452D-830C-FC1CCCF1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E989F-802D-46A7-9889-C211904C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5EDA9-EE54-448C-9EC0-3B3B2441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9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3FDFC-79C5-4934-B4B6-C43CFD68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31C2A4-3FB4-4F23-95A7-510F8A7E6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CF8D0-7B33-402B-BEC2-4055D719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16C0AD-5CF3-4DA2-9B1C-7328BFEB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261CF-1C9F-4B36-AF23-3D6AB896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39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F4B344-2333-40A5-8DAA-28984454C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0ED765-D5E0-4EE9-A23A-290812517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0D3A8-9933-465D-B7D4-BA375B27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03B2B9-9476-4F12-9DA9-F602B6436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0BFBD-1D17-40F1-A05F-FE9577B0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74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F8BDD-EF9A-460D-A21C-71FFEF14C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A37ABF-1E1A-4F2F-8928-C09F5EEE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856B8-F5A2-4CA5-A037-5148C3860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E6E00-9D73-4F12-B2D9-EA74483B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3A197-9531-4597-B39C-958CBCD1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1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A5A2D-B964-44B8-B3AE-94CF01125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D871DA-D984-4BE6-8F70-BF18F7D6F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A2AE9-0ADF-4064-AE46-B2948D976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F10E79-417A-4AB8-8DE8-6EAA63F5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AE07B-D605-41D2-A5C1-FF83D828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1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17D95-8FBE-4711-BB4D-7ED1632B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0B66F-5C50-462A-9127-22583E7F9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8F5D27-35C8-4728-B5B6-C0152B25D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CDD001-B2BE-4A88-B09B-4C7920FA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B915C-907F-4ECC-AFFB-4459DB19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6EAB8-A812-4515-B9D4-92202E58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6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A1CFB-0DDA-4BDA-82F5-B61D9E44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16B520-62AA-4588-BAA1-2DD151412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BEDA1-EA9C-4F4A-86EE-BF884FF70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584845-7CE0-4869-9DAD-050C02C00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E99EEB-2224-492A-854A-7306E1DE0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0EFA6C-F292-4DD3-8623-AE442087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4F1A4-623E-405F-A2C4-D229E620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249506-8CB7-483C-A05E-D4D68010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86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7222E-F800-4A16-A712-9E494114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825C79-B6CA-4640-A2F3-0DCB47641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48DB6-2CD7-4B4C-9EC8-1D7F2AFF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E0431-DC75-42C4-B86F-9995DE52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5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0E3057-3A10-4D36-8BB7-09813E9C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5F38C4-3193-44D7-B878-48402FD6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E429A3-D470-4637-AB39-D27985EE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8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7F3EA-7853-4CC9-81C6-4F88286F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2521B-3C72-423F-B66A-5FB5A7503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AC5139-83DC-41D4-81A8-4A8CB71B0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918C5-D373-4122-9D15-9359057A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DB7FB-7555-4523-930D-B88B4E96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1803AA-FF71-43CE-A0E9-9F46A034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4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C03DB-6581-4A7B-943E-0ABE7140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001FF3-3EE4-4950-B669-5C0244F73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A41C7-1474-4DDF-9719-CA10CFABA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92A022-2F88-4EA0-BAA3-C763B9B2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5AB0B8-A7C0-499D-B520-A7D4006F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E95A54-060B-48FA-A2B9-B1C2C36D9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B0DDB-6DF4-4B3C-B98A-00488133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831BFA-2FB5-4A63-A2DE-3E6F948EC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3A78E-9226-48DF-ABAE-C9E7374A0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02CFF-1DCA-491C-B666-C77FAC0553AA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C08912-00EE-47FA-A5FC-1DC746C8E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330C35-AE55-4D92-90AC-D5F2793FA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9E7A0-6D0D-45A1-8B47-78341574A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8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04" y="-9346"/>
            <a:ext cx="12192000" cy="16459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7541" y="189330"/>
            <a:ext cx="5129519" cy="1250768"/>
          </a:xfrm>
          <a:prstGeom prst="rect">
            <a:avLst/>
          </a:prstGeom>
        </p:spPr>
        <p:txBody>
          <a:bodyPr vert="horz" wrap="square" lIns="0" tIns="19472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52"/>
              </a:spcBef>
            </a:pPr>
            <a:r>
              <a:rPr lang="en-US" sz="8000" b="1" dirty="0">
                <a:solidFill>
                  <a:schemeClr val="bg1"/>
                </a:solidFill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953898" y="205114"/>
            <a:ext cx="1828800" cy="1219200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698979" y="207658"/>
              <a:ext cx="622592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41415" y="459480"/>
            <a:ext cx="1686333" cy="636927"/>
          </a:xfrm>
          <a:prstGeom prst="rect">
            <a:avLst/>
          </a:prstGeom>
        </p:spPr>
        <p:txBody>
          <a:bodyPr vert="horz" wrap="square" lIns="0" tIns="21167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3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sz="24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sz="3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2981" y="2315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68588" y="1636621"/>
                <a:ext cx="7795074" cy="5028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Mavzu:</a:t>
                </a:r>
                <a:r>
                  <a:rPr lang="en-US" sz="7200" b="1" dirty="0"/>
                  <a:t> 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72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7200" b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4800" b="1" dirty="0"/>
                  <a:t>     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funksiya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xossalari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endParaRPr 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588" y="1636621"/>
                <a:ext cx="7795074" cy="50282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11"/>
          <p:cNvSpPr/>
          <p:nvPr/>
        </p:nvSpPr>
        <p:spPr>
          <a:xfrm>
            <a:off x="9166728" y="2413284"/>
            <a:ext cx="2715634" cy="2665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257256" y="2074321"/>
            <a:ext cx="908266" cy="16714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256" y="4144808"/>
            <a:ext cx="908266" cy="16714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1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1" y="666206"/>
            <a:ext cx="3918858" cy="2796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5" y="666206"/>
            <a:ext cx="4937759" cy="27966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744" y="3860074"/>
            <a:ext cx="3191462" cy="2579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9" y="3860074"/>
            <a:ext cx="4924696" cy="23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0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C34B1-B8D2-4AA2-8C12-343604D3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40" y="1775383"/>
            <a:ext cx="9547317" cy="37477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99-, 100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38-bet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1CD7C4D-876A-412E-86B9-D5B65109A800}"/>
              </a:ext>
            </a:extLst>
          </p:cNvPr>
          <p:cNvSpPr/>
          <p:nvPr/>
        </p:nvSpPr>
        <p:spPr>
          <a:xfrm>
            <a:off x="0" y="0"/>
            <a:ext cx="12199619" cy="14023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3" y="2010514"/>
            <a:ext cx="2582719" cy="1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1CD7C4D-876A-412E-86B9-D5B65109A800}"/>
              </a:ext>
            </a:extLst>
          </p:cNvPr>
          <p:cNvSpPr/>
          <p:nvPr/>
        </p:nvSpPr>
        <p:spPr>
          <a:xfrm>
            <a:off x="-7619" y="-53504"/>
            <a:ext cx="12199619" cy="12291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4B5954-7465-47D4-AB63-0678BD24B7EF}"/>
              </a:ext>
            </a:extLst>
          </p:cNvPr>
          <p:cNvSpPr txBox="1">
            <a:spLocks/>
          </p:cNvSpPr>
          <p:nvPr/>
        </p:nvSpPr>
        <p:spPr>
          <a:xfrm>
            <a:off x="443091" y="1402169"/>
            <a:ext cx="11554938" cy="2000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biror-bir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qonuniyatga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31882" y="4070700"/>
                <a:ext cx="2029329" cy="14954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82" y="4070700"/>
                <a:ext cx="2029329" cy="14954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538732" y="3941241"/>
            <a:ext cx="522130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erkli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erksiz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o‘zgaruvchi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6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36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koeffitsient</a:t>
            </a: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≠ 0</a:t>
            </a:r>
            <a:r>
              <a:rPr lang="en-US" sz="4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0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255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858" y="179647"/>
            <a:ext cx="3364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5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0750" y="207529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endParaRPr lang="ru-RU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8262" y="229581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0304" y="1486469"/>
                <a:ext cx="2070331" cy="1261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4" y="1486469"/>
                <a:ext cx="2070331" cy="12615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3753797" y="755194"/>
            <a:ext cx="1222671" cy="90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563042" y="743702"/>
            <a:ext cx="1222671" cy="904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8785713" y="1204424"/>
                <a:ext cx="2312785" cy="124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5713" y="1204424"/>
                <a:ext cx="2312785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1564603" y="51311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Giperbola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uzliksiz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tarmoqdan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egri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321" y="974364"/>
            <a:ext cx="5178063" cy="4274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192861" y="2666433"/>
                <a:ext cx="204908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61" y="2666433"/>
                <a:ext cx="2049086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29448" y="1204424"/>
                <a:ext cx="1362507" cy="81111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448" y="1204424"/>
                <a:ext cx="1362507" cy="8111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55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31CD7C4D-876A-412E-86B9-D5B65109A800}"/>
                  </a:ext>
                </a:extLst>
              </p:cNvPr>
              <p:cNvSpPr/>
              <p:nvPr/>
            </p:nvSpPr>
            <p:spPr>
              <a:xfrm>
                <a:off x="-7619" y="-53504"/>
                <a:ext cx="12199619" cy="1698473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48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bg1"/>
                    </a:solidFill>
                  </a:rPr>
                  <a:t>  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funksiyaning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xossalari</a:t>
                </a:r>
                <a:endParaRPr lang="ru-RU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31CD7C4D-876A-412E-86B9-D5B65109A8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19" y="-53504"/>
                <a:ext cx="12199619" cy="1698473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4B5954-7465-47D4-AB63-0678BD24B7EF}"/>
              </a:ext>
            </a:extLst>
          </p:cNvPr>
          <p:cNvSpPr txBox="1">
            <a:spLocks/>
          </p:cNvSpPr>
          <p:nvPr/>
        </p:nvSpPr>
        <p:spPr>
          <a:xfrm>
            <a:off x="86040" y="1828132"/>
            <a:ext cx="6466928" cy="376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1) x≠0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noldan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qiymatlarni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funksiya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4) x&gt;0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bo’lganda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qiymatlarni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x&lt;0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bo’lganda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qiymatlarni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5) x&lt;0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x&gt;0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oraliqlarda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10" y="1644969"/>
            <a:ext cx="5934890" cy="51859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672299" y="4393865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x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552968" y="1997949"/>
                <a:ext cx="1659802" cy="91076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968" y="1997949"/>
                <a:ext cx="1659802" cy="91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1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/>
              <p:cNvSpPr/>
              <p:nvPr/>
            </p:nvSpPr>
            <p:spPr>
              <a:xfrm>
                <a:off x="0" y="-26682"/>
                <a:ext cx="12199619" cy="1207313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6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3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endParaRPr lang="ru-RU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objec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6682"/>
                <a:ext cx="12199619" cy="1207313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 flipH="1" flipV="1">
            <a:off x="9070867" y="1591535"/>
            <a:ext cx="43922" cy="4891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6199899" y="3855228"/>
            <a:ext cx="5767776" cy="455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946453" y="3734098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773362" y="3740048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577199" y="3746223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241099" y="3757687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54734" y="3791733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69216" y="3804572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927024" y="3089826"/>
            <a:ext cx="323928" cy="9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927024" y="2436556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82581" y="3886419"/>
            <a:ext cx="2334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36365" y="4565129"/>
            <a:ext cx="1797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71716" y="5326304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857068" y="4003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606125" y="4013614"/>
            <a:ext cx="58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119149" y="29149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8646062" y="4424441"/>
            <a:ext cx="59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-1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8099318" y="4003429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-1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157096" y="2347132"/>
            <a:ext cx="33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9212024" y="169805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1447231" y="40034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208620" y="4015918"/>
            <a:ext cx="19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-2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26608" y="405622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-3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8690731" y="3452939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1844440" y="3484613"/>
            <a:ext cx="40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82581" y="107692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10785085" y="3484613"/>
            <a:ext cx="20793" cy="37061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9083787" y="3532953"/>
            <a:ext cx="1689575" cy="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898" y="1165203"/>
                <a:ext cx="6869977" cy="2551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(f) 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+∞;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;−∞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2. E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(f) 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+∞;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)(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;−∞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x&gt;0 da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musbat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x&lt;o da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8" y="1165203"/>
                <a:ext cx="6869977" cy="2551917"/>
              </a:xfrm>
              <a:prstGeom prst="rect">
                <a:avLst/>
              </a:prstGeom>
              <a:blipFill>
                <a:blip r:embed="rId3"/>
                <a:stretch>
                  <a:fillRect l="-2751" t="-3580" r="-1952" b="-8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единительная линия 51"/>
          <p:cNvCxnSpPr/>
          <p:nvPr/>
        </p:nvCxnSpPr>
        <p:spPr>
          <a:xfrm>
            <a:off x="8997305" y="6037639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80328" y="51416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9938508" y="3102884"/>
            <a:ext cx="15894" cy="77872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9003037" y="3096021"/>
            <a:ext cx="886754" cy="8805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 rot="2373893">
                <a:off x="9892885" y="2174953"/>
                <a:ext cx="885179" cy="803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rgbClr val="800000"/>
                    </a:solidFill>
                    <a:latin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73893">
                <a:off x="9892885" y="2174953"/>
                <a:ext cx="885179" cy="803618"/>
              </a:xfrm>
              <a:prstGeom prst="rect">
                <a:avLst/>
              </a:prstGeom>
              <a:blipFill>
                <a:blip r:embed="rId4"/>
                <a:stretch>
                  <a:fillRect l="-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рямоугольник 63"/>
          <p:cNvSpPr/>
          <p:nvPr/>
        </p:nvSpPr>
        <p:spPr>
          <a:xfrm>
            <a:off x="10593280" y="3108095"/>
            <a:ext cx="34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9761648" y="2674801"/>
            <a:ext cx="34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638763"/>
                  </p:ext>
                </p:extLst>
              </p:nvPr>
            </p:nvGraphicFramePr>
            <p:xfrm>
              <a:off x="470996" y="3886395"/>
              <a:ext cx="4870593" cy="15423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5799">
                      <a:extLst>
                        <a:ext uri="{9D8B030D-6E8A-4147-A177-3AD203B41FA5}">
                          <a16:colId xmlns:a16="http://schemas.microsoft.com/office/drawing/2014/main" val="13425438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833733456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089971844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4092986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798345395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35359379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857264871"/>
                        </a:ext>
                      </a:extLst>
                    </a:gridCol>
                  </a:tblGrid>
                  <a:tr h="688908"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:endParaRPr lang="ru-RU" sz="36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70C0"/>
                              </a:solidFill>
                            </a:rPr>
                            <a:t>3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70C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70C0"/>
                              </a:solidFill>
                            </a:rPr>
                            <a:t>-2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70C0"/>
                              </a:solidFill>
                            </a:rPr>
                            <a:t>-3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546912"/>
                      </a:ext>
                    </a:extLst>
                  </a:tr>
                  <a:tr h="826581">
                    <a:tc>
                      <a:txBody>
                        <a:bodyPr/>
                        <a:lstStyle/>
                        <a:p>
                          <a:r>
                            <a:rPr lang="en-US" sz="4000" b="1" dirty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endParaRPr lang="ru-RU" sz="4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800000"/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rgbClr val="800000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80000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513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9638763"/>
                  </p:ext>
                </p:extLst>
              </p:nvPr>
            </p:nvGraphicFramePr>
            <p:xfrm>
              <a:off x="470996" y="3886395"/>
              <a:ext cx="4870593" cy="15423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5799">
                      <a:extLst>
                        <a:ext uri="{9D8B030D-6E8A-4147-A177-3AD203B41FA5}">
                          <a16:colId xmlns:a16="http://schemas.microsoft.com/office/drawing/2014/main" val="13425438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833733456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089971844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4092986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798345395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35359379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857264871"/>
                        </a:ext>
                      </a:extLst>
                    </a:gridCol>
                  </a:tblGrid>
                  <a:tr h="688908"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C00000"/>
                              </a:solidFill>
                            </a:rPr>
                            <a:t>x</a:t>
                          </a:r>
                          <a:endParaRPr lang="ru-RU" sz="3600" b="1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1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3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-2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70C0"/>
                              </a:solidFill>
                            </a:rPr>
                            <a:t>-3</a:t>
                          </a:r>
                          <a:endParaRPr lang="ru-RU" sz="36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546912"/>
                      </a:ext>
                    </a:extLst>
                  </a:tr>
                  <a:tr h="853440">
                    <a:tc>
                      <a:txBody>
                        <a:bodyPr/>
                        <a:lstStyle/>
                        <a:p>
                          <a:r>
                            <a:rPr lang="en-US" sz="4000" b="1" dirty="0" smtClean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  <a:endParaRPr lang="ru-RU" sz="4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800000"/>
                              </a:solidFill>
                            </a:rPr>
                            <a:t>1</a:t>
                          </a:r>
                          <a:endParaRPr lang="ru-RU" sz="3200" b="1" dirty="0" smtClean="0">
                            <a:solidFill>
                              <a:srgbClr val="800000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201754" t="-90780" r="-402632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301754" t="-90780" r="-302632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80000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497391" t="-90780" r="-100870" b="-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5"/>
                          <a:stretch>
                            <a:fillRect l="-602632" t="-90780" r="-1754" b="-12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45136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8937105" y="1779160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11587908" y="3608337"/>
            <a:ext cx="7947" cy="322785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9143188" y="3648755"/>
            <a:ext cx="2489949" cy="27753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11444050" y="3233256"/>
            <a:ext cx="34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260089" y="2083445"/>
            <a:ext cx="34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9096399" y="1420861"/>
            <a:ext cx="322524" cy="70788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77" name="Дуга 76"/>
          <p:cNvSpPr/>
          <p:nvPr/>
        </p:nvSpPr>
        <p:spPr>
          <a:xfrm rot="10252915">
            <a:off x="9145202" y="1289064"/>
            <a:ext cx="4434428" cy="2478007"/>
          </a:xfrm>
          <a:custGeom>
            <a:avLst/>
            <a:gdLst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2" fmla="*/ 2003279 w 4006557"/>
              <a:gd name="connsiteY2" fmla="*/ 1903573 h 3807145"/>
              <a:gd name="connsiteX3" fmla="*/ 2446017 w 4006557"/>
              <a:gd name="connsiteY3" fmla="*/ 47071 h 3807145"/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0" fmla="*/ 442738 w 2003612"/>
              <a:gd name="connsiteY0" fmla="*/ 91815 h 2150172"/>
              <a:gd name="connsiteX1" fmla="*/ 1991983 w 2003612"/>
              <a:gd name="connsiteY1" fmla="*/ 2150172 h 2150172"/>
              <a:gd name="connsiteX2" fmla="*/ 0 w 2003612"/>
              <a:gd name="connsiteY2" fmla="*/ 1948317 h 2150172"/>
              <a:gd name="connsiteX3" fmla="*/ 442738 w 2003612"/>
              <a:gd name="connsiteY3" fmla="*/ 91815 h 2150172"/>
              <a:gd name="connsiteX0" fmla="*/ 457474 w 2003612"/>
              <a:gd name="connsiteY0" fmla="*/ 0 h 2150172"/>
              <a:gd name="connsiteX1" fmla="*/ 1991983 w 2003612"/>
              <a:gd name="connsiteY1" fmla="*/ 2150172 h 2150172"/>
              <a:gd name="connsiteX0" fmla="*/ 442738 w 2003758"/>
              <a:gd name="connsiteY0" fmla="*/ 41079 h 2099436"/>
              <a:gd name="connsiteX1" fmla="*/ 1991983 w 2003758"/>
              <a:gd name="connsiteY1" fmla="*/ 2099436 h 2099436"/>
              <a:gd name="connsiteX2" fmla="*/ 0 w 2003758"/>
              <a:gd name="connsiteY2" fmla="*/ 1897581 h 2099436"/>
              <a:gd name="connsiteX3" fmla="*/ 442738 w 2003758"/>
              <a:gd name="connsiteY3" fmla="*/ 41079 h 2099436"/>
              <a:gd name="connsiteX0" fmla="*/ 467021 w 2003758"/>
              <a:gd name="connsiteY0" fmla="*/ 0 h 2099436"/>
              <a:gd name="connsiteX1" fmla="*/ 1991983 w 2003758"/>
              <a:gd name="connsiteY1" fmla="*/ 2099436 h 2099436"/>
              <a:gd name="connsiteX0" fmla="*/ 1154401 w 2715420"/>
              <a:gd name="connsiteY0" fmla="*/ 102089 h 2160446"/>
              <a:gd name="connsiteX1" fmla="*/ 2703646 w 2715420"/>
              <a:gd name="connsiteY1" fmla="*/ 2160446 h 2160446"/>
              <a:gd name="connsiteX2" fmla="*/ 711663 w 2715420"/>
              <a:gd name="connsiteY2" fmla="*/ 1958591 h 2160446"/>
              <a:gd name="connsiteX3" fmla="*/ 7614 w 2715420"/>
              <a:gd name="connsiteY3" fmla="*/ 0 h 2160446"/>
              <a:gd name="connsiteX4" fmla="*/ 1154401 w 2715420"/>
              <a:gd name="connsiteY4" fmla="*/ 102089 h 2160446"/>
              <a:gd name="connsiteX0" fmla="*/ 1178684 w 2715420"/>
              <a:gd name="connsiteY0" fmla="*/ 61010 h 2160446"/>
              <a:gd name="connsiteX1" fmla="*/ 2703646 w 2715420"/>
              <a:gd name="connsiteY1" fmla="*/ 2160446 h 2160446"/>
              <a:gd name="connsiteX0" fmla="*/ 1481510 w 3042529"/>
              <a:gd name="connsiteY0" fmla="*/ 102089 h 2160446"/>
              <a:gd name="connsiteX1" fmla="*/ 3030755 w 3042529"/>
              <a:gd name="connsiteY1" fmla="*/ 2160446 h 2160446"/>
              <a:gd name="connsiteX2" fmla="*/ 0 w 3042529"/>
              <a:gd name="connsiteY2" fmla="*/ 1138085 h 2160446"/>
              <a:gd name="connsiteX3" fmla="*/ 334723 w 3042529"/>
              <a:gd name="connsiteY3" fmla="*/ 0 h 2160446"/>
              <a:gd name="connsiteX4" fmla="*/ 1481510 w 3042529"/>
              <a:gd name="connsiteY4" fmla="*/ 102089 h 2160446"/>
              <a:gd name="connsiteX0" fmla="*/ 1505793 w 3042529"/>
              <a:gd name="connsiteY0" fmla="*/ 61010 h 2160446"/>
              <a:gd name="connsiteX1" fmla="*/ 3030755 w 3042529"/>
              <a:gd name="connsiteY1" fmla="*/ 2160446 h 2160446"/>
              <a:gd name="connsiteX0" fmla="*/ 1481510 w 3085781"/>
              <a:gd name="connsiteY0" fmla="*/ 102089 h 2160446"/>
              <a:gd name="connsiteX1" fmla="*/ 3030755 w 3085781"/>
              <a:gd name="connsiteY1" fmla="*/ 2160446 h 2160446"/>
              <a:gd name="connsiteX2" fmla="*/ 0 w 3085781"/>
              <a:gd name="connsiteY2" fmla="*/ 1138085 h 2160446"/>
              <a:gd name="connsiteX3" fmla="*/ 334723 w 3085781"/>
              <a:gd name="connsiteY3" fmla="*/ 0 h 2160446"/>
              <a:gd name="connsiteX4" fmla="*/ 1481510 w 3085781"/>
              <a:gd name="connsiteY4" fmla="*/ 102089 h 2160446"/>
              <a:gd name="connsiteX0" fmla="*/ 1505793 w 3085781"/>
              <a:gd name="connsiteY0" fmla="*/ 61010 h 2160446"/>
              <a:gd name="connsiteX1" fmla="*/ 3030755 w 3085781"/>
              <a:gd name="connsiteY1" fmla="*/ 2160446 h 2160446"/>
              <a:gd name="connsiteX0" fmla="*/ 1481510 w 3085781"/>
              <a:gd name="connsiteY0" fmla="*/ 102089 h 2209743"/>
              <a:gd name="connsiteX1" fmla="*/ 3030755 w 3085781"/>
              <a:gd name="connsiteY1" fmla="*/ 2160446 h 2209743"/>
              <a:gd name="connsiteX2" fmla="*/ 0 w 3085781"/>
              <a:gd name="connsiteY2" fmla="*/ 1138085 h 2209743"/>
              <a:gd name="connsiteX3" fmla="*/ 334723 w 3085781"/>
              <a:gd name="connsiteY3" fmla="*/ 0 h 2209743"/>
              <a:gd name="connsiteX4" fmla="*/ 1481510 w 3085781"/>
              <a:gd name="connsiteY4" fmla="*/ 102089 h 2209743"/>
              <a:gd name="connsiteX0" fmla="*/ 1505793 w 3085781"/>
              <a:gd name="connsiteY0" fmla="*/ 61010 h 2209743"/>
              <a:gd name="connsiteX1" fmla="*/ 2922867 w 3085781"/>
              <a:gd name="connsiteY1" fmla="*/ 2209743 h 22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5781" h="2209743" stroke="0" extrusionOk="0">
                <a:moveTo>
                  <a:pt x="1481510" y="102089"/>
                </a:moveTo>
                <a:cubicBezTo>
                  <a:pt x="2472600" y="315502"/>
                  <a:pt x="3311999" y="843773"/>
                  <a:pt x="3030755" y="2160446"/>
                </a:cubicBezTo>
                <a:lnTo>
                  <a:pt x="0" y="1138085"/>
                </a:lnTo>
                <a:cubicBezTo>
                  <a:pt x="99073" y="724041"/>
                  <a:pt x="235650" y="414044"/>
                  <a:pt x="334723" y="0"/>
                </a:cubicBezTo>
                <a:lnTo>
                  <a:pt x="1481510" y="102089"/>
                </a:lnTo>
                <a:close/>
              </a:path>
              <a:path w="3085781" h="2209743" fill="none">
                <a:moveTo>
                  <a:pt x="1505793" y="61010"/>
                </a:moveTo>
                <a:cubicBezTo>
                  <a:pt x="2496883" y="274423"/>
                  <a:pt x="3030627" y="1249547"/>
                  <a:pt x="2922867" y="220974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8180023" y="4719761"/>
            <a:ext cx="886754" cy="8805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8262041" y="3890365"/>
            <a:ext cx="15894" cy="77872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6622443" y="4102777"/>
            <a:ext cx="2489949" cy="27753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7406869" y="4302084"/>
            <a:ext cx="1705523" cy="11217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4" idx="0"/>
            <a:endCxn id="44" idx="2"/>
          </p:cNvCxnSpPr>
          <p:nvPr/>
        </p:nvCxnSpPr>
        <p:spPr>
          <a:xfrm>
            <a:off x="7307745" y="4015918"/>
            <a:ext cx="0" cy="64633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8084555" y="4272077"/>
            <a:ext cx="34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248221" y="3839666"/>
            <a:ext cx="335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407436" y="3608337"/>
            <a:ext cx="370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705564" y="5877125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607177" y="4905287"/>
            <a:ext cx="3497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751798" y="5532532"/>
            <a:ext cx="3706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∙</a:t>
            </a:r>
          </a:p>
        </p:txBody>
      </p:sp>
      <p:sp>
        <p:nvSpPr>
          <p:cNvPr id="82" name="Дуга 76"/>
          <p:cNvSpPr/>
          <p:nvPr/>
        </p:nvSpPr>
        <p:spPr>
          <a:xfrm rot="21262084">
            <a:off x="4761304" y="3915997"/>
            <a:ext cx="4290333" cy="2493087"/>
          </a:xfrm>
          <a:custGeom>
            <a:avLst/>
            <a:gdLst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2" fmla="*/ 2003279 w 4006557"/>
              <a:gd name="connsiteY2" fmla="*/ 1903573 h 3807145"/>
              <a:gd name="connsiteX3" fmla="*/ 2446017 w 4006557"/>
              <a:gd name="connsiteY3" fmla="*/ 47071 h 3807145"/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0" fmla="*/ 442738 w 2003612"/>
              <a:gd name="connsiteY0" fmla="*/ 91815 h 2150172"/>
              <a:gd name="connsiteX1" fmla="*/ 1991983 w 2003612"/>
              <a:gd name="connsiteY1" fmla="*/ 2150172 h 2150172"/>
              <a:gd name="connsiteX2" fmla="*/ 0 w 2003612"/>
              <a:gd name="connsiteY2" fmla="*/ 1948317 h 2150172"/>
              <a:gd name="connsiteX3" fmla="*/ 442738 w 2003612"/>
              <a:gd name="connsiteY3" fmla="*/ 91815 h 2150172"/>
              <a:gd name="connsiteX0" fmla="*/ 457474 w 2003612"/>
              <a:gd name="connsiteY0" fmla="*/ 0 h 2150172"/>
              <a:gd name="connsiteX1" fmla="*/ 1991983 w 2003612"/>
              <a:gd name="connsiteY1" fmla="*/ 2150172 h 2150172"/>
              <a:gd name="connsiteX0" fmla="*/ 442738 w 2003758"/>
              <a:gd name="connsiteY0" fmla="*/ 41079 h 2099436"/>
              <a:gd name="connsiteX1" fmla="*/ 1991983 w 2003758"/>
              <a:gd name="connsiteY1" fmla="*/ 2099436 h 2099436"/>
              <a:gd name="connsiteX2" fmla="*/ 0 w 2003758"/>
              <a:gd name="connsiteY2" fmla="*/ 1897581 h 2099436"/>
              <a:gd name="connsiteX3" fmla="*/ 442738 w 2003758"/>
              <a:gd name="connsiteY3" fmla="*/ 41079 h 2099436"/>
              <a:gd name="connsiteX0" fmla="*/ 467021 w 2003758"/>
              <a:gd name="connsiteY0" fmla="*/ 0 h 2099436"/>
              <a:gd name="connsiteX1" fmla="*/ 1991983 w 2003758"/>
              <a:gd name="connsiteY1" fmla="*/ 2099436 h 2099436"/>
              <a:gd name="connsiteX0" fmla="*/ 1154401 w 2715420"/>
              <a:gd name="connsiteY0" fmla="*/ 102089 h 2160446"/>
              <a:gd name="connsiteX1" fmla="*/ 2703646 w 2715420"/>
              <a:gd name="connsiteY1" fmla="*/ 2160446 h 2160446"/>
              <a:gd name="connsiteX2" fmla="*/ 711663 w 2715420"/>
              <a:gd name="connsiteY2" fmla="*/ 1958591 h 2160446"/>
              <a:gd name="connsiteX3" fmla="*/ 7614 w 2715420"/>
              <a:gd name="connsiteY3" fmla="*/ 0 h 2160446"/>
              <a:gd name="connsiteX4" fmla="*/ 1154401 w 2715420"/>
              <a:gd name="connsiteY4" fmla="*/ 102089 h 2160446"/>
              <a:gd name="connsiteX0" fmla="*/ 1178684 w 2715420"/>
              <a:gd name="connsiteY0" fmla="*/ 61010 h 2160446"/>
              <a:gd name="connsiteX1" fmla="*/ 2703646 w 2715420"/>
              <a:gd name="connsiteY1" fmla="*/ 2160446 h 2160446"/>
              <a:gd name="connsiteX0" fmla="*/ 1481510 w 3042529"/>
              <a:gd name="connsiteY0" fmla="*/ 102089 h 2160446"/>
              <a:gd name="connsiteX1" fmla="*/ 3030755 w 3042529"/>
              <a:gd name="connsiteY1" fmla="*/ 2160446 h 2160446"/>
              <a:gd name="connsiteX2" fmla="*/ 0 w 3042529"/>
              <a:gd name="connsiteY2" fmla="*/ 1138085 h 2160446"/>
              <a:gd name="connsiteX3" fmla="*/ 334723 w 3042529"/>
              <a:gd name="connsiteY3" fmla="*/ 0 h 2160446"/>
              <a:gd name="connsiteX4" fmla="*/ 1481510 w 3042529"/>
              <a:gd name="connsiteY4" fmla="*/ 102089 h 2160446"/>
              <a:gd name="connsiteX0" fmla="*/ 1505793 w 3042529"/>
              <a:gd name="connsiteY0" fmla="*/ 61010 h 2160446"/>
              <a:gd name="connsiteX1" fmla="*/ 3030755 w 3042529"/>
              <a:gd name="connsiteY1" fmla="*/ 2160446 h 2160446"/>
              <a:gd name="connsiteX0" fmla="*/ 1481510 w 3085781"/>
              <a:gd name="connsiteY0" fmla="*/ 102089 h 2160446"/>
              <a:gd name="connsiteX1" fmla="*/ 3030755 w 3085781"/>
              <a:gd name="connsiteY1" fmla="*/ 2160446 h 2160446"/>
              <a:gd name="connsiteX2" fmla="*/ 0 w 3085781"/>
              <a:gd name="connsiteY2" fmla="*/ 1138085 h 2160446"/>
              <a:gd name="connsiteX3" fmla="*/ 334723 w 3085781"/>
              <a:gd name="connsiteY3" fmla="*/ 0 h 2160446"/>
              <a:gd name="connsiteX4" fmla="*/ 1481510 w 3085781"/>
              <a:gd name="connsiteY4" fmla="*/ 102089 h 2160446"/>
              <a:gd name="connsiteX0" fmla="*/ 1505793 w 3085781"/>
              <a:gd name="connsiteY0" fmla="*/ 61010 h 2160446"/>
              <a:gd name="connsiteX1" fmla="*/ 3030755 w 3085781"/>
              <a:gd name="connsiteY1" fmla="*/ 2160446 h 2160446"/>
              <a:gd name="connsiteX0" fmla="*/ 1481510 w 3085781"/>
              <a:gd name="connsiteY0" fmla="*/ 102089 h 2209743"/>
              <a:gd name="connsiteX1" fmla="*/ 3030755 w 3085781"/>
              <a:gd name="connsiteY1" fmla="*/ 2160446 h 2209743"/>
              <a:gd name="connsiteX2" fmla="*/ 0 w 3085781"/>
              <a:gd name="connsiteY2" fmla="*/ 1138085 h 2209743"/>
              <a:gd name="connsiteX3" fmla="*/ 334723 w 3085781"/>
              <a:gd name="connsiteY3" fmla="*/ 0 h 2209743"/>
              <a:gd name="connsiteX4" fmla="*/ 1481510 w 3085781"/>
              <a:gd name="connsiteY4" fmla="*/ 102089 h 2209743"/>
              <a:gd name="connsiteX0" fmla="*/ 1505793 w 3085781"/>
              <a:gd name="connsiteY0" fmla="*/ 61010 h 2209743"/>
              <a:gd name="connsiteX1" fmla="*/ 2922867 w 3085781"/>
              <a:gd name="connsiteY1" fmla="*/ 2209743 h 2209743"/>
              <a:gd name="connsiteX0" fmla="*/ 1481510 w 3085781"/>
              <a:gd name="connsiteY0" fmla="*/ 102089 h 2209743"/>
              <a:gd name="connsiteX1" fmla="*/ 3030755 w 3085781"/>
              <a:gd name="connsiteY1" fmla="*/ 2160446 h 2209743"/>
              <a:gd name="connsiteX2" fmla="*/ 0 w 3085781"/>
              <a:gd name="connsiteY2" fmla="*/ 1138085 h 2209743"/>
              <a:gd name="connsiteX3" fmla="*/ 334723 w 3085781"/>
              <a:gd name="connsiteY3" fmla="*/ 0 h 2209743"/>
              <a:gd name="connsiteX4" fmla="*/ 1481510 w 3085781"/>
              <a:gd name="connsiteY4" fmla="*/ 102089 h 2209743"/>
              <a:gd name="connsiteX0" fmla="*/ 1528133 w 3085781"/>
              <a:gd name="connsiteY0" fmla="*/ 204891 h 2209743"/>
              <a:gd name="connsiteX1" fmla="*/ 2922867 w 3085781"/>
              <a:gd name="connsiteY1" fmla="*/ 2209743 h 22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5781" h="2209743" stroke="0" extrusionOk="0">
                <a:moveTo>
                  <a:pt x="1481510" y="102089"/>
                </a:moveTo>
                <a:cubicBezTo>
                  <a:pt x="2472600" y="315502"/>
                  <a:pt x="3311999" y="843773"/>
                  <a:pt x="3030755" y="2160446"/>
                </a:cubicBezTo>
                <a:lnTo>
                  <a:pt x="0" y="1138085"/>
                </a:lnTo>
                <a:cubicBezTo>
                  <a:pt x="99073" y="724041"/>
                  <a:pt x="235650" y="414044"/>
                  <a:pt x="334723" y="0"/>
                </a:cubicBezTo>
                <a:lnTo>
                  <a:pt x="1481510" y="102089"/>
                </a:lnTo>
                <a:close/>
              </a:path>
              <a:path w="3085781" h="2209743" fill="none">
                <a:moveTo>
                  <a:pt x="1528133" y="204891"/>
                </a:moveTo>
                <a:cubicBezTo>
                  <a:pt x="2519223" y="418304"/>
                  <a:pt x="3030627" y="1249547"/>
                  <a:pt x="2922867" y="2209743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endCxn id="82" idx="0"/>
          </p:cNvCxnSpPr>
          <p:nvPr/>
        </p:nvCxnSpPr>
        <p:spPr>
          <a:xfrm>
            <a:off x="6327485" y="4115616"/>
            <a:ext cx="458919" cy="38459"/>
          </a:xfrm>
          <a:prstGeom prst="line">
            <a:avLst/>
          </a:prstGeom>
          <a:ln w="381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9457048" y="2540274"/>
            <a:ext cx="61588" cy="133770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9104030" y="2462597"/>
            <a:ext cx="294352" cy="9980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 rot="2240231">
                <a:off x="7406651" y="4545994"/>
                <a:ext cx="885179" cy="803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i="1" dirty="0">
                    <a:solidFill>
                      <a:srgbClr val="800000"/>
                    </a:solidFill>
                    <a:latin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40231">
                <a:off x="7406651" y="4545994"/>
                <a:ext cx="885179" cy="803618"/>
              </a:xfrm>
              <a:prstGeom prst="rect">
                <a:avLst/>
              </a:prstGeom>
              <a:blipFill>
                <a:blip r:embed="rId6"/>
                <a:stretch>
                  <a:fillRect l="-55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8" grpId="0"/>
      <p:bldP spid="49" grpId="0"/>
      <p:bldP spid="50" grpId="0"/>
      <p:bldP spid="25" grpId="0"/>
      <p:bldP spid="58" grpId="0"/>
      <p:bldP spid="64" grpId="0"/>
      <p:bldP spid="68" grpId="0"/>
      <p:bldP spid="70" grpId="0"/>
      <p:bldP spid="71" grpId="0" animBg="1"/>
      <p:bldP spid="77" grpId="0" animBg="1"/>
      <p:bldP spid="72" grpId="0"/>
      <p:bldP spid="73" grpId="0"/>
      <p:bldP spid="74" grpId="0"/>
      <p:bldP spid="75" grpId="0"/>
      <p:bldP spid="76" grpId="0"/>
      <p:bldP spid="82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803471" y="1339927"/>
                <a:ext cx="2312785" cy="1140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600" b="1" i="0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𝐤</m:t>
                          </m:r>
                        </m:num>
                        <m:den>
                          <m:r>
                            <a:rPr lang="en-US" sz="3600" b="1" i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471" y="1339927"/>
                <a:ext cx="2312785" cy="11409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86" y="1505659"/>
            <a:ext cx="6988072" cy="4786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371068" y="2619025"/>
                <a:ext cx="1833772" cy="1666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1,5</a:t>
                </a:r>
                <a:r>
                  <a:rPr lang="en-US" sz="4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 1,5</a:t>
                </a:r>
                <a:endParaRPr lang="ru-RU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068" y="2619025"/>
                <a:ext cx="1833772" cy="1666738"/>
              </a:xfrm>
              <a:prstGeom prst="rect">
                <a:avLst/>
              </a:prstGeom>
              <a:blipFill>
                <a:blip r:embed="rId4"/>
                <a:stretch>
                  <a:fillRect l="-11628" r="-5648" b="-15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396059" y="1767269"/>
            <a:ext cx="157776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en-US" sz="4800" b="1" dirty="0"/>
              <a:t>k =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4234" y="3915236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x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93455" y="1505659"/>
            <a:ext cx="402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y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412651" y="4423908"/>
                <a:ext cx="1676934" cy="1024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200" b="1" i="0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200" b="1" i="0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651" y="4423908"/>
                <a:ext cx="1676934" cy="1024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604296" y="2892397"/>
                <a:ext cx="1370055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105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96" y="2892397"/>
                <a:ext cx="1370055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964910" y="3016272"/>
                <a:ext cx="1697581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105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0" y="3016272"/>
                <a:ext cx="169758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0" y="0"/>
            <a:ext cx="12192000" cy="1201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4643" y="3325584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94792" y="4628295"/>
            <a:ext cx="367146" cy="76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</a:rPr>
              <a:t>.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02030" y="3360471"/>
            <a:ext cx="320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</a:rPr>
              <a:t>.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5059" y="4656331"/>
            <a:ext cx="320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20664" y="1672790"/>
            <a:ext cx="1503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(1; 1,5)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9922" y="0"/>
                <a:ext cx="10778913" cy="6769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№ 99</a:t>
                </a:r>
                <a:r>
                  <a:rPr lang="en-US" sz="3600" b="1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Funksiyalarning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grafiklarini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yasamasdan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nuqtasini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  <a:p>
                <a:r>
                  <a:rPr lang="en-US" sz="3600" b="1" dirty="0">
                    <a:solidFill>
                      <a:srgbClr val="0070C0"/>
                    </a:solidFill>
                  </a:rPr>
                  <a:t>1)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6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3x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  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3x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12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12:3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2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2;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-2;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(2; 6)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(-2; -6)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2" y="0"/>
                <a:ext cx="10778913" cy="6769545"/>
              </a:xfrm>
              <a:prstGeom prst="rect">
                <a:avLst/>
              </a:prstGeom>
              <a:blipFill>
                <a:blip r:embed="rId2"/>
                <a:stretch>
                  <a:fillRect l="-1753" t="-1351" r="-735" b="-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556411" y="1371905"/>
                <a:ext cx="6096000" cy="51026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</a:rPr>
                  <a:t>4)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y = x+2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x+2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(x+1)(x+2) = 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- 4;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1;</a:t>
                </a:r>
              </a:p>
              <a:p>
                <a:pPr>
                  <a:lnSpc>
                    <a:spcPct val="150000"/>
                  </a:lnSpc>
                </a:pP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(-4; -2) </a:t>
                </a:r>
                <a:r>
                  <a:rPr lang="en-US" sz="3600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(1; 3)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411" y="1371905"/>
                <a:ext cx="6096000" cy="5102679"/>
              </a:xfrm>
              <a:prstGeom prst="rect">
                <a:avLst/>
              </a:prstGeom>
              <a:blipFill>
                <a:blip r:embed="rId3"/>
                <a:stretch>
                  <a:fillRect l="-3000" t="-358" b="-1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102864" y="4464113"/>
                <a:ext cx="2625890" cy="1305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en-US" sz="2800" b="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3∙2 = 6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en-US" sz="2800" b="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3∙(-2) = -6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64" y="4464113"/>
                <a:ext cx="2625890" cy="1305165"/>
              </a:xfrm>
              <a:prstGeom prst="rect">
                <a:avLst/>
              </a:prstGeom>
              <a:blipFill>
                <a:blip r:embed="rId4"/>
                <a:stretch>
                  <a:fillRect b="-12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484087" y="3771615"/>
                <a:ext cx="368474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-4+2 = -2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 1+2 = 3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087" y="3771615"/>
                <a:ext cx="3684748" cy="1384995"/>
              </a:xfrm>
              <a:prstGeom prst="rect">
                <a:avLst/>
              </a:prstGeom>
              <a:blipFill>
                <a:blip r:embed="rId5"/>
                <a:stretch>
                  <a:fillRect b="-5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4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 flipV="1">
            <a:off x="8584507" y="888274"/>
            <a:ext cx="19094" cy="55951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9631" y="3900738"/>
            <a:ext cx="5882071" cy="2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476185" y="3734098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303094" y="3740048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106931" y="3746223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770831" y="3757687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84466" y="3791733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98948" y="3804572"/>
            <a:ext cx="11723" cy="2457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8456756" y="3089826"/>
            <a:ext cx="323928" cy="98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456756" y="2436556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12313" y="3886419"/>
            <a:ext cx="2334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6" idx="1"/>
          </p:cNvCxnSpPr>
          <p:nvPr/>
        </p:nvCxnSpPr>
        <p:spPr>
          <a:xfrm>
            <a:off x="8517089" y="4609107"/>
            <a:ext cx="2581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501448" y="5326304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386800" y="40034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135857" y="4013614"/>
            <a:ext cx="58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648881" y="29149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8175794" y="4424441"/>
            <a:ext cx="59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-1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629050" y="4003429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-1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686828" y="2347132"/>
            <a:ext cx="33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741756" y="169805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0976963" y="40034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738352" y="3970316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-2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956340" y="405622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-3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8220463" y="3452939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1812194" y="3287835"/>
            <a:ext cx="401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982581" y="107692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 flipV="1">
            <a:off x="10333664" y="3065637"/>
            <a:ext cx="1947" cy="78959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527037" y="6037639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210060" y="514163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9469252" y="2462597"/>
            <a:ext cx="14882" cy="1419007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532769" y="3096021"/>
            <a:ext cx="1782048" cy="3640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940573"/>
                  </p:ext>
                </p:extLst>
              </p:nvPr>
            </p:nvGraphicFramePr>
            <p:xfrm>
              <a:off x="485528" y="1742747"/>
              <a:ext cx="4870593" cy="1706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5799">
                      <a:extLst>
                        <a:ext uri="{9D8B030D-6E8A-4147-A177-3AD203B41FA5}">
                          <a16:colId xmlns:a16="http://schemas.microsoft.com/office/drawing/2014/main" val="13425438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833733456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089971844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4092986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798345395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35359379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8572648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4000" b="1" dirty="0">
                              <a:solidFill>
                                <a:srgbClr val="800000"/>
                              </a:solidFill>
                            </a:rPr>
                            <a:t>x</a:t>
                          </a:r>
                          <a:endParaRPr lang="ru-RU" sz="4000" b="1" dirty="0">
                            <a:solidFill>
                              <a:srgbClr val="8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2060"/>
                              </a:solidFill>
                            </a:rPr>
                            <a:t>1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206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3600" b="1" dirty="0">
                              <a:solidFill>
                                <a:srgbClr val="00206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206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2060"/>
                              </a:solidFill>
                            </a:rPr>
                            <a:t>-2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002060"/>
                              </a:solidFill>
                            </a:rPr>
                            <a:t>-</a:t>
                          </a:r>
                          <a:r>
                            <a:rPr lang="ru-RU" sz="3600" b="1" dirty="0">
                              <a:solidFill>
                                <a:srgbClr val="00206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546912"/>
                      </a:ext>
                    </a:extLst>
                  </a:tr>
                  <a:tr h="976584">
                    <a:tc>
                      <a:txBody>
                        <a:bodyPr/>
                        <a:lstStyle/>
                        <a:p>
                          <a:r>
                            <a:rPr lang="en-US" sz="4000" b="1" dirty="0">
                              <a:solidFill>
                                <a:srgbClr val="800000"/>
                              </a:solidFill>
                            </a:rPr>
                            <a:t>y</a:t>
                          </a:r>
                          <a:endParaRPr lang="ru-RU" sz="40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800000"/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rgbClr val="800000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800000"/>
                              </a:solidFill>
                            </a:rPr>
                            <a:t>1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>
                              <a:solidFill>
                                <a:srgbClr val="800000"/>
                              </a:solidFill>
                            </a:rPr>
                            <a:t>-2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dirty="0">
                              <a:solidFill>
                                <a:srgbClr val="80000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  <a:p>
                          <a:endParaRPr lang="ru-RU" sz="24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0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45136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4940573"/>
                  </p:ext>
                </p:extLst>
              </p:nvPr>
            </p:nvGraphicFramePr>
            <p:xfrm>
              <a:off x="485528" y="1742747"/>
              <a:ext cx="4870593" cy="1706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5799">
                      <a:extLst>
                        <a:ext uri="{9D8B030D-6E8A-4147-A177-3AD203B41FA5}">
                          <a16:colId xmlns:a16="http://schemas.microsoft.com/office/drawing/2014/main" val="13425438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833733456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089971844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1409298638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798345395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235359379"/>
                        </a:ext>
                      </a:extLst>
                    </a:gridCol>
                    <a:gridCol w="695799">
                      <a:extLst>
                        <a:ext uri="{9D8B030D-6E8A-4147-A177-3AD203B41FA5}">
                          <a16:colId xmlns:a16="http://schemas.microsoft.com/office/drawing/2014/main" val="85726487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4000" b="1" dirty="0" smtClean="0">
                              <a:solidFill>
                                <a:srgbClr val="800000"/>
                              </a:solidFill>
                            </a:rPr>
                            <a:t>x</a:t>
                          </a:r>
                          <a:endParaRPr lang="ru-RU" sz="4000" b="1" dirty="0">
                            <a:solidFill>
                              <a:srgbClr val="8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</a:rPr>
                            <a:t>1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</a:rPr>
                            <a:t>2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</a:rPr>
                            <a:t>4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</a:rPr>
                            <a:t>-1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</a:rPr>
                            <a:t>-2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002060"/>
                              </a:solidFill>
                            </a:rPr>
                            <a:t>-</a:t>
                          </a:r>
                          <a:r>
                            <a:rPr lang="ru-RU" sz="3600" b="1" dirty="0" smtClean="0">
                              <a:solidFill>
                                <a:srgbClr val="002060"/>
                              </a:solidFill>
                            </a:rPr>
                            <a:t>4</a:t>
                          </a:r>
                          <a:endParaRPr lang="ru-RU" sz="36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754691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r>
                            <a:rPr lang="en-US" sz="4000" b="1" dirty="0" smtClean="0">
                              <a:solidFill>
                                <a:srgbClr val="800000"/>
                              </a:solidFill>
                            </a:rPr>
                            <a:t>y</a:t>
                          </a:r>
                          <a:endParaRPr lang="ru-RU" sz="40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800000"/>
                              </a:solidFill>
                            </a:rPr>
                            <a:t>2</a:t>
                          </a:r>
                          <a:endParaRPr lang="ru-RU" sz="3200" b="1" dirty="0" smtClean="0">
                            <a:solidFill>
                              <a:srgbClr val="800000"/>
                            </a:solidFill>
                          </a:endParaRPr>
                        </a:p>
                        <a:p>
                          <a:endParaRPr lang="ru-RU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800000"/>
                              </a:solidFill>
                            </a:rPr>
                            <a:t>1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754" t="-78916" r="-302632" b="-1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1" dirty="0" smtClean="0">
                              <a:solidFill>
                                <a:srgbClr val="800000"/>
                              </a:solidFill>
                            </a:rPr>
                            <a:t>-2</a:t>
                          </a:r>
                          <a:endParaRPr lang="ru-RU" sz="36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="1" dirty="0" smtClean="0">
                              <a:solidFill>
                                <a:srgbClr val="800000"/>
                              </a:solidFill>
                            </a:rPr>
                            <a:t>-1</a:t>
                          </a:r>
                          <a:endParaRPr lang="ru-RU" sz="3600" b="1" dirty="0" smtClean="0">
                            <a:solidFill>
                              <a:srgbClr val="800000"/>
                            </a:solidFill>
                          </a:endParaRPr>
                        </a:p>
                        <a:p>
                          <a:endParaRPr lang="ru-RU" sz="2400" b="1" dirty="0">
                            <a:solidFill>
                              <a:srgbClr val="8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02632" t="-78916" r="-1754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45136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8466837" y="1779160"/>
            <a:ext cx="281353" cy="117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8831722" y="771911"/>
            <a:ext cx="184731" cy="70788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00206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800320" y="5320368"/>
            <a:ext cx="886754" cy="8805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7791773" y="3890365"/>
            <a:ext cx="29144" cy="1430003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981305" y="4627870"/>
            <a:ext cx="1705523" cy="11217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9277163" y="3323985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800000"/>
                </a:solidFill>
              </a:rPr>
              <a:t>∙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373288" y="4037327"/>
            <a:ext cx="4106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800000"/>
                </a:solidFill>
              </a:rPr>
              <a:t>∙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8633762" y="2431071"/>
            <a:ext cx="903881" cy="979"/>
          </a:xfrm>
          <a:prstGeom prst="line">
            <a:avLst/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 rot="2240231">
                <a:off x="9354430" y="1296470"/>
                <a:ext cx="995785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800000"/>
                    </a:solidFill>
                    <a:latin typeface="Arial" panose="020B0604020202020204" pitchFamily="34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40231">
                <a:off x="9354430" y="1296470"/>
                <a:ext cx="995785" cy="892552"/>
              </a:xfrm>
              <a:prstGeom prst="rect">
                <a:avLst/>
              </a:prstGeom>
              <a:blipFill>
                <a:blip r:embed="rId3"/>
                <a:stretch>
                  <a:fillRect l="-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Дуга 76"/>
          <p:cNvSpPr/>
          <p:nvPr/>
        </p:nvSpPr>
        <p:spPr>
          <a:xfrm rot="10193737">
            <a:off x="8973066" y="702728"/>
            <a:ext cx="4434428" cy="2789240"/>
          </a:xfrm>
          <a:custGeom>
            <a:avLst/>
            <a:gdLst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2" fmla="*/ 2003279 w 4006557"/>
              <a:gd name="connsiteY2" fmla="*/ 1903573 h 3807145"/>
              <a:gd name="connsiteX3" fmla="*/ 2446017 w 4006557"/>
              <a:gd name="connsiteY3" fmla="*/ 47071 h 3807145"/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0" fmla="*/ 442738 w 2003612"/>
              <a:gd name="connsiteY0" fmla="*/ 91815 h 2150172"/>
              <a:gd name="connsiteX1" fmla="*/ 1991983 w 2003612"/>
              <a:gd name="connsiteY1" fmla="*/ 2150172 h 2150172"/>
              <a:gd name="connsiteX2" fmla="*/ 0 w 2003612"/>
              <a:gd name="connsiteY2" fmla="*/ 1948317 h 2150172"/>
              <a:gd name="connsiteX3" fmla="*/ 442738 w 2003612"/>
              <a:gd name="connsiteY3" fmla="*/ 91815 h 2150172"/>
              <a:gd name="connsiteX0" fmla="*/ 457474 w 2003612"/>
              <a:gd name="connsiteY0" fmla="*/ 0 h 2150172"/>
              <a:gd name="connsiteX1" fmla="*/ 1991983 w 2003612"/>
              <a:gd name="connsiteY1" fmla="*/ 2150172 h 2150172"/>
              <a:gd name="connsiteX0" fmla="*/ 442738 w 2003758"/>
              <a:gd name="connsiteY0" fmla="*/ 41079 h 2099436"/>
              <a:gd name="connsiteX1" fmla="*/ 1991983 w 2003758"/>
              <a:gd name="connsiteY1" fmla="*/ 2099436 h 2099436"/>
              <a:gd name="connsiteX2" fmla="*/ 0 w 2003758"/>
              <a:gd name="connsiteY2" fmla="*/ 1897581 h 2099436"/>
              <a:gd name="connsiteX3" fmla="*/ 442738 w 2003758"/>
              <a:gd name="connsiteY3" fmla="*/ 41079 h 2099436"/>
              <a:gd name="connsiteX0" fmla="*/ 467021 w 2003758"/>
              <a:gd name="connsiteY0" fmla="*/ 0 h 2099436"/>
              <a:gd name="connsiteX1" fmla="*/ 1991983 w 2003758"/>
              <a:gd name="connsiteY1" fmla="*/ 2099436 h 2099436"/>
              <a:gd name="connsiteX0" fmla="*/ 1154401 w 2715420"/>
              <a:gd name="connsiteY0" fmla="*/ 102089 h 2160446"/>
              <a:gd name="connsiteX1" fmla="*/ 2703646 w 2715420"/>
              <a:gd name="connsiteY1" fmla="*/ 2160446 h 2160446"/>
              <a:gd name="connsiteX2" fmla="*/ 711663 w 2715420"/>
              <a:gd name="connsiteY2" fmla="*/ 1958591 h 2160446"/>
              <a:gd name="connsiteX3" fmla="*/ 7614 w 2715420"/>
              <a:gd name="connsiteY3" fmla="*/ 0 h 2160446"/>
              <a:gd name="connsiteX4" fmla="*/ 1154401 w 2715420"/>
              <a:gd name="connsiteY4" fmla="*/ 102089 h 2160446"/>
              <a:gd name="connsiteX0" fmla="*/ 1178684 w 2715420"/>
              <a:gd name="connsiteY0" fmla="*/ 61010 h 2160446"/>
              <a:gd name="connsiteX1" fmla="*/ 2703646 w 2715420"/>
              <a:gd name="connsiteY1" fmla="*/ 2160446 h 2160446"/>
              <a:gd name="connsiteX0" fmla="*/ 1481510 w 3042529"/>
              <a:gd name="connsiteY0" fmla="*/ 102089 h 2160446"/>
              <a:gd name="connsiteX1" fmla="*/ 3030755 w 3042529"/>
              <a:gd name="connsiteY1" fmla="*/ 2160446 h 2160446"/>
              <a:gd name="connsiteX2" fmla="*/ 0 w 3042529"/>
              <a:gd name="connsiteY2" fmla="*/ 1138085 h 2160446"/>
              <a:gd name="connsiteX3" fmla="*/ 334723 w 3042529"/>
              <a:gd name="connsiteY3" fmla="*/ 0 h 2160446"/>
              <a:gd name="connsiteX4" fmla="*/ 1481510 w 3042529"/>
              <a:gd name="connsiteY4" fmla="*/ 102089 h 2160446"/>
              <a:gd name="connsiteX0" fmla="*/ 1505793 w 3042529"/>
              <a:gd name="connsiteY0" fmla="*/ 61010 h 2160446"/>
              <a:gd name="connsiteX1" fmla="*/ 3030755 w 3042529"/>
              <a:gd name="connsiteY1" fmla="*/ 2160446 h 2160446"/>
              <a:gd name="connsiteX0" fmla="*/ 1481510 w 3085781"/>
              <a:gd name="connsiteY0" fmla="*/ 102089 h 2160446"/>
              <a:gd name="connsiteX1" fmla="*/ 3030755 w 3085781"/>
              <a:gd name="connsiteY1" fmla="*/ 2160446 h 2160446"/>
              <a:gd name="connsiteX2" fmla="*/ 0 w 3085781"/>
              <a:gd name="connsiteY2" fmla="*/ 1138085 h 2160446"/>
              <a:gd name="connsiteX3" fmla="*/ 334723 w 3085781"/>
              <a:gd name="connsiteY3" fmla="*/ 0 h 2160446"/>
              <a:gd name="connsiteX4" fmla="*/ 1481510 w 3085781"/>
              <a:gd name="connsiteY4" fmla="*/ 102089 h 2160446"/>
              <a:gd name="connsiteX0" fmla="*/ 1505793 w 3085781"/>
              <a:gd name="connsiteY0" fmla="*/ 61010 h 2160446"/>
              <a:gd name="connsiteX1" fmla="*/ 3030755 w 3085781"/>
              <a:gd name="connsiteY1" fmla="*/ 2160446 h 2160446"/>
              <a:gd name="connsiteX0" fmla="*/ 1481510 w 3085781"/>
              <a:gd name="connsiteY0" fmla="*/ 102089 h 2209743"/>
              <a:gd name="connsiteX1" fmla="*/ 3030755 w 3085781"/>
              <a:gd name="connsiteY1" fmla="*/ 2160446 h 2209743"/>
              <a:gd name="connsiteX2" fmla="*/ 0 w 3085781"/>
              <a:gd name="connsiteY2" fmla="*/ 1138085 h 2209743"/>
              <a:gd name="connsiteX3" fmla="*/ 334723 w 3085781"/>
              <a:gd name="connsiteY3" fmla="*/ 0 h 2209743"/>
              <a:gd name="connsiteX4" fmla="*/ 1481510 w 3085781"/>
              <a:gd name="connsiteY4" fmla="*/ 102089 h 2209743"/>
              <a:gd name="connsiteX0" fmla="*/ 1505793 w 3085781"/>
              <a:gd name="connsiteY0" fmla="*/ 61010 h 2209743"/>
              <a:gd name="connsiteX1" fmla="*/ 2922867 w 3085781"/>
              <a:gd name="connsiteY1" fmla="*/ 2209743 h 22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5781" h="2209743" stroke="0" extrusionOk="0">
                <a:moveTo>
                  <a:pt x="1481510" y="102089"/>
                </a:moveTo>
                <a:cubicBezTo>
                  <a:pt x="2472600" y="315502"/>
                  <a:pt x="3311999" y="843773"/>
                  <a:pt x="3030755" y="2160446"/>
                </a:cubicBezTo>
                <a:lnTo>
                  <a:pt x="0" y="1138085"/>
                </a:lnTo>
                <a:cubicBezTo>
                  <a:pt x="99073" y="724041"/>
                  <a:pt x="235650" y="414044"/>
                  <a:pt x="334723" y="0"/>
                </a:cubicBezTo>
                <a:lnTo>
                  <a:pt x="1481510" y="102089"/>
                </a:lnTo>
                <a:close/>
              </a:path>
              <a:path w="3085781" h="2209743" fill="none">
                <a:moveTo>
                  <a:pt x="1505793" y="61010"/>
                </a:moveTo>
                <a:cubicBezTo>
                  <a:pt x="2496883" y="274423"/>
                  <a:pt x="3030627" y="1249547"/>
                  <a:pt x="2922867" y="2209743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6"/>
          <p:cNvSpPr/>
          <p:nvPr/>
        </p:nvSpPr>
        <p:spPr>
          <a:xfrm rot="21122005">
            <a:off x="3996863" y="4156258"/>
            <a:ext cx="4183474" cy="2493087"/>
          </a:xfrm>
          <a:custGeom>
            <a:avLst/>
            <a:gdLst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2" fmla="*/ 2003279 w 4006557"/>
              <a:gd name="connsiteY2" fmla="*/ 1903573 h 3807145"/>
              <a:gd name="connsiteX3" fmla="*/ 2446017 w 4006557"/>
              <a:gd name="connsiteY3" fmla="*/ 47071 h 3807145"/>
              <a:gd name="connsiteX0" fmla="*/ 2446017 w 4006557"/>
              <a:gd name="connsiteY0" fmla="*/ 47071 h 3807145"/>
              <a:gd name="connsiteX1" fmla="*/ 3995262 w 4006557"/>
              <a:gd name="connsiteY1" fmla="*/ 2105428 h 3807145"/>
              <a:gd name="connsiteX0" fmla="*/ 442738 w 2003612"/>
              <a:gd name="connsiteY0" fmla="*/ 91815 h 2150172"/>
              <a:gd name="connsiteX1" fmla="*/ 1991983 w 2003612"/>
              <a:gd name="connsiteY1" fmla="*/ 2150172 h 2150172"/>
              <a:gd name="connsiteX2" fmla="*/ 0 w 2003612"/>
              <a:gd name="connsiteY2" fmla="*/ 1948317 h 2150172"/>
              <a:gd name="connsiteX3" fmla="*/ 442738 w 2003612"/>
              <a:gd name="connsiteY3" fmla="*/ 91815 h 2150172"/>
              <a:gd name="connsiteX0" fmla="*/ 457474 w 2003612"/>
              <a:gd name="connsiteY0" fmla="*/ 0 h 2150172"/>
              <a:gd name="connsiteX1" fmla="*/ 1991983 w 2003612"/>
              <a:gd name="connsiteY1" fmla="*/ 2150172 h 2150172"/>
              <a:gd name="connsiteX0" fmla="*/ 442738 w 2003758"/>
              <a:gd name="connsiteY0" fmla="*/ 41079 h 2099436"/>
              <a:gd name="connsiteX1" fmla="*/ 1991983 w 2003758"/>
              <a:gd name="connsiteY1" fmla="*/ 2099436 h 2099436"/>
              <a:gd name="connsiteX2" fmla="*/ 0 w 2003758"/>
              <a:gd name="connsiteY2" fmla="*/ 1897581 h 2099436"/>
              <a:gd name="connsiteX3" fmla="*/ 442738 w 2003758"/>
              <a:gd name="connsiteY3" fmla="*/ 41079 h 2099436"/>
              <a:gd name="connsiteX0" fmla="*/ 467021 w 2003758"/>
              <a:gd name="connsiteY0" fmla="*/ 0 h 2099436"/>
              <a:gd name="connsiteX1" fmla="*/ 1991983 w 2003758"/>
              <a:gd name="connsiteY1" fmla="*/ 2099436 h 2099436"/>
              <a:gd name="connsiteX0" fmla="*/ 1154401 w 2715420"/>
              <a:gd name="connsiteY0" fmla="*/ 102089 h 2160446"/>
              <a:gd name="connsiteX1" fmla="*/ 2703646 w 2715420"/>
              <a:gd name="connsiteY1" fmla="*/ 2160446 h 2160446"/>
              <a:gd name="connsiteX2" fmla="*/ 711663 w 2715420"/>
              <a:gd name="connsiteY2" fmla="*/ 1958591 h 2160446"/>
              <a:gd name="connsiteX3" fmla="*/ 7614 w 2715420"/>
              <a:gd name="connsiteY3" fmla="*/ 0 h 2160446"/>
              <a:gd name="connsiteX4" fmla="*/ 1154401 w 2715420"/>
              <a:gd name="connsiteY4" fmla="*/ 102089 h 2160446"/>
              <a:gd name="connsiteX0" fmla="*/ 1178684 w 2715420"/>
              <a:gd name="connsiteY0" fmla="*/ 61010 h 2160446"/>
              <a:gd name="connsiteX1" fmla="*/ 2703646 w 2715420"/>
              <a:gd name="connsiteY1" fmla="*/ 2160446 h 2160446"/>
              <a:gd name="connsiteX0" fmla="*/ 1481510 w 3042529"/>
              <a:gd name="connsiteY0" fmla="*/ 102089 h 2160446"/>
              <a:gd name="connsiteX1" fmla="*/ 3030755 w 3042529"/>
              <a:gd name="connsiteY1" fmla="*/ 2160446 h 2160446"/>
              <a:gd name="connsiteX2" fmla="*/ 0 w 3042529"/>
              <a:gd name="connsiteY2" fmla="*/ 1138085 h 2160446"/>
              <a:gd name="connsiteX3" fmla="*/ 334723 w 3042529"/>
              <a:gd name="connsiteY3" fmla="*/ 0 h 2160446"/>
              <a:gd name="connsiteX4" fmla="*/ 1481510 w 3042529"/>
              <a:gd name="connsiteY4" fmla="*/ 102089 h 2160446"/>
              <a:gd name="connsiteX0" fmla="*/ 1505793 w 3042529"/>
              <a:gd name="connsiteY0" fmla="*/ 61010 h 2160446"/>
              <a:gd name="connsiteX1" fmla="*/ 3030755 w 3042529"/>
              <a:gd name="connsiteY1" fmla="*/ 2160446 h 2160446"/>
              <a:gd name="connsiteX0" fmla="*/ 1481510 w 3085781"/>
              <a:gd name="connsiteY0" fmla="*/ 102089 h 2160446"/>
              <a:gd name="connsiteX1" fmla="*/ 3030755 w 3085781"/>
              <a:gd name="connsiteY1" fmla="*/ 2160446 h 2160446"/>
              <a:gd name="connsiteX2" fmla="*/ 0 w 3085781"/>
              <a:gd name="connsiteY2" fmla="*/ 1138085 h 2160446"/>
              <a:gd name="connsiteX3" fmla="*/ 334723 w 3085781"/>
              <a:gd name="connsiteY3" fmla="*/ 0 h 2160446"/>
              <a:gd name="connsiteX4" fmla="*/ 1481510 w 3085781"/>
              <a:gd name="connsiteY4" fmla="*/ 102089 h 2160446"/>
              <a:gd name="connsiteX0" fmla="*/ 1505793 w 3085781"/>
              <a:gd name="connsiteY0" fmla="*/ 61010 h 2160446"/>
              <a:gd name="connsiteX1" fmla="*/ 3030755 w 3085781"/>
              <a:gd name="connsiteY1" fmla="*/ 2160446 h 2160446"/>
              <a:gd name="connsiteX0" fmla="*/ 1481510 w 3085781"/>
              <a:gd name="connsiteY0" fmla="*/ 102089 h 2209743"/>
              <a:gd name="connsiteX1" fmla="*/ 3030755 w 3085781"/>
              <a:gd name="connsiteY1" fmla="*/ 2160446 h 2209743"/>
              <a:gd name="connsiteX2" fmla="*/ 0 w 3085781"/>
              <a:gd name="connsiteY2" fmla="*/ 1138085 h 2209743"/>
              <a:gd name="connsiteX3" fmla="*/ 334723 w 3085781"/>
              <a:gd name="connsiteY3" fmla="*/ 0 h 2209743"/>
              <a:gd name="connsiteX4" fmla="*/ 1481510 w 3085781"/>
              <a:gd name="connsiteY4" fmla="*/ 102089 h 2209743"/>
              <a:gd name="connsiteX0" fmla="*/ 1505793 w 3085781"/>
              <a:gd name="connsiteY0" fmla="*/ 61010 h 2209743"/>
              <a:gd name="connsiteX1" fmla="*/ 2922867 w 3085781"/>
              <a:gd name="connsiteY1" fmla="*/ 2209743 h 2209743"/>
              <a:gd name="connsiteX0" fmla="*/ 1481510 w 3085781"/>
              <a:gd name="connsiteY0" fmla="*/ 102089 h 2209743"/>
              <a:gd name="connsiteX1" fmla="*/ 3030755 w 3085781"/>
              <a:gd name="connsiteY1" fmla="*/ 2160446 h 2209743"/>
              <a:gd name="connsiteX2" fmla="*/ 0 w 3085781"/>
              <a:gd name="connsiteY2" fmla="*/ 1138085 h 2209743"/>
              <a:gd name="connsiteX3" fmla="*/ 334723 w 3085781"/>
              <a:gd name="connsiteY3" fmla="*/ 0 h 2209743"/>
              <a:gd name="connsiteX4" fmla="*/ 1481510 w 3085781"/>
              <a:gd name="connsiteY4" fmla="*/ 102089 h 2209743"/>
              <a:gd name="connsiteX0" fmla="*/ 1528133 w 3085781"/>
              <a:gd name="connsiteY0" fmla="*/ 204891 h 2209743"/>
              <a:gd name="connsiteX1" fmla="*/ 2922867 w 3085781"/>
              <a:gd name="connsiteY1" fmla="*/ 2209743 h 220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5781" h="2209743" stroke="0" extrusionOk="0">
                <a:moveTo>
                  <a:pt x="1481510" y="102089"/>
                </a:moveTo>
                <a:cubicBezTo>
                  <a:pt x="2472600" y="315502"/>
                  <a:pt x="3311999" y="843773"/>
                  <a:pt x="3030755" y="2160446"/>
                </a:cubicBezTo>
                <a:lnTo>
                  <a:pt x="0" y="1138085"/>
                </a:lnTo>
                <a:cubicBezTo>
                  <a:pt x="99073" y="724041"/>
                  <a:pt x="235650" y="414044"/>
                  <a:pt x="334723" y="0"/>
                </a:cubicBezTo>
                <a:lnTo>
                  <a:pt x="1481510" y="102089"/>
                </a:lnTo>
                <a:close/>
              </a:path>
              <a:path w="3085781" h="2209743" fill="none">
                <a:moveTo>
                  <a:pt x="1528133" y="204891"/>
                </a:moveTo>
                <a:cubicBezTo>
                  <a:pt x="2519223" y="418304"/>
                  <a:pt x="3030627" y="1249547"/>
                  <a:pt x="2922867" y="2209743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 flipV="1">
            <a:off x="6897832" y="3872881"/>
            <a:ext cx="26219" cy="766206"/>
          </a:xfrm>
          <a:prstGeom prst="line">
            <a:avLst/>
          </a:prstGeom>
          <a:ln w="285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3219" y="59470"/>
                <a:ext cx="9172704" cy="1409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№ </a:t>
                </a:r>
                <a:r>
                  <a:rPr lang="en-US" sz="3600" b="1" dirty="0">
                    <a:solidFill>
                      <a:srgbClr val="4472C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100. 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 = x-1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funksiyalarning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grafigini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yasab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kesishish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nuqtalarini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19" y="59470"/>
                <a:ext cx="9172704" cy="1409425"/>
              </a:xfrm>
              <a:prstGeom prst="rect">
                <a:avLst/>
              </a:prstGeom>
              <a:blipFill>
                <a:blip r:embed="rId4"/>
                <a:stretch>
                  <a:fillRect l="-1993" b="-1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угольник 41"/>
          <p:cNvSpPr/>
          <p:nvPr/>
        </p:nvSpPr>
        <p:spPr>
          <a:xfrm>
            <a:off x="444520" y="3561033"/>
            <a:ext cx="51155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x-1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= 0 da, y = 0-1= -1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(0;-1)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x = 1 da, y = 1-1= 0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(1; 0) </a:t>
            </a:r>
            <a:endParaRPr lang="ru-RU" sz="3200" b="1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7170295" y="2658744"/>
            <a:ext cx="3629631" cy="3178029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 rot="19325596">
            <a:off x="8571127" y="4268584"/>
            <a:ext cx="115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= x-1</a:t>
            </a:r>
          </a:p>
        </p:txBody>
      </p:sp>
      <p:sp>
        <p:nvSpPr>
          <p:cNvPr id="82" name="Oval 13"/>
          <p:cNvSpPr>
            <a:spLocks noChangeArrowheads="1"/>
          </p:cNvSpPr>
          <p:nvPr/>
        </p:nvSpPr>
        <p:spPr bwMode="gray">
          <a:xfrm flipV="1">
            <a:off x="10197574" y="2992741"/>
            <a:ext cx="233514" cy="226629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/>
          </a:p>
        </p:txBody>
      </p:sp>
      <p:sp>
        <p:nvSpPr>
          <p:cNvPr id="83" name="Oval 13"/>
          <p:cNvSpPr>
            <a:spLocks noChangeArrowheads="1"/>
          </p:cNvSpPr>
          <p:nvPr/>
        </p:nvSpPr>
        <p:spPr bwMode="gray">
          <a:xfrm flipV="1">
            <a:off x="7691333" y="5193087"/>
            <a:ext cx="233514" cy="226629"/>
          </a:xfrm>
          <a:prstGeom prst="ellipse">
            <a:avLst/>
          </a:prstGeom>
          <a:solidFill>
            <a:srgbClr val="FFC000"/>
          </a:solidFill>
          <a:ln w="28575" algn="ctr">
            <a:solidFill>
              <a:srgbClr val="002060"/>
            </a:solidFill>
            <a:round/>
            <a:headEnd/>
            <a:tailEnd/>
          </a:ln>
        </p:spPr>
        <p:txBody>
          <a:bodyPr wrap="none" lIns="51426" tIns="25713" rIns="51426" bIns="25713" anchor="ctr"/>
          <a:lstStyle/>
          <a:p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10514927" y="2842006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 (2; 1)</a:t>
            </a:r>
            <a:endParaRPr lang="ru-RU" sz="2400" b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6328558" y="5060544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 (-1; -2)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23015" y="5542060"/>
            <a:ext cx="46061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800000"/>
                </a:solidFill>
              </a:rPr>
              <a:t>Javob</a:t>
            </a:r>
            <a:r>
              <a:rPr lang="en-US" sz="3200" b="1" dirty="0">
                <a:solidFill>
                  <a:srgbClr val="800000"/>
                </a:solidFill>
              </a:rPr>
              <a:t>: A (2; 1) </a:t>
            </a:r>
            <a:r>
              <a:rPr lang="en-US" sz="3200" b="1" dirty="0" err="1">
                <a:solidFill>
                  <a:srgbClr val="800000"/>
                </a:solidFill>
              </a:rPr>
              <a:t>va</a:t>
            </a:r>
            <a:r>
              <a:rPr lang="en-US" sz="3200" b="1" dirty="0">
                <a:solidFill>
                  <a:srgbClr val="800000"/>
                </a:solidFill>
              </a:rPr>
              <a:t> B (-1; -2)</a:t>
            </a:r>
            <a:endParaRPr lang="ru-RU" sz="3200" dirty="0">
              <a:solidFill>
                <a:srgbClr val="800000"/>
              </a:solidFill>
            </a:endParaRPr>
          </a:p>
          <a:p>
            <a:r>
              <a:rPr lang="en-US" b="1" dirty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605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  <p:bldP spid="48" grpId="0"/>
      <p:bldP spid="49" grpId="0"/>
      <p:bldP spid="50" grpId="0"/>
      <p:bldP spid="25" grpId="0"/>
      <p:bldP spid="71" grpId="0" animBg="1"/>
      <p:bldP spid="75" grpId="0"/>
      <p:bldP spid="76" grpId="0"/>
      <p:bldP spid="22" grpId="0"/>
      <p:bldP spid="81" grpId="0" animBg="1"/>
      <p:bldP spid="80" grpId="0" animBg="1"/>
      <p:bldP spid="60" grpId="0"/>
      <p:bldP spid="82" grpId="0" animBg="1"/>
      <p:bldP spid="83" grpId="0" animBg="1"/>
      <p:bldP spid="84" grpId="0"/>
      <p:bldP spid="85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1" y="1254034"/>
            <a:ext cx="11149094" cy="51808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" y="0"/>
            <a:ext cx="12191999" cy="10886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funksiyalarga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5226" y="5533065"/>
                <a:ext cx="1433406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002060"/>
                    </a:solidFill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6" y="5533065"/>
                <a:ext cx="1433406" cy="1067152"/>
              </a:xfrm>
              <a:prstGeom prst="rect">
                <a:avLst/>
              </a:prstGeom>
              <a:blipFill>
                <a:blip r:embed="rId3"/>
                <a:stretch>
                  <a:fillRect l="-14894" b="-97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157518" y="5539010"/>
                <a:ext cx="1168910" cy="978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endParaRPr lang="ru-RU" sz="4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18" y="5539010"/>
                <a:ext cx="1168910" cy="978538"/>
              </a:xfrm>
              <a:prstGeom prst="rect">
                <a:avLst/>
              </a:prstGeom>
              <a:blipFill>
                <a:blip r:embed="rId4"/>
                <a:stretch>
                  <a:fillRect l="-15625" b="-9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413743" y="2319240"/>
                <a:ext cx="1701107" cy="981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</a:rPr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</a:rPr>
                  <a:t> -</a:t>
                </a:r>
                <a:r>
                  <a:rPr lang="en-US" sz="3600" dirty="0">
                    <a:solidFill>
                      <a:srgbClr val="002060"/>
                    </a:solidFill>
                  </a:rPr>
                  <a:t>2</a:t>
                </a:r>
                <a:endParaRPr lang="ru-RU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743" y="2319240"/>
                <a:ext cx="1701107" cy="981487"/>
              </a:xfrm>
              <a:prstGeom prst="rect">
                <a:avLst/>
              </a:prstGeom>
              <a:blipFill>
                <a:blip r:embed="rId5"/>
                <a:stretch>
                  <a:fillRect l="-11111" r="-7885" b="-13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563030" y="2363707"/>
                <a:ext cx="1632178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</a:rPr>
                  <a:t>y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</a:rPr>
                  <a:t> +2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030" y="2363707"/>
                <a:ext cx="1632178" cy="892552"/>
              </a:xfrm>
              <a:prstGeom prst="rect">
                <a:avLst/>
              </a:prstGeom>
              <a:blipFill>
                <a:blip r:embed="rId6"/>
                <a:stretch>
                  <a:fillRect l="-9738" r="-10487" b="-130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1066981"/>
                <a:ext cx="12191999" cy="110967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2800" dirty="0">
                    <a:solidFill>
                      <a:srgbClr val="800000"/>
                    </a:solidFill>
                  </a:rPr>
                  <a:t>       </a:t>
                </a:r>
                <a:r>
                  <a:rPr lang="en-US" sz="4000" dirty="0">
                    <a:solidFill>
                      <a:schemeClr val="tx1"/>
                    </a:solidFill>
                  </a:rPr>
                  <a:t>y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ru-RU" sz="40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;</a:t>
                </a:r>
                <a:r>
                  <a:rPr lang="ru-RU" sz="40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      </a:t>
                </a:r>
                <a:r>
                  <a:rPr lang="ru-RU" sz="4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y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rgbClr val="800000"/>
                    </a:solidFill>
                  </a:rPr>
                  <a:t> </a:t>
                </a:r>
                <a:r>
                  <a:rPr lang="en-US" sz="3600" b="1" dirty="0">
                    <a:solidFill>
                      <a:schemeClr val="tx1"/>
                    </a:solidFill>
                  </a:rPr>
                  <a:t>;</a:t>
                </a:r>
                <a:r>
                  <a:rPr lang="ru-RU" sz="3200" dirty="0">
                    <a:solidFill>
                      <a:srgbClr val="800000"/>
                    </a:solidFill>
                  </a:rPr>
                  <a:t>  </a:t>
                </a:r>
                <a:r>
                  <a:rPr lang="en-US" sz="3200" dirty="0">
                    <a:solidFill>
                      <a:srgbClr val="800000"/>
                    </a:solidFill>
                  </a:rPr>
                  <a:t>     </a:t>
                </a:r>
                <a:r>
                  <a:rPr lang="ru-RU" sz="3200" dirty="0">
                    <a:solidFill>
                      <a:srgbClr val="800000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y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+2 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;</a:t>
                </a:r>
                <a:r>
                  <a:rPr lang="ru-RU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    </a:t>
                </a:r>
                <a:r>
                  <a:rPr lang="ru-RU" sz="4400" b="1" dirty="0">
                    <a:solidFill>
                      <a:schemeClr val="tx1"/>
                    </a:solidFill>
                  </a:rPr>
                  <a:t>  </a:t>
                </a:r>
                <a:r>
                  <a:rPr lang="en-US" sz="4000" dirty="0">
                    <a:solidFill>
                      <a:schemeClr val="tx1"/>
                    </a:solidFill>
                  </a:rPr>
                  <a:t>y</a:t>
                </a:r>
                <a:r>
                  <a:rPr lang="en-US" sz="4000" b="1" dirty="0">
                    <a:solidFill>
                      <a:schemeClr val="tx1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-2</a:t>
                </a:r>
                <a:endParaRPr lang="ru-RU" sz="4000" dirty="0">
                  <a:solidFill>
                    <a:schemeClr val="tx1"/>
                  </a:solidFill>
                </a:endParaRPr>
              </a:p>
              <a:p>
                <a:endParaRPr lang="ru-RU" sz="16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66981"/>
                <a:ext cx="12191999" cy="1109673"/>
              </a:xfrm>
              <a:prstGeom prst="rect">
                <a:avLst/>
              </a:prstGeom>
              <a:blipFill>
                <a:blip r:embed="rId7"/>
                <a:stretch>
                  <a:fillRect t="-4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10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656</Words>
  <Application>Microsoft Office PowerPoint</Application>
  <PresentationFormat>Широкоэкранный</PresentationFormat>
  <Paragraphs>158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ALGEBRA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Darslikda berilgan  99-, 100 – topshiriqlarni  bajarish(38-bet).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Пользователь</dc:creator>
  <cp:lastModifiedBy>Аскарова Комила</cp:lastModifiedBy>
  <cp:revision>275</cp:revision>
  <dcterms:created xsi:type="dcterms:W3CDTF">2020-07-17T09:31:54Z</dcterms:created>
  <dcterms:modified xsi:type="dcterms:W3CDTF">2022-06-23T07:33:17Z</dcterms:modified>
</cp:coreProperties>
</file>