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09" r:id="rId2"/>
    <p:sldId id="313" r:id="rId3"/>
    <p:sldId id="314" r:id="rId4"/>
    <p:sldId id="290" r:id="rId5"/>
    <p:sldId id="315" r:id="rId6"/>
    <p:sldId id="306" r:id="rId7"/>
    <p:sldId id="312" r:id="rId8"/>
    <p:sldId id="298" r:id="rId9"/>
    <p:sldId id="300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CB168FF-EA8E-46C4-BF1D-7A38BA291A06}">
          <p14:sldIdLst>
            <p14:sldId id="309"/>
            <p14:sldId id="313"/>
            <p14:sldId id="314"/>
            <p14:sldId id="290"/>
            <p14:sldId id="315"/>
            <p14:sldId id="306"/>
            <p14:sldId id="312"/>
            <p14:sldId id="298"/>
            <p14:sldId id="300"/>
          </p14:sldIdLst>
        </p14:section>
        <p14:section name="Раздел без заголовка" id="{6AA1F43C-892A-4787-89B6-4EA8D4F8EDF5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26D4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5" autoAdjust="0"/>
    <p:restoredTop sz="94660"/>
  </p:normalViewPr>
  <p:slideViewPr>
    <p:cSldViewPr snapToGrid="0">
      <p:cViewPr varScale="1">
        <p:scale>
          <a:sx n="79" d="100"/>
          <a:sy n="79" d="100"/>
        </p:scale>
        <p:origin x="38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4ED63D-30DB-4329-9A19-895E38761556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2C42D7-21A8-431F-948F-46907C74D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729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85078E-5E03-43A9-A913-2E50E25B3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2C0963-293F-4B4C-ACAE-EF1BD8020B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BC1EBC-C805-452D-830C-FC1CCCF1C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1E989F-802D-46A7-9889-C211904CF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D5EDA9-EE54-448C-9EC0-3B3B24416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597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73FDFC-79C5-4934-B4B6-C43CFD68E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31C2A4-3FB4-4F23-95A7-510F8A7E6C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7CF8D0-7B33-402B-BEC2-4055D7190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16C0AD-5CF3-4DA2-9B1C-7328BFEB1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261CF-1C9F-4B36-AF23-3D6AB896A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97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6F4B344-2333-40A5-8DAA-28984454CF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60ED765-D5E0-4EE9-A23A-290812517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0D3A8-9933-465D-B7D4-BA375B27D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03B2B9-9476-4F12-9DA9-F602B6436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60BFBD-1D17-40F1-A05F-FE9577B0D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748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BF8BDD-EF9A-460D-A21C-71FFEF14C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A37ABF-1E1A-4F2F-8928-C09F5EEE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1856B8-F5A2-4CA5-A037-5148C3860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3E6E00-9D73-4F12-B2D9-EA74483BD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83A197-9531-4597-B39C-958CBCD12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119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A5A2D-B964-44B8-B3AE-94CF01125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D871DA-D984-4BE6-8F70-BF18F7D6F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1A2AE9-0ADF-4064-AE46-B2948D976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F10E79-417A-4AB8-8DE8-6EAA63F5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3AE07B-D605-41D2-A5C1-FF83D828D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513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017D95-8FBE-4711-BB4D-7ED1632BD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0B66F-5C50-462A-9127-22583E7F9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8F5D27-35C8-4728-B5B6-C0152B25D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CDD001-B2BE-4A88-B09B-4C7920FAC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EB915C-907F-4ECC-AFFB-4459DB19C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C6EAB8-A812-4515-B9D4-92202E58D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64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A1CFB-0DDA-4BDA-82F5-B61D9E445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16B520-62AA-4588-BAA1-2DD151412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CBEDA1-EA9C-4F4A-86EE-BF884FF70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0584845-7CE0-4869-9DAD-050C02C002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0E99EEB-2224-492A-854A-7306E1DE05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C0EFA6C-F292-4DD3-8623-AE4420874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104F1A4-623E-405F-A2C4-D229E6206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A249506-8CB7-483C-A05E-D4D68010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586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B7222E-F800-4A16-A712-9E4941145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D825C79-B6CA-4640-A2F3-0DCB47641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6F48DB6-2CD7-4B4C-9EC8-1D7F2AFF7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8E0431-DC75-42C4-B86F-9995DE521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850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90E3057-3A10-4D36-8BB7-09813E9C7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15F38C4-3193-44D7-B878-48402FD6A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E429A3-D470-4637-AB39-D27985EEA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8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E7F3EA-7853-4CC9-81C6-4F88286F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A2521B-3C72-423F-B66A-5FB5A7503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AC5139-83DC-41D4-81A8-4A8CB71B06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5918C5-D373-4122-9D15-9359057A6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7DB7FB-7555-4523-930D-B88B4E969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1803AA-FF71-43CE-A0E9-9F46A0347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344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C03DB-6581-4A7B-943E-0ABE71403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001FF3-3EE4-4950-B669-5C0244F738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0A41C7-1474-4DDF-9719-CA10CFABA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92A022-2F88-4EA0-BAA3-C763B9B2D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5AB0B8-A7C0-499D-B520-A7D4006FC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E95A54-060B-48FA-A2B9-B1C2C36D9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497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8B0DDB-6DF4-4B3C-B98A-004881331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831BFA-2FB5-4A63-A2DE-3E6F948EC6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A3A78E-9226-48DF-ABAE-C9E7374A0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C08912-00EE-47FA-A5FC-1DC746C8E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330C35-AE55-4D92-90AC-D5F2793FA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84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0.png"/><Relationship Id="rId7" Type="http://schemas.openxmlformats.org/officeDocument/2006/relationships/image" Target="../media/image1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0.png"/><Relationship Id="rId4" Type="http://schemas.openxmlformats.org/officeDocument/2006/relationships/image" Target="../media/image70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0.png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5.png"/><Relationship Id="rId5" Type="http://schemas.openxmlformats.org/officeDocument/2006/relationships/image" Target="../media/image30.png"/><Relationship Id="rId10" Type="http://schemas.openxmlformats.org/officeDocument/2006/relationships/image" Target="../media/image33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.jpeg"/><Relationship Id="rId7" Type="http://schemas.openxmlformats.org/officeDocument/2006/relationships/image" Target="../media/image39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8.png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204" y="-9346"/>
            <a:ext cx="12192000" cy="1645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17541" y="189330"/>
            <a:ext cx="5129519" cy="1250768"/>
          </a:xfrm>
          <a:prstGeom prst="rect">
            <a:avLst/>
          </a:prstGeom>
        </p:spPr>
        <p:txBody>
          <a:bodyPr vert="horz" wrap="square" lIns="0" tIns="19472" rIns="0" bIns="0" rtlCol="0" anchor="ctr">
            <a:spAutoFit/>
          </a:bodyPr>
          <a:lstStyle/>
          <a:p>
            <a:pPr marL="16933" algn="ctr">
              <a:lnSpc>
                <a:spcPct val="100000"/>
              </a:lnSpc>
              <a:spcBef>
                <a:spcPts val="152"/>
              </a:spcBef>
            </a:pPr>
            <a:r>
              <a:rPr lang="en-US" sz="8000" b="1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9953898" y="205114"/>
            <a:ext cx="1828800" cy="1219200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0041415" y="459480"/>
            <a:ext cx="1686333" cy="636927"/>
          </a:xfrm>
          <a:prstGeom prst="rect">
            <a:avLst/>
          </a:prstGeom>
        </p:spPr>
        <p:txBody>
          <a:bodyPr vert="horz" wrap="square" lIns="0" tIns="21167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3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 </a:t>
            </a:r>
            <a:r>
              <a:rPr lang="en-US" sz="24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sz="37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2981" y="23154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296675" y="2315497"/>
            <a:ext cx="741625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Kasr</a:t>
            </a:r>
            <a:r>
              <a:rPr lang="ru-RU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4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ratsional</a:t>
            </a:r>
            <a:r>
              <a:rPr lang="en-US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ifodalarni</a:t>
            </a:r>
            <a:r>
              <a:rPr lang="en-US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ayniy</a:t>
            </a:r>
            <a:r>
              <a:rPr lang="en-US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almashtirish</a:t>
            </a:r>
            <a:endParaRPr lang="en-US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11"/>
          <p:cNvSpPr/>
          <p:nvPr/>
        </p:nvSpPr>
        <p:spPr>
          <a:xfrm>
            <a:off x="8844079" y="2413284"/>
            <a:ext cx="2715634" cy="26650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Прямоугольник 3"/>
          <p:cNvSpPr/>
          <p:nvPr/>
        </p:nvSpPr>
        <p:spPr>
          <a:xfrm>
            <a:off x="257256" y="2074321"/>
            <a:ext cx="908266" cy="167149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57256" y="4144808"/>
            <a:ext cx="908266" cy="167149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915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BA22EDAB-8B3E-42D5-B4BE-5442013C0F6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2718444" y="1508361"/>
                <a:ext cx="1068183" cy="437670"/>
              </a:xfrm>
            </p:spPr>
            <p:txBody>
              <a:bodyPr>
                <a:normAutofit fontScale="90000"/>
              </a:bodyPr>
              <a:lstStyle/>
              <a:p>
                <a:pPr algn="ctr"/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b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dirty="0"/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BA22EDAB-8B3E-42D5-B4BE-5442013C0F6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718444" y="1508361"/>
                <a:ext cx="1068183" cy="43767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5AA254D-C9FF-4754-9A4D-53FA5327412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1653" y="1423053"/>
                <a:ext cx="11861074" cy="5239004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lnSpc>
                    <a:spcPct val="100000"/>
                  </a:lnSpc>
                  <a:buNone/>
                </a:pPr>
                <a:r>
                  <a:rPr lang="en-US" sz="4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Arifmetik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amallar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belgilari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birlashtirilgan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algebraik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kasrlardan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tuzilgan</a:t>
                </a:r>
                <a:endParaRPr lang="en-US" sz="4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lnSpc>
                    <a:spcPct val="100000"/>
                  </a:lnSpc>
                  <a:buNone/>
                </a:pPr>
                <a:r>
                  <a:rPr lang="en-US" sz="4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ifoda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400" b="1" dirty="0" err="1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kasr-ratsional</a:t>
                </a:r>
                <a:r>
                  <a:rPr lang="en-US" sz="44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ifoda</a:t>
                </a:r>
                <a:r>
                  <a:rPr lang="en-US" sz="44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5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ru-RU" sz="580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580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ru-RU" sz="5800"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sSup>
                          <m:sSupPr>
                            <m:ctrlPr>
                              <a:rPr lang="ru-RU" sz="5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5800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US" sz="580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5800" dirty="0">
                    <a:latin typeface="Arial" panose="020B0604020202020204" pitchFamily="34" charset="0"/>
                    <a:cs typeface="Arial" panose="020B0604020202020204" pitchFamily="34" charset="0"/>
                  </a:rPr>
                  <a:t>  ∙ (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5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5800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US" sz="580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58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5800">
                            <a:latin typeface="Cambria Math" panose="02040503050406030204" pitchFamily="18" charset="0"/>
                          </a:rPr>
                          <m:t>ab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5800">
                            <a:latin typeface="Cambria Math" panose="02040503050406030204" pitchFamily="18" charset="0"/>
                          </a:rPr>
                          <m:t>b</m:t>
                        </m:r>
                      </m:den>
                    </m:f>
                  </m:oMath>
                </a14:m>
                <a:r>
                  <a:rPr lang="en-US" sz="5800" dirty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5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5800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US" sz="580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580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580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580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580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sz="5800">
                            <a:latin typeface="Cambria Math" panose="02040503050406030204" pitchFamily="18" charset="0"/>
                          </a:rPr>
                          <m:t>)²</m:t>
                        </m:r>
                      </m:den>
                    </m:f>
                  </m:oMath>
                </a14:m>
                <a:r>
                  <a:rPr lang="en-US" sz="58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5800" dirty="0"/>
                  <a:t>       </a:t>
                </a:r>
                <a:endParaRPr lang="ru-RU" sz="5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lnSpc>
                    <a:spcPct val="100000"/>
                  </a:lnSpc>
                  <a:buNone/>
                </a:pP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 ≠0, b≠0</a:t>
                </a:r>
                <a:endParaRPr lang="ru-RU" sz="4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lnSpc>
                    <a:spcPct val="150000"/>
                  </a:lnSpc>
                  <a:buNone/>
                </a:pP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5AA254D-C9FF-4754-9A4D-53FA5327412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1653" y="1423053"/>
                <a:ext cx="11861074" cy="5239004"/>
              </a:xfrm>
              <a:blipFill>
                <a:blip r:embed="rId3"/>
                <a:stretch>
                  <a:fillRect l="-1645" t="-2442" r="-16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ject 2">
            <a:extLst>
              <a:ext uri="{FF2B5EF4-FFF2-40B4-BE49-F238E27FC236}">
                <a16:creationId xmlns:a16="http://schemas.microsoft.com/office/drawing/2014/main" id="{A6CEC180-72BF-48D2-82AF-966709AD1CBA}"/>
              </a:ext>
            </a:extLst>
          </p:cNvPr>
          <p:cNvSpPr/>
          <p:nvPr/>
        </p:nvSpPr>
        <p:spPr>
          <a:xfrm>
            <a:off x="-7619" y="-53504"/>
            <a:ext cx="12199619" cy="122916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Kasr-ratsional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18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9E5A3A5D-5166-4885-8E5B-7A16C01E4D09}"/>
              </a:ext>
            </a:extLst>
          </p:cNvPr>
          <p:cNvSpPr/>
          <p:nvPr/>
        </p:nvSpPr>
        <p:spPr>
          <a:xfrm>
            <a:off x="-7619" y="0"/>
            <a:ext cx="12199619" cy="11727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Kasr-ratsional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>
                <a:extLst>
                  <a:ext uri="{FF2B5EF4-FFF2-40B4-BE49-F238E27FC236}">
                    <a16:creationId xmlns:a16="http://schemas.microsoft.com/office/drawing/2014/main" id="{82CCF8FC-833D-485E-8FC7-B761113E60E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11753" y="496709"/>
                <a:ext cx="9149306" cy="2991394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  <m:r>
                          <a:rPr lang="en-US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ru-RU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num>
                      <m:den>
                        <m:sSup>
                          <m:sSupPr>
                            <m:ctrlPr>
                              <a:rPr lang="ru-RU" sz="5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1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𝐚</m:t>
                            </m:r>
                          </m:e>
                          <m:sup>
                            <m:r>
                              <a:rPr lang="en-US" sz="5400" b="1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𝐚𝐛</m:t>
                        </m:r>
                      </m:den>
                    </m:f>
                  </m:oMath>
                </a14:m>
                <a:r>
                  <a:rPr lang="en-US" sz="5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∙ (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5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1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𝐛</m:t>
                            </m:r>
                          </m:e>
                          <m:sup>
                            <m:r>
                              <a:rPr lang="en-US" sz="5400" b="1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𝐚𝐛</m:t>
                        </m:r>
                      </m:num>
                      <m:den>
                        <m:r>
                          <a:rPr lang="en-US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  <m:r>
                          <a:rPr lang="en-US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  <m:r>
                          <a:rPr lang="en-US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)²</m:t>
                        </m:r>
                      </m:den>
                    </m:f>
                  </m:oMath>
                </a14:m>
                <a:r>
                  <a:rPr lang="en-US" sz="5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5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1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𝐛</m:t>
                            </m:r>
                          </m:e>
                          <m:sup>
                            <m:r>
                              <a:rPr lang="en-US" sz="5400" b="1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54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  <m:r>
                          <a:rPr lang="en-US" sz="54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  <m:r>
                          <a:rPr lang="en-US" sz="54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)²</m:t>
                        </m:r>
                      </m:den>
                    </m:f>
                  </m:oMath>
                </a14:m>
                <a:r>
                  <a:rPr lang="en-US" sz="5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ru-RU" sz="5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en-US" sz="5400" b="1" dirty="0">
                    <a:solidFill>
                      <a:srgbClr val="002060"/>
                    </a:solidFill>
                  </a:rPr>
                  <a:t>       </a:t>
                </a:r>
                <a:endParaRPr lang="ru-RU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Заголовок 1">
                <a:extLst>
                  <a:ext uri="{FF2B5EF4-FFF2-40B4-BE49-F238E27FC236}">
                    <a16:creationId xmlns:a16="http://schemas.microsoft.com/office/drawing/2014/main" id="{82CCF8FC-833D-485E-8FC7-B761113E60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1753" y="496709"/>
                <a:ext cx="9149306" cy="299139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370095" y="3315001"/>
                <a:ext cx="5272597" cy="14175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ru-RU" sz="5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5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ru-RU" sz="5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5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5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5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5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5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sz="5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6000" dirty="0">
                    <a:latin typeface="Arial" panose="020B0604020202020204" pitchFamily="34" charset="0"/>
                    <a:cs typeface="Arial" panose="020B0604020202020204" pitchFamily="34" charset="0"/>
                  </a:rPr>
                  <a:t>∙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5400">
                            <a:latin typeface="Cambria Math" panose="02040503050406030204" pitchFamily="18" charset="0"/>
                          </a:rPr>
                          <m:t>ab</m:t>
                        </m:r>
                      </m:num>
                      <m:den>
                        <m:r>
                          <a:rPr lang="en-US" sz="540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540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540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540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sz="5400">
                            <a:latin typeface="Cambria Math" panose="02040503050406030204" pitchFamily="18" charset="0"/>
                          </a:rPr>
                          <m:t>)²</m:t>
                        </m:r>
                      </m:den>
                    </m:f>
                    <m:r>
                      <a:rPr lang="ru-RU" sz="5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0095" y="3315001"/>
                <a:ext cx="5272597" cy="1417568"/>
              </a:xfrm>
              <a:prstGeom prst="rect">
                <a:avLst/>
              </a:prstGeom>
              <a:blipFill>
                <a:blip r:embed="rId3"/>
                <a:stretch>
                  <a:fillRect t="-5172" b="-86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601260" y="3254407"/>
                <a:ext cx="3079946" cy="14956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54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54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US" sz="54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54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5400">
                            <a:latin typeface="Cambria Math" panose="02040503050406030204" pitchFamily="18" charset="0"/>
                          </a:rPr>
                          <m:t>ab</m:t>
                        </m:r>
                        <m:r>
                          <a:rPr lang="en-US" sz="5400" b="0" i="0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ru-RU" sz="54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54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US" sz="54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540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540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540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540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sz="5400">
                            <a:latin typeface="Cambria Math" panose="02040503050406030204" pitchFamily="18" charset="0"/>
                          </a:rPr>
                          <m:t>)²</m:t>
                        </m:r>
                      </m:den>
                    </m:f>
                  </m:oMath>
                </a14:m>
                <a:r>
                  <a:rPr lang="en-US" sz="4400" dirty="0"/>
                  <a:t>  </a:t>
                </a:r>
                <a:endParaRPr lang="ru-RU" sz="44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1260" y="3254407"/>
                <a:ext cx="3079946" cy="149560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919313" y="5108047"/>
                <a:ext cx="2615588" cy="1412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b="1" dirty="0">
                    <a:solidFill>
                      <a:srgbClr val="00206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num>
                      <m:den>
                        <m:r>
                          <a:rPr lang="en-US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sz="5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1" i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𝐚</m:t>
                            </m:r>
                          </m:e>
                          <m:sup>
                            <m:r>
                              <a:rPr lang="en-US" sz="5400" b="1" i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5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1" i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𝐛</m:t>
                            </m:r>
                          </m:e>
                          <m:sup>
                            <m:r>
                              <a:rPr lang="en-US" sz="5400" b="1" i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ru-RU" sz="2000" b="1" dirty="0">
                  <a:solidFill>
                    <a:srgbClr val="800000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9313" y="5108047"/>
                <a:ext cx="2615588" cy="1412887"/>
              </a:xfrm>
              <a:prstGeom prst="rect">
                <a:avLst/>
              </a:prstGeom>
              <a:blipFill>
                <a:blip r:embed="rId5"/>
                <a:stretch>
                  <a:fillRect l="-12587" b="-60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/>
          <p:nvPr/>
        </p:nvCxnSpPr>
        <p:spPr>
          <a:xfrm flipV="1">
            <a:off x="7519569" y="3518400"/>
            <a:ext cx="895014" cy="265184"/>
          </a:xfrm>
          <a:prstGeom prst="line">
            <a:avLst/>
          </a:prstGeom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10548555" y="4173301"/>
            <a:ext cx="238979" cy="134184"/>
          </a:xfrm>
          <a:prstGeom prst="line">
            <a:avLst/>
          </a:prstGeom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 flipV="1">
            <a:off x="9707479" y="3454477"/>
            <a:ext cx="258724" cy="371058"/>
          </a:xfrm>
          <a:prstGeom prst="line">
            <a:avLst/>
          </a:prstGeom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7114643" y="4283707"/>
            <a:ext cx="241455" cy="388707"/>
          </a:xfrm>
          <a:prstGeom prst="line">
            <a:avLst/>
          </a:prstGeom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219722" y="3315001"/>
                <a:ext cx="2768835" cy="13104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54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ru-RU" sz="540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540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ru-RU" sz="5400"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sSup>
                          <m:sSup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5400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US" sz="540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54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5400">
                            <a:latin typeface="Cambria Math" panose="02040503050406030204" pitchFamily="18" charset="0"/>
                          </a:rPr>
                          <m:t>ab</m:t>
                        </m:r>
                      </m:den>
                    </m:f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∙ </a:t>
                </a:r>
                <a:endParaRPr lang="ru-RU" sz="54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722" y="3315001"/>
                <a:ext cx="2768835" cy="1310487"/>
              </a:xfrm>
              <a:prstGeom prst="rect">
                <a:avLst/>
              </a:prstGeom>
              <a:blipFill>
                <a:blip r:embed="rId6"/>
                <a:stretch>
                  <a:fillRect l="-11674" r="-11013" b="-148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482988" y="5088794"/>
                <a:ext cx="3443571" cy="14175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ru-RU" sz="5400"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lang="en-US" sz="540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540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54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540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sz="5400"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m:rPr>
                            <m:sty m:val="p"/>
                          </m:rPr>
                          <a:rPr lang="en-US" sz="5400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5400" b="0" i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5400" b="0" i="0" smtClean="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ru-RU" sz="5400" b="0" i="0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2988" y="5088794"/>
                <a:ext cx="3443571" cy="1417568"/>
              </a:xfrm>
              <a:prstGeom prst="rect">
                <a:avLst/>
              </a:prstGeom>
              <a:blipFill>
                <a:blip r:embed="rId7"/>
                <a:stretch>
                  <a:fillRect l="-9381" b="-64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0056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1" grpId="0"/>
      <p:bldP spid="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9E5A3A5D-5166-4885-8E5B-7A16C01E4D09}"/>
              </a:ext>
            </a:extLst>
          </p:cNvPr>
          <p:cNvSpPr/>
          <p:nvPr/>
        </p:nvSpPr>
        <p:spPr>
          <a:xfrm>
            <a:off x="-7619" y="0"/>
            <a:ext cx="12199619" cy="11727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Kasr-ratsional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>
                <a:extLst>
                  <a:ext uri="{FF2B5EF4-FFF2-40B4-BE49-F238E27FC236}">
                    <a16:creationId xmlns:a16="http://schemas.microsoft.com/office/drawing/2014/main" id="{82CCF8FC-833D-485E-8FC7-B761113E60E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81831" y="587579"/>
                <a:ext cx="11910646" cy="2991394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  <m:r>
                          <a:rPr lang="en-US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ru-RU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num>
                      <m:den>
                        <m:sSup>
                          <m:sSupPr>
                            <m:ctrlPr>
                              <a:rPr lang="ru-RU" sz="5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1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𝐚</m:t>
                            </m:r>
                          </m:e>
                          <m:sup>
                            <m:r>
                              <a:rPr lang="en-US" sz="5400" b="1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𝐚𝐛</m:t>
                        </m:r>
                      </m:den>
                    </m:f>
                  </m:oMath>
                </a14:m>
                <a:r>
                  <a:rPr lang="en-US" sz="5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∙ (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5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1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𝐛</m:t>
                            </m:r>
                          </m:e>
                          <m:sup>
                            <m:r>
                              <a:rPr lang="en-US" sz="5400" b="1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𝐚𝐛</m:t>
                        </m:r>
                      </m:num>
                      <m:den>
                        <m:r>
                          <a:rPr lang="en-US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  <m:r>
                          <a:rPr lang="en-US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  <m:r>
                          <a:rPr lang="en-US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)²</m:t>
                        </m:r>
                      </m:den>
                    </m:f>
                  </m:oMath>
                </a14:m>
                <a:r>
                  <a:rPr lang="en-US" sz="5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5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1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𝐛</m:t>
                            </m:r>
                          </m:e>
                          <m:sup>
                            <m:r>
                              <a:rPr lang="en-US" sz="5400" b="1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54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  <m:r>
                          <a:rPr lang="en-US" sz="54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  <m:r>
                          <a:rPr lang="en-US" sz="54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)²</m:t>
                        </m:r>
                      </m:den>
                    </m:f>
                  </m:oMath>
                </a14:m>
                <a:r>
                  <a:rPr lang="en-US" sz="5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5400" b="1" dirty="0">
                    <a:solidFill>
                      <a:srgbClr val="002060"/>
                    </a:solidFill>
                  </a:rPr>
                  <a:t>       </a:t>
                </a:r>
                <a:endParaRPr lang="ru-RU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Заголовок 1">
                <a:extLst>
                  <a:ext uri="{FF2B5EF4-FFF2-40B4-BE49-F238E27FC236}">
                    <a16:creationId xmlns:a16="http://schemas.microsoft.com/office/drawing/2014/main" id="{82CCF8FC-833D-485E-8FC7-B761113E60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1831" y="587579"/>
                <a:ext cx="11910646" cy="299139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891380" y="4771614"/>
                <a:ext cx="4039376" cy="1270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ru-RU" sz="4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ru-RU" sz="4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4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sz="4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∙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800">
                            <a:latin typeface="Cambria Math" panose="02040503050406030204" pitchFamily="18" charset="0"/>
                          </a:rPr>
                          <m:t>ab</m:t>
                        </m:r>
                      </m:num>
                      <m:den>
                        <m:r>
                          <a:rPr lang="en-US" sz="480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480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80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480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sz="4800">
                            <a:latin typeface="Cambria Math" panose="02040503050406030204" pitchFamily="18" charset="0"/>
                          </a:rPr>
                          <m:t>)²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1380" y="4771614"/>
                <a:ext cx="4039376" cy="1270220"/>
              </a:xfrm>
              <a:prstGeom prst="rect">
                <a:avLst/>
              </a:prstGeom>
              <a:blipFill>
                <a:blip r:embed="rId3"/>
                <a:stretch>
                  <a:fillRect b="-33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219722" y="4842210"/>
                <a:ext cx="3763594" cy="11720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/>
                  <a:t>2)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ru-RU" sz="440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40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ru-RU" sz="4400"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sSup>
                          <m:sSupPr>
                            <m:ctrlPr>
                              <a:rPr lang="ru-RU" sz="4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400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US" sz="440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4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400">
                            <a:latin typeface="Cambria Math" panose="02040503050406030204" pitchFamily="18" charset="0"/>
                          </a:rPr>
                          <m:t>ab</m:t>
                        </m:r>
                      </m:den>
                    </m:f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∙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400">
                            <a:latin typeface="Cambria Math" panose="02040503050406030204" pitchFamily="18" charset="0"/>
                          </a:rPr>
                          <m:t>ab</m:t>
                        </m:r>
                      </m:num>
                      <m:den>
                        <m:r>
                          <a:rPr lang="en-US" sz="440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440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40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440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sz="4400">
                            <a:latin typeface="Cambria Math" panose="02040503050406030204" pitchFamily="18" charset="0"/>
                          </a:rPr>
                          <m:t>)²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722" y="4842210"/>
                <a:ext cx="3763594" cy="1172052"/>
              </a:xfrm>
              <a:prstGeom prst="rect">
                <a:avLst/>
              </a:prstGeom>
              <a:blipFill>
                <a:blip r:embed="rId4"/>
                <a:stretch>
                  <a:fillRect l="-6483" b="-46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081831" y="3245145"/>
                <a:ext cx="4039376" cy="12356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1) </m:t>
                    </m:r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400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US" sz="440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4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400">
                            <a:latin typeface="Cambria Math" panose="02040503050406030204" pitchFamily="18" charset="0"/>
                          </a:rPr>
                          <m:t>ab</m:t>
                        </m:r>
                      </m:num>
                      <m:den>
                        <m:r>
                          <a:rPr lang="en-US" sz="440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440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40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440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sz="4400">
                            <a:latin typeface="Cambria Math" panose="02040503050406030204" pitchFamily="18" charset="0"/>
                          </a:rPr>
                          <m:t>)²</m:t>
                        </m:r>
                      </m:den>
                    </m:f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400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US" sz="440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40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440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40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440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sz="4400">
                            <a:latin typeface="Cambria Math" panose="02040503050406030204" pitchFamily="18" charset="0"/>
                          </a:rPr>
                          <m:t>)²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1831" y="3245145"/>
                <a:ext cx="4039376" cy="1235659"/>
              </a:xfrm>
              <a:prstGeom prst="rect">
                <a:avLst/>
              </a:prstGeom>
              <a:blipFill>
                <a:blip r:embed="rId5"/>
                <a:stretch>
                  <a:fillRect b="-24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5121207" y="3182335"/>
                <a:ext cx="3454857" cy="12356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400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US" sz="440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4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400">
                            <a:latin typeface="Cambria Math" panose="02040503050406030204" pitchFamily="18" charset="0"/>
                          </a:rPr>
                          <m:t>ab</m:t>
                        </m:r>
                        <m:r>
                          <a:rPr lang="en-US" sz="4400" b="0" i="0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ru-RU" sz="4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400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US" sz="440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40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440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40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440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sz="4400">
                            <a:latin typeface="Cambria Math" panose="02040503050406030204" pitchFamily="18" charset="0"/>
                          </a:rPr>
                          <m:t>)²</m:t>
                        </m:r>
                      </m:den>
                    </m:f>
                  </m:oMath>
                </a14:m>
                <a:r>
                  <a:rPr lang="en-US" sz="4400" dirty="0"/>
                  <a:t> = </a:t>
                </a:r>
                <a:endParaRPr lang="ru-RU" sz="44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1207" y="3182335"/>
                <a:ext cx="3454857" cy="1235659"/>
              </a:xfrm>
              <a:prstGeom prst="rect">
                <a:avLst/>
              </a:prstGeom>
              <a:blipFill>
                <a:blip r:embed="rId6"/>
                <a:stretch>
                  <a:fillRect r="-6173" b="-44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8311825" y="3158040"/>
                <a:ext cx="1697516" cy="11246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3200">
                              <a:latin typeface="Cambria Math" panose="02040503050406030204" pitchFamily="18" charset="0"/>
                            </a:rPr>
                            <m:t>ab</m:t>
                          </m:r>
                        </m:num>
                        <m:den>
                          <m:r>
                            <a:rPr lang="en-US" sz="320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US" sz="3200"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a:rPr lang="en-US" sz="320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sz="3200">
                              <a:latin typeface="Cambria Math" panose="02040503050406030204" pitchFamily="18" charset="0"/>
                            </a:rPr>
                            <m:t>b</m:t>
                          </m:r>
                          <m:r>
                            <a:rPr lang="en-US" sz="3200">
                              <a:latin typeface="Cambria Math" panose="02040503050406030204" pitchFamily="18" charset="0"/>
                            </a:rPr>
                            <m:t>)²</m:t>
                          </m:r>
                        </m:den>
                      </m:f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1825" y="3158040"/>
                <a:ext cx="1697516" cy="112466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9043017" y="4771614"/>
                <a:ext cx="2360390" cy="12660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b="1" dirty="0">
                    <a:solidFill>
                      <a:srgbClr val="80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num>
                      <m:den>
                        <m:r>
                          <a:rPr lang="en-US" sz="4800" b="1" i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sz="4800" b="1" i="1" smtClean="0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1" i="0" smtClean="0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  <m:t>𝐚</m:t>
                            </m:r>
                          </m:e>
                          <m:sup>
                            <m:r>
                              <a:rPr lang="en-US" sz="4800" b="1" i="0" smtClean="0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800" b="1" i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4800" b="1" i="1" smtClean="0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1" i="0" smtClean="0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  <m:t>𝐛</m:t>
                            </m:r>
                          </m:e>
                          <m:sup>
                            <m:r>
                              <a:rPr lang="en-US" sz="4800" b="1" i="0" smtClean="0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800" b="1" i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ru-RU" sz="2000" b="1" dirty="0">
                  <a:solidFill>
                    <a:srgbClr val="800000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3017" y="4771614"/>
                <a:ext cx="2360390" cy="1266052"/>
              </a:xfrm>
              <a:prstGeom prst="rect">
                <a:avLst/>
              </a:prstGeom>
              <a:blipFill>
                <a:blip r:embed="rId8"/>
                <a:stretch>
                  <a:fillRect l="-11598" b="-57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/>
          <p:nvPr/>
        </p:nvCxnSpPr>
        <p:spPr>
          <a:xfrm flipV="1">
            <a:off x="5819295" y="4906901"/>
            <a:ext cx="895014" cy="265184"/>
          </a:xfrm>
          <a:prstGeom prst="line">
            <a:avLst/>
          </a:prstGeom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8576064" y="5491371"/>
            <a:ext cx="238979" cy="134184"/>
          </a:xfrm>
          <a:prstGeom prst="line">
            <a:avLst/>
          </a:prstGeom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 flipV="1">
            <a:off x="7837714" y="4906901"/>
            <a:ext cx="258724" cy="371058"/>
          </a:xfrm>
          <a:prstGeom prst="line">
            <a:avLst/>
          </a:prstGeom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5577840" y="5558463"/>
            <a:ext cx="241455" cy="388707"/>
          </a:xfrm>
          <a:prstGeom prst="line">
            <a:avLst/>
          </a:prstGeom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8005136" y="1606141"/>
                <a:ext cx="2615588" cy="1412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b="1" dirty="0">
                    <a:solidFill>
                      <a:srgbClr val="00206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num>
                      <m:den>
                        <m:r>
                          <a:rPr lang="en-US" sz="54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sz="5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𝐚</m:t>
                            </m:r>
                          </m:e>
                          <m:sup>
                            <m:r>
                              <a:rPr lang="en-US" sz="5400" b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54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5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𝐛</m:t>
                            </m:r>
                          </m:e>
                          <m:sup>
                            <m:r>
                              <a:rPr lang="en-US" sz="5400" b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54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ru-RU" sz="5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5136" y="1606141"/>
                <a:ext cx="2615588" cy="1412887"/>
              </a:xfrm>
              <a:prstGeom prst="rect">
                <a:avLst/>
              </a:prstGeom>
              <a:blipFill>
                <a:blip r:embed="rId9"/>
                <a:stretch>
                  <a:fillRect l="-12354" b="-60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2468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9" grpId="0"/>
      <p:bldP spid="10" grpId="0"/>
      <p:bldP spid="11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9E5A3A5D-5166-4885-8E5B-7A16C01E4D09}"/>
              </a:ext>
            </a:extLst>
          </p:cNvPr>
          <p:cNvSpPr/>
          <p:nvPr/>
        </p:nvSpPr>
        <p:spPr>
          <a:xfrm>
            <a:off x="0" y="0"/>
            <a:ext cx="12199619" cy="109437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№8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7(1).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Amallarni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761818" y="1622954"/>
                <a:ext cx="4657493" cy="15594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6600" b="1" i="1" smtClean="0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ru-RU" sz="6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66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6600" b="1" i="0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6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6600" b="1" i="0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6600" b="1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ru-RU" sz="6600" b="1">
                        <a:latin typeface="Cambria Math" panose="02040503050406030204" pitchFamily="18" charset="0"/>
                      </a:rPr>
                      <m:t>∙</m:t>
                    </m:r>
                    <m:r>
                      <a:rPr lang="en-US" sz="6600" b="1" i="1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ru-RU" sz="6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ru-RU" sz="66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600" b="1" i="1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en-US" sz="6600" b="1" i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800" dirty="0"/>
                  <a:t> </a:t>
                </a:r>
                <a:r>
                  <a:rPr lang="en-US" sz="5400" b="1" dirty="0"/>
                  <a:t>=</a:t>
                </a:r>
                <a:endParaRPr lang="ru-RU" sz="5400" b="1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818" y="1622954"/>
                <a:ext cx="4657493" cy="1559401"/>
              </a:xfrm>
              <a:prstGeom prst="rect">
                <a:avLst/>
              </a:prstGeom>
              <a:blipFill>
                <a:blip r:embed="rId2"/>
                <a:stretch>
                  <a:fillRect r="-6021" b="-70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/>
          <p:cNvCxnSpPr/>
          <p:nvPr/>
        </p:nvCxnSpPr>
        <p:spPr>
          <a:xfrm flipH="1">
            <a:off x="5966136" y="3881028"/>
            <a:ext cx="490532" cy="31048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 rot="19899480">
            <a:off x="6593478" y="1482018"/>
            <a:ext cx="456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solidFill>
                  <a:srgbClr val="800000"/>
                </a:solidFill>
              </a:rPr>
              <a:t>2</a:t>
            </a:r>
            <a:endParaRPr lang="ru-RU" sz="2800" b="1" u="sng" dirty="0">
              <a:solidFill>
                <a:srgbClr val="80000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 rot="20176993">
            <a:off x="5509019" y="148201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u="sng" dirty="0">
                <a:solidFill>
                  <a:srgbClr val="800000"/>
                </a:solidFill>
              </a:rPr>
              <a:t>3</a:t>
            </a:r>
            <a:endParaRPr lang="ru-RU" sz="2800" b="1" u="sng" dirty="0">
              <a:solidFill>
                <a:srgbClr val="8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063755" y="1643188"/>
                <a:ext cx="4596008" cy="14800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( </m:t>
                      </m:r>
                      <m:f>
                        <m:fPr>
                          <m:ctrlPr>
                            <a:rPr lang="ru-RU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sz="480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480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ru-RU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sz="480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4800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ru-RU" sz="4800"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en-US" sz="4800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ru-RU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ru-RU" sz="4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8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4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3755" y="1643188"/>
                <a:ext cx="4596008" cy="14800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561584" y="3619184"/>
                <a:ext cx="3171334" cy="15328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i="1" smtClean="0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US" sz="660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ru-RU" sz="6600">
                        <a:latin typeface="Cambria Math" panose="02040503050406030204" pitchFamily="18" charset="0"/>
                      </a:rPr>
                      <m:t>∙</m:t>
                    </m:r>
                    <m:r>
                      <a:rPr lang="en-US" sz="6600" i="1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ru-RU" sz="6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ru-RU" sz="6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6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660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6600" dirty="0"/>
                  <a:t> =</a:t>
                </a:r>
                <a:endParaRPr lang="ru-RU" sz="66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1584" y="3619184"/>
                <a:ext cx="3171334" cy="1532856"/>
              </a:xfrm>
              <a:prstGeom prst="rect">
                <a:avLst/>
              </a:prstGeom>
              <a:blipFill>
                <a:blip r:embed="rId4"/>
                <a:stretch>
                  <a:fillRect r="-10365" b="-163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Прямая соединительная линия 25"/>
          <p:cNvCxnSpPr/>
          <p:nvPr/>
        </p:nvCxnSpPr>
        <p:spPr>
          <a:xfrm flipH="1">
            <a:off x="7606182" y="4511808"/>
            <a:ext cx="333110" cy="312978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8657566" y="3591538"/>
                <a:ext cx="1002197" cy="13644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400" b="1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400" b="1" i="1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sz="4400" b="1" i="1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7566" y="3591538"/>
                <a:ext cx="1002197" cy="136441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1093145" y="3681811"/>
                <a:ext cx="2763577" cy="15349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66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US" sz="660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3145" y="3681811"/>
                <a:ext cx="2763577" cy="1534972"/>
              </a:xfrm>
              <a:prstGeom prst="rect">
                <a:avLst/>
              </a:prstGeom>
              <a:blipFill>
                <a:blip r:embed="rId6"/>
                <a:stretch>
                  <a:fillRect l="-14978" b="-158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856722" y="3672019"/>
                <a:ext cx="2044598" cy="14800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800"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en-US" sz="4800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ru-RU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ru-RU" sz="4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8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4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48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6722" y="3672019"/>
                <a:ext cx="2044598" cy="148002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2145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8" grpId="0"/>
      <p:bldP spid="4" grpId="0"/>
      <p:bldP spid="14" grpId="0"/>
      <p:bldP spid="1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4CC8F150-9B2B-4802-A4BD-268F37D337B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228029" y="898905"/>
                <a:ext cx="10371237" cy="1085406"/>
              </a:xfrm>
            </p:spPr>
            <p:txBody>
              <a:bodyPr>
                <a:noAutofit/>
              </a:bodyPr>
              <a:lstStyle/>
              <a:p>
                <a:pPr lvl="0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ru-RU" sz="5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№</m:t>
                    </m:r>
                    <m:r>
                      <a:rPr lang="ru-RU" sz="5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𝟖𝟖</m:t>
                    </m:r>
                    <m:d>
                      <m:dPr>
                        <m:ctrlPr>
                          <a:rPr lang="ru-RU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d>
                    <m:r>
                      <a:rPr lang="en-US" sz="5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ru-RU" sz="5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en-US" sz="5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ru-RU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den>
                    </m:f>
                    <m:r>
                      <a:rPr lang="en-US" sz="5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5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den>
                    </m:f>
                    <m:r>
                      <a:rPr lang="en-US" sz="5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5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):</a:t>
                </a:r>
                <a:r>
                  <a:rPr lang="en-US" sz="5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5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den>
                    </m:f>
                    <m:r>
                      <a:rPr lang="en-US" sz="5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den>
                    </m:f>
                    <m:r>
                      <a:rPr lang="en-US" sz="5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br>
                  <a:rPr lang="ru-RU" sz="5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1)</a:t>
                </a:r>
                <a:r>
                  <a:rPr lang="en-US" sz="4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ru-RU" sz="48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4CC8F150-9B2B-4802-A4BD-268F37D337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28029" y="898905"/>
                <a:ext cx="10371237" cy="1085406"/>
              </a:xfrm>
              <a:blipFill>
                <a:blip r:embed="rId2"/>
                <a:stretch>
                  <a:fillRect l="-2644" t="-65922" b="-1106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325873" y="1818595"/>
                <a:ext cx="2271199" cy="12698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48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48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8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  <m:r>
                              <a:rPr lang="en-US" sz="48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48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m:rPr>
                            <m:sty m:val="p"/>
                          </m:rPr>
                          <a:rPr lang="en-US" sz="48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den>
                    </m:f>
                  </m:oMath>
                </a14:m>
                <a:endParaRPr lang="ru-RU" sz="4400" dirty="0">
                  <a:solidFill>
                    <a:srgbClr val="80000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5873" y="1818595"/>
                <a:ext cx="2271199" cy="1269835"/>
              </a:xfrm>
              <a:prstGeom prst="rect">
                <a:avLst/>
              </a:prstGeom>
              <a:blipFill>
                <a:blip r:embed="rId3"/>
                <a:stretch>
                  <a:fillRect l="-12366" b="-86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985054" y="5125312"/>
                <a:ext cx="3622082" cy="12442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>
                    <a:latin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48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4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8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  <m:r>
                              <a:rPr lang="en-US" sz="48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4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𝑎𝑏</m:t>
                        </m:r>
                      </m:den>
                    </m:f>
                  </m:oMath>
                </a14:m>
                <a:r>
                  <a:rPr lang="en-US" sz="4800" i="1" dirty="0"/>
                  <a:t> </a:t>
                </a:r>
                <a:r>
                  <a:rPr lang="ru-RU" sz="4800" i="1" dirty="0"/>
                  <a:t>∙</a:t>
                </a:r>
                <a:r>
                  <a:rPr lang="en-US" sz="4800" i="1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𝑎𝑏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endParaRPr lang="ru-RU" sz="4800" i="1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5054" y="5125312"/>
                <a:ext cx="3622082" cy="1244251"/>
              </a:xfrm>
              <a:prstGeom prst="rect">
                <a:avLst/>
              </a:prstGeom>
              <a:blipFill>
                <a:blip r:embed="rId4"/>
                <a:stretch>
                  <a:fillRect l="-7744" b="-132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/>
          <p:cNvCxnSpPr/>
          <p:nvPr/>
        </p:nvCxnSpPr>
        <p:spPr>
          <a:xfrm flipV="1">
            <a:off x="5139266" y="5969727"/>
            <a:ext cx="548765" cy="399836"/>
          </a:xfrm>
          <a:prstGeom prst="line">
            <a:avLst/>
          </a:prstGeom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12605" y="3471787"/>
                <a:ext cx="2057230" cy="11392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/>
                  <a:t>2)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endParaRPr lang="ru-RU" sz="16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605" y="3471787"/>
                <a:ext cx="2057230" cy="1139286"/>
              </a:xfrm>
              <a:prstGeom prst="rect">
                <a:avLst/>
              </a:prstGeom>
              <a:blipFill>
                <a:blip r:embed="rId5"/>
                <a:stretch>
                  <a:fillRect l="-13314" b="-150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/>
          <p:cNvCxnSpPr/>
          <p:nvPr/>
        </p:nvCxnSpPr>
        <p:spPr>
          <a:xfrm flipV="1">
            <a:off x="6740067" y="5299283"/>
            <a:ext cx="505334" cy="293957"/>
          </a:xfrm>
          <a:prstGeom prst="line">
            <a:avLst/>
          </a:prstGeom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6562665" y="5969726"/>
            <a:ext cx="870101" cy="399837"/>
          </a:xfrm>
          <a:prstGeom prst="line">
            <a:avLst/>
          </a:prstGeom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5891349" y="5169650"/>
            <a:ext cx="300446" cy="276611"/>
          </a:xfrm>
          <a:prstGeom prst="line">
            <a:avLst/>
          </a:prstGeom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 rot="19751567">
            <a:off x="856811" y="1547606"/>
            <a:ext cx="3770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u="sng" dirty="0">
                <a:solidFill>
                  <a:srgbClr val="800000"/>
                </a:solidFill>
              </a:rPr>
              <a:t>b</a:t>
            </a:r>
            <a:endParaRPr lang="ru-RU" sz="2800" b="1" u="sng" dirty="0">
              <a:solidFill>
                <a:srgbClr val="8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9612722">
            <a:off x="1794592" y="1578759"/>
            <a:ext cx="3738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u="sng" dirty="0">
                <a:solidFill>
                  <a:srgbClr val="800000"/>
                </a:solidFill>
              </a:rPr>
              <a:t>a</a:t>
            </a:r>
            <a:endParaRPr lang="ru-RU" sz="2800" b="1" i="1" u="sng" dirty="0">
              <a:solidFill>
                <a:srgbClr val="8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19645397">
            <a:off x="2644120" y="1668937"/>
            <a:ext cx="5661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u="sng" dirty="0">
                <a:solidFill>
                  <a:srgbClr val="800000"/>
                </a:solidFill>
              </a:rPr>
              <a:t>a</a:t>
            </a:r>
            <a:r>
              <a:rPr lang="en-US" sz="2800" b="1" u="sng" dirty="0">
                <a:solidFill>
                  <a:srgbClr val="800000"/>
                </a:solidFill>
              </a:rPr>
              <a:t>b</a:t>
            </a:r>
            <a:endParaRPr lang="ru-RU" sz="2800" b="1" u="sng" dirty="0">
              <a:solidFill>
                <a:srgbClr val="8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3964610" y="1706875"/>
                <a:ext cx="3446841" cy="13275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40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ru-RU" sz="40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𝑎𝑏</m:t>
                          </m:r>
                        </m:num>
                        <m:den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4610" y="1706875"/>
                <a:ext cx="3446841" cy="13275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2379842" y="3410904"/>
                <a:ext cx="2023246" cy="12610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</m:oMath>
                  </m:oMathPara>
                </a14:m>
                <a:endParaRPr lang="ru-RU" i="1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9842" y="3410904"/>
                <a:ext cx="2023246" cy="126105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395409" y="5157310"/>
                <a:ext cx="3771161" cy="12442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800" dirty="0"/>
                  <a:t>3</a:t>
                </a:r>
                <a:r>
                  <a:rPr lang="en-US" sz="4800" dirty="0"/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48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4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8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  <m:r>
                              <a:rPr lang="en-US" sz="48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4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𝑎𝑏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:</m:t>
                    </m:r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𝑎𝑏</m:t>
                        </m:r>
                      </m:den>
                    </m:f>
                  </m:oMath>
                </a14:m>
                <a:r>
                  <a:rPr lang="en-US" sz="4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409" y="5157310"/>
                <a:ext cx="3771161" cy="1244251"/>
              </a:xfrm>
              <a:prstGeom prst="rect">
                <a:avLst/>
              </a:prstGeom>
              <a:blipFill>
                <a:blip r:embed="rId8"/>
                <a:stretch>
                  <a:fillRect l="-7443" b="-132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/>
              <p:cNvSpPr/>
              <p:nvPr/>
            </p:nvSpPr>
            <p:spPr>
              <a:xfrm>
                <a:off x="7594188" y="5363936"/>
                <a:ext cx="1557414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800" b="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4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-b</a:t>
                </a:r>
                <a:endParaRPr lang="ru-RU" sz="40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5" name="Прямоугольник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4188" y="5363936"/>
                <a:ext cx="1557414" cy="830997"/>
              </a:xfrm>
              <a:prstGeom prst="rect">
                <a:avLst/>
              </a:prstGeom>
              <a:blipFill>
                <a:blip r:embed="rId9"/>
                <a:stretch>
                  <a:fillRect l="-16078" t="-17647" r="-16863" b="-3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Прямоугольник 45"/>
              <p:cNvSpPr/>
              <p:nvPr/>
            </p:nvSpPr>
            <p:spPr>
              <a:xfrm>
                <a:off x="8770242" y="494580"/>
                <a:ext cx="1492716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US" sz="44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-b</a:t>
                </a:r>
                <a:endParaRPr lang="ru-RU" sz="36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6" name="Прямоугольник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0242" y="494580"/>
                <a:ext cx="1492716" cy="769441"/>
              </a:xfrm>
              <a:prstGeom prst="rect">
                <a:avLst/>
              </a:prstGeom>
              <a:blipFill>
                <a:blip r:embed="rId10"/>
                <a:stretch>
                  <a:fillRect l="-14694" t="-16667" r="-15102" b="-36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Прямоугольник 46"/>
          <p:cNvSpPr/>
          <p:nvPr/>
        </p:nvSpPr>
        <p:spPr>
          <a:xfrm rot="19976378">
            <a:off x="820773" y="3073355"/>
            <a:ext cx="4010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u="sng" dirty="0">
                <a:solidFill>
                  <a:srgbClr val="800000"/>
                </a:solidFill>
              </a:rPr>
              <a:t>a</a:t>
            </a:r>
            <a:endParaRPr lang="ru-RU" sz="3200" b="1" i="1" u="sng" dirty="0">
              <a:solidFill>
                <a:srgbClr val="800000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 rot="20264233">
            <a:off x="1757308" y="3077792"/>
            <a:ext cx="4042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u="sng" dirty="0">
                <a:solidFill>
                  <a:srgbClr val="800000"/>
                </a:solidFill>
              </a:rPr>
              <a:t>b</a:t>
            </a:r>
            <a:endParaRPr lang="ru-RU" sz="3200" b="1" u="sng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917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3" grpId="0"/>
      <p:bldP spid="3" grpId="0"/>
      <p:bldP spid="6" grpId="0"/>
      <p:bldP spid="15" grpId="0"/>
      <p:bldP spid="16" grpId="0"/>
      <p:bldP spid="18" grpId="0"/>
      <p:bldP spid="19" grpId="0"/>
      <p:bldP spid="45" grpId="0"/>
      <p:bldP spid="46" grpId="0"/>
      <p:bldP spid="47" grpId="0"/>
      <p:bldP spid="4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070927" y="5181992"/>
                <a:ext cx="4583947" cy="1170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>
                    <a:latin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400" b="0" i="0" smtClean="0"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lang="en-US" sz="4400" b="0" i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400" b="0" i="0" smtClean="0"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0" i="0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400" dirty="0"/>
                  <a:t> </a:t>
                </a:r>
                <a:r>
                  <a:rPr lang="ru-RU" sz="4400" dirty="0"/>
                  <a:t>∙</a:t>
                </a:r>
                <a:r>
                  <a:rPr lang="en-US" sz="4400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4400" b="0" i="0" smtClean="0"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lang="en-US" sz="4400" b="0" i="0" smtClean="0">
                            <a:latin typeface="Cambria Math" panose="02040503050406030204" pitchFamily="18" charset="0"/>
                          </a:rPr>
                          <m:t>−5)(</m:t>
                        </m:r>
                        <m:r>
                          <m:rPr>
                            <m:sty m:val="p"/>
                          </m:rPr>
                          <a:rPr lang="en-US" sz="4400" b="0" i="0" smtClean="0"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lang="en-US" sz="4400" b="0" i="0" smtClean="0">
                            <a:latin typeface="Cambria Math" panose="02040503050406030204" pitchFamily="18" charset="0"/>
                          </a:rPr>
                          <m:t>+5)</m:t>
                        </m:r>
                      </m:num>
                      <m:den>
                        <m:sSup>
                          <m:sSup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0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m:rPr>
                                <m:sty m:val="p"/>
                              </m:rPr>
                              <a:rPr lang="en-US" sz="4400" b="0" i="0" smtClean="0">
                                <a:latin typeface="Cambria Math" panose="02040503050406030204" pitchFamily="18" charset="0"/>
                              </a:rPr>
                              <m:t>m</m:t>
                            </m:r>
                            <m:r>
                              <a:rPr lang="en-US" sz="4400" b="0" i="0" smtClean="0">
                                <a:latin typeface="Cambria Math" panose="02040503050406030204" pitchFamily="18" charset="0"/>
                              </a:rPr>
                              <m:t>−2)</m:t>
                            </m:r>
                          </m:e>
                          <m:sup>
                            <m:r>
                              <a:rPr lang="en-US" sz="4400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0927" y="5181992"/>
                <a:ext cx="4583947" cy="1170898"/>
              </a:xfrm>
              <a:prstGeom prst="rect">
                <a:avLst/>
              </a:prstGeom>
              <a:blipFill>
                <a:blip r:embed="rId2"/>
                <a:stretch>
                  <a:fillRect l="-5452" b="-46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8439973" y="5143886"/>
                <a:ext cx="2287834" cy="11474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US" sz="3600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lang="en-US" sz="4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+5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lang="en-US" sz="4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−2</m:t>
                        </m:r>
                      </m:den>
                    </m:f>
                  </m:oMath>
                </a14:m>
                <a:endParaRPr lang="ru-RU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9973" y="5143886"/>
                <a:ext cx="2287834" cy="1147430"/>
              </a:xfrm>
              <a:prstGeom prst="rect">
                <a:avLst/>
              </a:prstGeom>
              <a:blipFill>
                <a:blip r:embed="rId3"/>
                <a:stretch>
                  <a:fillRect l="-4267" b="-15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/>
          <p:cNvCxnSpPr/>
          <p:nvPr/>
        </p:nvCxnSpPr>
        <p:spPr>
          <a:xfrm>
            <a:off x="6111780" y="5361344"/>
            <a:ext cx="1126417" cy="180547"/>
          </a:xfrm>
          <a:prstGeom prst="line">
            <a:avLst/>
          </a:prstGeom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754611" y="5347931"/>
            <a:ext cx="1008530" cy="189000"/>
          </a:xfrm>
          <a:prstGeom prst="line">
            <a:avLst/>
          </a:prstGeom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4739531" y="5991409"/>
            <a:ext cx="885481" cy="161184"/>
          </a:xfrm>
          <a:prstGeom prst="line">
            <a:avLst/>
          </a:prstGeom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 rot="19746948">
            <a:off x="7630126" y="1615809"/>
            <a:ext cx="74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>
                <a:solidFill>
                  <a:srgbClr val="800000"/>
                </a:solidFill>
              </a:rPr>
              <a:t>m+5</a:t>
            </a:r>
            <a:endParaRPr lang="ru-RU" sz="2400" b="1" u="sng" dirty="0">
              <a:solidFill>
                <a:srgbClr val="8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465541" y="-335292"/>
                <a:ext cx="8547981" cy="17110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ru-RU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№ 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90(4).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𝐦</m:t>
                        </m:r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𝐦</m:t>
                        </m:r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4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:( </m:t>
                    </m:r>
                    <m:f>
                      <m:fPr>
                        <m:ctrlPr>
                          <a:rPr lang="ru-RU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8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1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𝐦</m:t>
                            </m:r>
                          </m:e>
                          <m:sup>
                            <m:r>
                              <a:rPr lang="en-US" sz="4800" b="1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8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sSup>
                          <m:sSupPr>
                            <m:ctrlPr>
                              <a:rPr lang="ru-RU" sz="48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1" i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𝐦</m:t>
                            </m:r>
                          </m:e>
                          <m:sup>
                            <m:r>
                              <a:rPr lang="en-US" sz="4800" b="1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8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  <m:r>
                      <a:rPr lang="en-US" sz="4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8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𝐦</m:t>
                        </m:r>
                        <m:r>
                          <a:rPr lang="en-US" sz="48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8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4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)</m:t>
                    </m:r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41" y="-335292"/>
                <a:ext cx="8547981" cy="1711046"/>
              </a:xfrm>
              <a:prstGeom prst="rect">
                <a:avLst/>
              </a:prstGeom>
              <a:blipFill>
                <a:blip r:embed="rId4"/>
                <a:stretch>
                  <a:fillRect l="-1711" b="-3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34912" y="1821551"/>
                <a:ext cx="9042524" cy="12356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b="1" dirty="0">
                    <a:solidFill>
                      <a:srgbClr val="0070C0"/>
                    </a:solidFill>
                  </a:rPr>
                  <a:t>1)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4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m</m:t>
                            </m:r>
                          </m:e>
                          <m:sup>
                            <m:r>
                              <a:rPr lang="en-US" sz="44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400" b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24</m:t>
                        </m:r>
                      </m:num>
                      <m:den>
                        <m:sSup>
                          <m:sSupPr>
                            <m:ctrlPr>
                              <a:rPr lang="ru-RU" sz="4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4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m</m:t>
                            </m:r>
                          </m:e>
                          <m:sup>
                            <m:r>
                              <a:rPr lang="en-US" sz="44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400" b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25</m:t>
                        </m:r>
                      </m:den>
                    </m:f>
                    <m:r>
                      <a:rPr lang="en-US" sz="4400" b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lang="en-US" sz="4400" b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4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m</m:t>
                            </m:r>
                          </m:e>
                          <m:sup>
                            <m:r>
                              <a:rPr lang="en-US" sz="44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400" b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24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−5)(</m:t>
                        </m:r>
                        <m:r>
                          <m:rPr>
                            <m:sty m:val="p"/>
                          </m:rP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+5)</m:t>
                        </m:r>
                      </m:den>
                    </m:f>
                    <m:r>
                      <a:rPr lang="en-US" sz="4400" b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lang="en-US" sz="4400" b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chemeClr val="tx1"/>
                    </a:solidFill>
                  </a:rPr>
                  <a:t> =</a:t>
                </a:r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912" y="1821551"/>
                <a:ext cx="9042524" cy="1235659"/>
              </a:xfrm>
              <a:prstGeom prst="rect">
                <a:avLst/>
              </a:prstGeom>
              <a:blipFill>
                <a:blip r:embed="rId5"/>
                <a:stretch>
                  <a:fillRect l="-2428" b="-44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465541" y="3418368"/>
                <a:ext cx="4669805" cy="13022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3600" b="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e>
                            <m:sup>
                              <m:r>
                                <a:rPr lang="en-US" sz="3600" b="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600" b="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+24</m:t>
                          </m:r>
                          <m: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−4</m:t>
                          </m:r>
                          <m:r>
                            <m:rPr>
                              <m:sty m:val="p"/>
                            </m:rP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  <m: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−20</m:t>
                          </m:r>
                        </m:num>
                        <m:den>
                          <m: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  <m: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−5)(</m:t>
                          </m:r>
                          <m:r>
                            <m:rPr>
                              <m:sty m:val="p"/>
                            </m:rP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  <m: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+5)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41" y="3418368"/>
                <a:ext cx="4669805" cy="130221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4914495" y="3375814"/>
                <a:ext cx="3906967" cy="12822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3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e>
                            <m:sup>
                              <m:r>
                                <a:rPr lang="en-US" sz="3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−4</m:t>
                          </m:r>
                          <m:r>
                            <m:rPr>
                              <m:sty m:val="p"/>
                            </m:rPr>
                            <a:rPr lang="en-US" sz="3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+4</m:t>
                          </m:r>
                        </m:num>
                        <m:den>
                          <m:d>
                            <m:dPr>
                              <m:ctrlPr>
                                <a:rPr lang="en-US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sz="3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  <m:r>
                                <a:rPr lang="en-US" sz="3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−5</m:t>
                              </m:r>
                            </m:e>
                          </m:d>
                          <m:d>
                            <m:dPr>
                              <m:ctrlPr>
                                <a:rPr lang="en-US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sz="3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  <m:r>
                                <a:rPr lang="en-US" sz="3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+5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4495" y="3375814"/>
                <a:ext cx="3906967" cy="128227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Прямая соединительная линия 31"/>
          <p:cNvCxnSpPr/>
          <p:nvPr/>
        </p:nvCxnSpPr>
        <p:spPr>
          <a:xfrm>
            <a:off x="7693487" y="5923024"/>
            <a:ext cx="346649" cy="154641"/>
          </a:xfrm>
          <a:prstGeom prst="line">
            <a:avLst/>
          </a:prstGeom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8526480" y="187427"/>
                <a:ext cx="1625766" cy="11667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b="1" dirty="0">
                    <a:latin typeface="Cambria Math" panose="02040503050406030204" pitchFamily="18" charset="0"/>
                  </a:rPr>
                  <a:t>=</a:t>
                </a:r>
                <a:r>
                  <a:rPr lang="en-US" sz="3600" b="1" dirty="0">
                    <a:solidFill>
                      <a:srgbClr val="800000"/>
                    </a:solidFill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𝐦</m:t>
                        </m:r>
                        <m:r>
                          <a:rPr lang="en-US" sz="4800" b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800" b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800" b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𝐦</m:t>
                        </m:r>
                        <m:r>
                          <a:rPr lang="en-US" sz="4800" b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800" b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6480" y="187427"/>
                <a:ext cx="1625766" cy="1166730"/>
              </a:xfrm>
              <a:prstGeom prst="rect">
                <a:avLst/>
              </a:prstGeom>
              <a:blipFill>
                <a:blip r:embed="rId9"/>
                <a:stretch>
                  <a:fillRect l="-11654" b="-1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8600610" y="3358586"/>
                <a:ext cx="2550635" cy="12039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m:rPr>
                                  <m:sty m:val="p"/>
                                </m:rPr>
                                <a:rPr lang="en-US" sz="3600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  <m:r>
                                <a:rPr lang="en-US" sz="3600">
                                  <a:latin typeface="Cambria Math" panose="02040503050406030204" pitchFamily="18" charset="0"/>
                                </a:rPr>
                                <m:t>−2)</m:t>
                              </m:r>
                            </m:e>
                            <m:sup>
                              <m:r>
                                <a:rPr lang="en-US" sz="36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3600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e>
                            <m:sup>
                              <m:r>
                                <a:rPr lang="en-US" sz="36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−25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0610" y="3358586"/>
                <a:ext cx="2550635" cy="120391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21464" y="5099163"/>
                <a:ext cx="3786871" cy="11489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b="1" dirty="0">
                    <a:solidFill>
                      <a:srgbClr val="0070C0"/>
                    </a:solidFill>
                  </a:rPr>
                  <a:t>2)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400"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lang="en-US" sz="4400">
                            <a:latin typeface="Cambria Math" panose="02040503050406030204" pitchFamily="18" charset="0"/>
                          </a:rPr>
                          <m:t>−2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400"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lang="en-US" sz="4400">
                            <a:latin typeface="Cambria Math" panose="02040503050406030204" pitchFamily="18" charset="0"/>
                          </a:rPr>
                          <m:t>−5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 : </m:t>
                    </m:r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m:rPr>
                                <m:sty m:val="p"/>
                              </m:rPr>
                              <a:rPr lang="en-US" sz="4400">
                                <a:latin typeface="Cambria Math" panose="02040503050406030204" pitchFamily="18" charset="0"/>
                              </a:rPr>
                              <m:t>m</m:t>
                            </m:r>
                            <m:r>
                              <a:rPr lang="en-US" sz="4400">
                                <a:latin typeface="Cambria Math" panose="02040503050406030204" pitchFamily="18" charset="0"/>
                              </a:rPr>
                              <m:t>−2)</m:t>
                            </m:r>
                          </m:e>
                          <m:sup>
                            <m:r>
                              <a:rPr lang="en-US" sz="440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4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400">
                                <a:latin typeface="Cambria Math" panose="02040503050406030204" pitchFamily="18" charset="0"/>
                              </a:rPr>
                              <m:t>m</m:t>
                            </m:r>
                          </m:e>
                          <m:sup>
                            <m:r>
                              <a:rPr lang="en-US" sz="440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−25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464" y="5099163"/>
                <a:ext cx="3786871" cy="1148969"/>
              </a:xfrm>
              <a:prstGeom prst="rect">
                <a:avLst/>
              </a:prstGeom>
              <a:blipFill>
                <a:blip r:embed="rId11"/>
                <a:stretch>
                  <a:fillRect l="-6441" b="-121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3144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9" grpId="0"/>
      <p:bldP spid="16" grpId="0"/>
      <p:bldP spid="17" grpId="0"/>
      <p:bldP spid="33" grpId="0"/>
      <p:bldP spid="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BA22EDAB-8B3E-42D5-B4BE-5442013C0F6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2718444" y="1508361"/>
                <a:ext cx="1068183" cy="437670"/>
              </a:xfrm>
            </p:spPr>
            <p:txBody>
              <a:bodyPr>
                <a:normAutofit fontScale="90000"/>
              </a:bodyPr>
              <a:lstStyle/>
              <a:p>
                <a:pPr algn="ctr"/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b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dirty="0"/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BA22EDAB-8B3E-42D5-B4BE-5442013C0F6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718444" y="1508361"/>
                <a:ext cx="1068183" cy="43767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>
            <a:extLst>
              <a:ext uri="{FF2B5EF4-FFF2-40B4-BE49-F238E27FC236}">
                <a16:creationId xmlns:a16="http://schemas.microsoft.com/office/drawing/2014/main" id="{C5AA254D-C9FF-4754-9A4D-53FA532741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320" y="122201"/>
            <a:ext cx="10670468" cy="1874315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Hovuz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quvur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quvur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ochib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qo‘yilsa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hovuz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магнитный диск 4"/>
          <p:cNvSpPr/>
          <p:nvPr/>
        </p:nvSpPr>
        <p:spPr>
          <a:xfrm>
            <a:off x="6453068" y="2899933"/>
            <a:ext cx="5421085" cy="1410788"/>
          </a:xfrm>
          <a:prstGeom prst="flowChartMagneticDisk">
            <a:avLst/>
          </a:prstGeom>
          <a:blipFill>
            <a:blip r:embed="rId3"/>
            <a:tile tx="0" ty="0" sx="100000" sy="100000" flip="none" algn="tl"/>
          </a:blipFill>
          <a:ln w="57150">
            <a:solidFill>
              <a:srgbClr val="00B05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Выгнутая вверх стрелка 6"/>
          <p:cNvSpPr/>
          <p:nvPr/>
        </p:nvSpPr>
        <p:spPr>
          <a:xfrm rot="21235043">
            <a:off x="6131715" y="2457471"/>
            <a:ext cx="2306162" cy="884924"/>
          </a:xfrm>
          <a:prstGeom prst="curvedDownArrow">
            <a:avLst>
              <a:gd name="adj1" fmla="val 28777"/>
              <a:gd name="adj2" fmla="val 130303"/>
              <a:gd name="adj3" fmla="val 34689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Выгнутая вверх стрелка 7"/>
          <p:cNvSpPr/>
          <p:nvPr/>
        </p:nvSpPr>
        <p:spPr>
          <a:xfrm flipH="1">
            <a:off x="9076310" y="2321938"/>
            <a:ext cx="2797843" cy="862700"/>
          </a:xfrm>
          <a:prstGeom prst="curvedDownArrow">
            <a:avLst>
              <a:gd name="adj1" fmla="val 50000"/>
              <a:gd name="adj2" fmla="val 121092"/>
              <a:gd name="adj3" fmla="val 13219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8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b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460095" y="2807716"/>
            <a:ext cx="5774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755447" y="3279708"/>
            <a:ext cx="149592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V; t-?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27819" y="1975770"/>
                <a:ext cx="3429144" cy="16875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1- q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soatda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den>
                    </m:f>
                  </m:oMath>
                </a14:m>
                <a:endParaRPr lang="en-US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2- q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soatda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</m:oMath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819" y="1975770"/>
                <a:ext cx="3429144" cy="1687513"/>
              </a:xfrm>
              <a:prstGeom prst="rect">
                <a:avLst/>
              </a:prstGeom>
              <a:blipFill>
                <a:blip r:embed="rId4"/>
                <a:stretch>
                  <a:fillRect l="-4618" b="-25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авая фигурная скобка 5"/>
          <p:cNvSpPr/>
          <p:nvPr/>
        </p:nvSpPr>
        <p:spPr>
          <a:xfrm>
            <a:off x="4087238" y="2124354"/>
            <a:ext cx="418009" cy="1371600"/>
          </a:xfrm>
          <a:prstGeom prst="rightBrace">
            <a:avLst>
              <a:gd name="adj1" fmla="val 21666"/>
              <a:gd name="adj2" fmla="val 50952"/>
            </a:avLst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4621478" y="2244250"/>
                <a:ext cx="1157689" cy="9785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sz="4000" b="1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1478" y="2244250"/>
                <a:ext cx="1157689" cy="978538"/>
              </a:xfrm>
              <a:prstGeom prst="rect">
                <a:avLst/>
              </a:prstGeom>
              <a:blipFill>
                <a:blip r:embed="rId5"/>
                <a:stretch>
                  <a:fillRect b="-13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290386" y="3799600"/>
                <a:ext cx="3950953" cy="24933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num>
                      <m:den>
                        <m: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num>
                      <m:den>
                        <m: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ru-RU" sz="4400" dirty="0"/>
                  <a:t>∙</a:t>
                </a:r>
                <a:r>
                  <a:rPr lang="en-US" sz="4400" dirty="0"/>
                  <a:t>t=V     </a:t>
                </a:r>
                <a:r>
                  <a:rPr lang="en-US" sz="4400" dirty="0">
                    <a:solidFill>
                      <a:srgbClr val="C00000"/>
                    </a:solidFill>
                  </a:rPr>
                  <a:t>/:v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400" b="0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400" b="0" i="1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sz="4400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400" b="0" i="1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  <m:r>
                      <a:rPr lang="en-US" sz="4400" b="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ru-RU" sz="4400" dirty="0"/>
                  <a:t>∙</a:t>
                </a:r>
                <a:r>
                  <a:rPr lang="en-US" sz="4400" dirty="0"/>
                  <a:t>t=1</a:t>
                </a:r>
                <a14:m>
                  <m:oMath xmlns:m="http://schemas.openxmlformats.org/officeDocument/2006/math">
                    <m:r>
                      <a:rPr lang="en-US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sz="4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386" y="3799600"/>
                <a:ext cx="3950953" cy="2493375"/>
              </a:xfrm>
              <a:prstGeom prst="rect">
                <a:avLst/>
              </a:prstGeom>
              <a:blipFill>
                <a:blip r:embed="rId6"/>
                <a:stretch>
                  <a:fillRect r="-5556" b="-4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3312806" y="5124981"/>
                <a:ext cx="4147289" cy="9789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/>
                  <a:t>t =1:(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sz="4000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en-US" sz="4000" dirty="0"/>
                  <a:t>)= 1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2806" y="5124981"/>
                <a:ext cx="4147289" cy="978922"/>
              </a:xfrm>
              <a:prstGeom prst="rect">
                <a:avLst/>
              </a:prstGeom>
              <a:blipFill>
                <a:blip r:embed="rId7"/>
                <a:stretch>
                  <a:fillRect l="-5140" b="-137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7554171" y="4888716"/>
                <a:ext cx="2071401" cy="13055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b="1" dirty="0">
                    <a:solidFill>
                      <a:srgbClr val="C00000"/>
                    </a:solidFill>
                  </a:rPr>
                  <a:t>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𝒂𝒃</m:t>
                        </m:r>
                      </m:num>
                      <m:den>
                        <m:r>
                          <a:rPr lang="en-US" sz="5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5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5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</m:oMath>
                </a14:m>
                <a:endParaRPr lang="ru-RU" sz="5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4171" y="4888716"/>
                <a:ext cx="2071401" cy="1305550"/>
              </a:xfrm>
              <a:prstGeom prst="rect">
                <a:avLst/>
              </a:prstGeom>
              <a:blipFill>
                <a:blip r:embed="rId8"/>
                <a:stretch>
                  <a:fillRect l="-15588" b="-149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557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/>
      <p:bldP spid="10" grpId="0"/>
      <p:bldP spid="6" grpId="0" animBg="1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6C34B1-B8D2-4AA2-8C12-343604D35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4034" y="2126816"/>
            <a:ext cx="9929702" cy="3760969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b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88 – 90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ru-RU" sz="54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(33-34 </a:t>
            </a:r>
            <a:r>
              <a:rPr lang="en-US" sz="5400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betlar</a:t>
            </a:r>
            <a:r>
              <a:rPr lang="en-US" sz="54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5400" dirty="0">
                <a:solidFill>
                  <a:srgbClr val="202122"/>
                </a:solidFill>
                <a:latin typeface="Arial" panose="020B0604020202020204" pitchFamily="34" charset="0"/>
              </a:rPr>
            </a:b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31CD7C4D-876A-412E-86B9-D5B65109A800}"/>
              </a:ext>
            </a:extLst>
          </p:cNvPr>
          <p:cNvSpPr/>
          <p:nvPr/>
        </p:nvSpPr>
        <p:spPr>
          <a:xfrm>
            <a:off x="-7619" y="-53504"/>
            <a:ext cx="12199619" cy="174375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200000"/>
              </a:lnSpc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047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3078</TotalTime>
  <Words>344</Words>
  <Application>Microsoft Office PowerPoint</Application>
  <PresentationFormat>Широкоэкранный</PresentationFormat>
  <Paragraphs>74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Тема Office</vt:lpstr>
      <vt:lpstr>ALGEBRA</vt:lpstr>
      <vt:lpstr>  </vt:lpstr>
      <vt:lpstr>Презентация PowerPoint</vt:lpstr>
      <vt:lpstr>Презентация PowerPoint</vt:lpstr>
      <vt:lpstr>Презентация PowerPoint</vt:lpstr>
      <vt:lpstr>№88(3).    (b/a+a/b-2):(1/b-1/a) 1) b/a+a/b-2 =</vt:lpstr>
      <vt:lpstr>Презентация PowerPoint</vt:lpstr>
      <vt:lpstr>  </vt:lpstr>
      <vt:lpstr>  Darslikda keltirilgan 88 – 90 - topshiriqlarni bajarish (33-34 betlar).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Algebra</dc:title>
  <dc:creator>Пользователь</dc:creator>
  <cp:lastModifiedBy>Аскарова Комила</cp:lastModifiedBy>
  <cp:revision>213</cp:revision>
  <dcterms:created xsi:type="dcterms:W3CDTF">2020-07-17T09:31:54Z</dcterms:created>
  <dcterms:modified xsi:type="dcterms:W3CDTF">2022-06-23T07:32:21Z</dcterms:modified>
</cp:coreProperties>
</file>