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313" r:id="rId3"/>
    <p:sldId id="314" r:id="rId4"/>
    <p:sldId id="290" r:id="rId5"/>
    <p:sldId id="315" r:id="rId6"/>
    <p:sldId id="306" r:id="rId7"/>
    <p:sldId id="312" r:id="rId8"/>
    <p:sldId id="298" r:id="rId9"/>
    <p:sldId id="30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13"/>
            <p14:sldId id="314"/>
            <p14:sldId id="290"/>
            <p14:sldId id="315"/>
            <p14:sldId id="306"/>
            <p14:sldId id="312"/>
            <p14:sldId id="298"/>
            <p14:sldId id="300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0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5.png"/><Relationship Id="rId5" Type="http://schemas.openxmlformats.org/officeDocument/2006/relationships/image" Target="../media/image30.png"/><Relationship Id="rId10" Type="http://schemas.openxmlformats.org/officeDocument/2006/relationships/image" Target="../media/image33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2.jpeg"/><Relationship Id="rId7" Type="http://schemas.openxmlformats.org/officeDocument/2006/relationships/image" Target="../media/image39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8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96675" y="2315497"/>
            <a:ext cx="74162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Kasr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ratsional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ifodalarni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ayniy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almashtirish</a:t>
            </a: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8844079" y="2413284"/>
            <a:ext cx="2715634" cy="26650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257256" y="2074321"/>
            <a:ext cx="908266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7256" y="4144808"/>
            <a:ext cx="908266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1653" y="1423053"/>
                <a:ext cx="11861074" cy="523900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Arifmetik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amallar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belgilari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birlashtirilgan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kasrlardan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tuzilgan</a:t>
                </a:r>
                <a:endParaRPr lang="en-US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kasr-ratsional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4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5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58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sSup>
                          <m:sSupPr>
                            <m:ctrlPr>
                              <a:rPr lang="ru-RU" sz="5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8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5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  ∙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8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8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8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800"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8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58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8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5800" dirty="0"/>
                  <a:t>       </a:t>
                </a:r>
                <a:endParaRPr lang="ru-RU" sz="5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≠0, b≠0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AA254D-C9FF-4754-9A4D-53FA532741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1653" y="1423053"/>
                <a:ext cx="11861074" cy="5239004"/>
              </a:xfrm>
              <a:blipFill>
                <a:blip r:embed="rId3"/>
                <a:stretch>
                  <a:fillRect l="-1645" t="-2442" r="-16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22916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Kasr-ratsional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18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Kasr-ratsional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11753" y="496709"/>
                <a:ext cx="9149306" cy="299139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∙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5400" b="1" dirty="0">
                    <a:solidFill>
                      <a:srgbClr val="002060"/>
                    </a:solidFill>
                  </a:rPr>
                  <a:t>       </a:t>
                </a:r>
                <a:endParaRPr lang="ru-RU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1753" y="496709"/>
                <a:ext cx="9149306" cy="29913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370095" y="3315001"/>
                <a:ext cx="5272597" cy="1417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  <m:r>
                      <a:rPr lang="ru-RU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0095" y="3315001"/>
                <a:ext cx="5272597" cy="1417568"/>
              </a:xfrm>
              <a:prstGeom prst="rect">
                <a:avLst/>
              </a:prstGeom>
              <a:blipFill>
                <a:blip r:embed="rId3"/>
                <a:stretch>
                  <a:fillRect t="-5172" b="-86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601260" y="3254407"/>
                <a:ext cx="3079946" cy="14956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5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4400" dirty="0"/>
                  <a:t> 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260" y="3254407"/>
                <a:ext cx="3079946" cy="14956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919313" y="5108047"/>
                <a:ext cx="2615588" cy="1412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5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5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313" y="5108047"/>
                <a:ext cx="2615588" cy="1412887"/>
              </a:xfrm>
              <a:prstGeom prst="rect">
                <a:avLst/>
              </a:prstGeom>
              <a:blipFill>
                <a:blip r:embed="rId5"/>
                <a:stretch>
                  <a:fillRect l="-12587" b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7519569" y="3518400"/>
            <a:ext cx="895014" cy="265184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0548555" y="4173301"/>
            <a:ext cx="238979" cy="134184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9707479" y="3454477"/>
            <a:ext cx="258724" cy="371058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114643" y="4283707"/>
            <a:ext cx="241455" cy="38870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19722" y="3315001"/>
                <a:ext cx="2768835" cy="1310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5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54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5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:endParaRPr lang="ru-RU" sz="54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722" y="3315001"/>
                <a:ext cx="2768835" cy="1310487"/>
              </a:xfrm>
              <a:prstGeom prst="rect">
                <a:avLst/>
              </a:prstGeom>
              <a:blipFill>
                <a:blip r:embed="rId6"/>
                <a:stretch>
                  <a:fillRect l="-11674" r="-11013" b="-148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82988" y="5088794"/>
                <a:ext cx="3443571" cy="1417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54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540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ru-RU" sz="54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988" y="5088794"/>
                <a:ext cx="3443571" cy="1417568"/>
              </a:xfrm>
              <a:prstGeom prst="rect">
                <a:avLst/>
              </a:prstGeom>
              <a:blipFill>
                <a:blip r:embed="rId7"/>
                <a:stretch>
                  <a:fillRect l="-9381" b="-6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005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-7619" y="0"/>
            <a:ext cx="12199619" cy="11727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Kasr-ratsional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81831" y="587579"/>
                <a:ext cx="11910646" cy="2991394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∙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𝐚𝐛</m:t>
                        </m:r>
                      </m:num>
                      <m:den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5400" b="1" dirty="0">
                    <a:solidFill>
                      <a:srgbClr val="002060"/>
                    </a:solidFill>
                  </a:rPr>
                  <a:t>       </a:t>
                </a:r>
                <a:endParaRPr lang="ru-RU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Заголовок 1">
                <a:extLst>
                  <a:ext uri="{FF2B5EF4-FFF2-40B4-BE49-F238E27FC236}">
                    <a16:creationId xmlns:a16="http://schemas.microsoft.com/office/drawing/2014/main" id="{82CCF8FC-833D-485E-8FC7-B761113E6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831" y="587579"/>
                <a:ext cx="11910646" cy="29913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891380" y="4771614"/>
                <a:ext cx="4039376" cy="1270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8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8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8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380" y="4771614"/>
                <a:ext cx="4039376" cy="1270220"/>
              </a:xfrm>
              <a:prstGeom prst="rect">
                <a:avLst/>
              </a:prstGeom>
              <a:blipFill>
                <a:blip r:embed="rId3"/>
                <a:stretch>
                  <a:fillRect b="-3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219722" y="4842210"/>
                <a:ext cx="3763594" cy="1172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ru-RU" sz="4400">
                            <a:latin typeface="Cambria Math" panose="02040503050406030204" pitchFamily="18" charset="0"/>
                          </a:rPr>
                          <m:t>b</m:t>
                        </m:r>
                      </m:num>
                      <m:den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722" y="4842210"/>
                <a:ext cx="3763594" cy="1172052"/>
              </a:xfrm>
              <a:prstGeom prst="rect">
                <a:avLst/>
              </a:prstGeom>
              <a:blipFill>
                <a:blip r:embed="rId4"/>
                <a:stretch>
                  <a:fillRect l="-6483" b="-46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81831" y="3245145"/>
                <a:ext cx="4039376" cy="1235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1) 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831" y="3245145"/>
                <a:ext cx="4039376" cy="1235659"/>
              </a:xfrm>
              <a:prstGeom prst="rect">
                <a:avLst/>
              </a:prstGeom>
              <a:blipFill>
                <a:blip r:embed="rId5"/>
                <a:stretch>
                  <a:fillRect b="-24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121207" y="3182335"/>
                <a:ext cx="3454857" cy="12356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ab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)²</m:t>
                        </m:r>
                      </m:den>
                    </m:f>
                  </m:oMath>
                </a14:m>
                <a:r>
                  <a:rPr lang="en-US" sz="4400" dirty="0"/>
                  <a:t> = </a:t>
                </a:r>
                <a:endParaRPr lang="ru-RU" sz="4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1207" y="3182335"/>
                <a:ext cx="3454857" cy="1235659"/>
              </a:xfrm>
              <a:prstGeom prst="rect">
                <a:avLst/>
              </a:prstGeom>
              <a:blipFill>
                <a:blip r:embed="rId6"/>
                <a:stretch>
                  <a:fillRect r="-6173" b="-4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311825" y="3158040"/>
                <a:ext cx="1697516" cy="11246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ab</m:t>
                          </m:r>
                        </m:num>
                        <m:den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)²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1825" y="3158040"/>
                <a:ext cx="1697516" cy="112466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9043017" y="4771614"/>
                <a:ext cx="2360390" cy="1266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>
                    <a:solidFill>
                      <a:srgbClr val="8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b="1" i="1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4800" b="1" i="0" smtClean="0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2000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3017" y="4771614"/>
                <a:ext cx="2360390" cy="1266052"/>
              </a:xfrm>
              <a:prstGeom prst="rect">
                <a:avLst/>
              </a:prstGeom>
              <a:blipFill>
                <a:blip r:embed="rId8"/>
                <a:stretch>
                  <a:fillRect l="-11598" b="-5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5819295" y="4906901"/>
            <a:ext cx="895014" cy="265184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8576064" y="5491371"/>
            <a:ext cx="238979" cy="134184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7837714" y="4906901"/>
            <a:ext cx="258724" cy="371058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577840" y="5558463"/>
            <a:ext cx="241455" cy="38870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8005136" y="1606141"/>
                <a:ext cx="2615588" cy="1412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5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en-US" sz="54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5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5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136" y="1606141"/>
                <a:ext cx="2615588" cy="1412887"/>
              </a:xfrm>
              <a:prstGeom prst="rect">
                <a:avLst/>
              </a:prstGeom>
              <a:blipFill>
                <a:blip r:embed="rId9"/>
                <a:stretch>
                  <a:fillRect l="-12354" b="-6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246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0" grpId="0"/>
      <p:bldP spid="11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E5A3A5D-5166-4885-8E5B-7A16C01E4D09}"/>
              </a:ext>
            </a:extLst>
          </p:cNvPr>
          <p:cNvSpPr/>
          <p:nvPr/>
        </p:nvSpPr>
        <p:spPr>
          <a:xfrm>
            <a:off x="0" y="0"/>
            <a:ext cx="12199619" cy="1094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№8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7(1).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61818" y="1622954"/>
                <a:ext cx="4657493" cy="1559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ru-RU" sz="6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66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6600" b="1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66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6600" b="1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ru-RU" sz="6600" b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6600" b="1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ru-RU" sz="66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sz="6600" b="1" i="0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dirty="0"/>
                  <a:t> </a:t>
                </a:r>
                <a:r>
                  <a:rPr lang="en-US" sz="5400" b="1" dirty="0"/>
                  <a:t>=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18" y="1622954"/>
                <a:ext cx="4657493" cy="1559401"/>
              </a:xfrm>
              <a:prstGeom prst="rect">
                <a:avLst/>
              </a:prstGeom>
              <a:blipFill>
                <a:blip r:embed="rId2"/>
                <a:stretch>
                  <a:fillRect r="-6021" b="-70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H="1">
            <a:off x="5966136" y="3881028"/>
            <a:ext cx="490532" cy="310480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9899480">
            <a:off x="6593478" y="1482018"/>
            <a:ext cx="4569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800000"/>
                </a:solidFill>
              </a:rPr>
              <a:t>2</a:t>
            </a:r>
            <a:endParaRPr lang="ru-RU" sz="2800" b="1" u="sng" dirty="0">
              <a:solidFill>
                <a:srgbClr val="8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20176993">
            <a:off x="5509019" y="148201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>
                <a:solidFill>
                  <a:srgbClr val="800000"/>
                </a:solidFill>
              </a:rPr>
              <a:t>3</a:t>
            </a:r>
            <a:endParaRPr lang="ru-RU" sz="2800" b="1" u="sng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063755" y="1643188"/>
                <a:ext cx="4596008" cy="14800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( 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480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48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480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RU" sz="480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48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3755" y="1643188"/>
                <a:ext cx="4596008" cy="148002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561584" y="3619184"/>
                <a:ext cx="3171334" cy="15328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ru-RU" sz="660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66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6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6600" dirty="0"/>
                  <a:t> =</a:t>
                </a:r>
                <a:endParaRPr lang="ru-RU" sz="6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1584" y="3619184"/>
                <a:ext cx="3171334" cy="1532856"/>
              </a:xfrm>
              <a:prstGeom prst="rect">
                <a:avLst/>
              </a:prstGeom>
              <a:blipFill>
                <a:blip r:embed="rId4"/>
                <a:stretch>
                  <a:fillRect r="-10365" b="-163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 flipH="1">
            <a:off x="7606182" y="4511808"/>
            <a:ext cx="333110" cy="312978"/>
          </a:xfrm>
          <a:prstGeom prst="line">
            <a:avLst/>
          </a:prstGeom>
          <a:ln w="28575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657566" y="3591538"/>
                <a:ext cx="1002197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400" b="1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4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400" b="1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7566" y="3591538"/>
                <a:ext cx="1002197" cy="13644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93145" y="3681811"/>
                <a:ext cx="2763577" cy="15349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145" y="3681811"/>
                <a:ext cx="2763577" cy="1534972"/>
              </a:xfrm>
              <a:prstGeom prst="rect">
                <a:avLst/>
              </a:prstGeom>
              <a:blipFill>
                <a:blip r:embed="rId6"/>
                <a:stretch>
                  <a:fillRect l="-14978" b="-15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856722" y="3672019"/>
                <a:ext cx="2044598" cy="1480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48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ru-RU" sz="4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8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722" y="3672019"/>
                <a:ext cx="2044598" cy="148002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214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8" grpId="0"/>
      <p:bldP spid="4" grpId="0"/>
      <p:bldP spid="14" grpId="0"/>
      <p:bldP spid="1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8029" y="898905"/>
                <a:ext cx="10371237" cy="1085406"/>
              </a:xfrm>
            </p:spPr>
            <p:txBody>
              <a:bodyPr>
                <a:noAutofit/>
              </a:bodyPr>
              <a:lstStyle/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ru-RU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№</m:t>
                    </m:r>
                    <m:r>
                      <a:rPr lang="ru-RU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𝟖𝟖</m:t>
                    </m:r>
                    <m:d>
                      <m:d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RU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ru-RU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en-US" sz="5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):</a:t>
                </a:r>
                <a:r>
                  <a:rPr lang="en-US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  <m:r>
                      <a:rPr lang="en-US" sz="54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  <m:r>
                      <a:rPr lang="en-US" sz="5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ru-RU" sz="5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4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ru-RU" sz="4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4CC8F150-9B2B-4802-A4BD-268F37D337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8029" y="898905"/>
                <a:ext cx="10371237" cy="1085406"/>
              </a:xfrm>
              <a:blipFill>
                <a:blip r:embed="rId2"/>
                <a:stretch>
                  <a:fillRect l="-2644" t="-65922" b="-110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7325873" y="1818595"/>
                <a:ext cx="2271199" cy="12698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5873" y="1818595"/>
                <a:ext cx="2271199" cy="1269835"/>
              </a:xfrm>
              <a:prstGeom prst="rect">
                <a:avLst/>
              </a:prstGeom>
              <a:blipFill>
                <a:blip r:embed="rId3"/>
                <a:stretch>
                  <a:fillRect l="-12366" b="-8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985054" y="5125312"/>
                <a:ext cx="3622082" cy="12442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</m:oMath>
                </a14:m>
                <a:r>
                  <a:rPr lang="en-US" sz="4800" i="1" dirty="0"/>
                  <a:t> </a:t>
                </a:r>
                <a:r>
                  <a:rPr lang="ru-RU" sz="4800" i="1" dirty="0"/>
                  <a:t>∙</a:t>
                </a:r>
                <a:r>
                  <a:rPr lang="en-US" sz="48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ru-RU" sz="4800" i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054" y="5125312"/>
                <a:ext cx="3622082" cy="1244251"/>
              </a:xfrm>
              <a:prstGeom prst="rect">
                <a:avLst/>
              </a:prstGeom>
              <a:blipFill>
                <a:blip r:embed="rId4"/>
                <a:stretch>
                  <a:fillRect l="-7744" b="-13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5139266" y="5969727"/>
            <a:ext cx="548765" cy="399836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12605" y="3471787"/>
                <a:ext cx="2057230" cy="113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05" y="3471787"/>
                <a:ext cx="2057230" cy="1139286"/>
              </a:xfrm>
              <a:prstGeom prst="rect">
                <a:avLst/>
              </a:prstGeom>
              <a:blipFill>
                <a:blip r:embed="rId5"/>
                <a:stretch>
                  <a:fillRect l="-13314" b="-15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6740067" y="5299283"/>
            <a:ext cx="505334" cy="29395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562665" y="5969726"/>
            <a:ext cx="870101" cy="39983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5891349" y="5169650"/>
            <a:ext cx="300446" cy="276611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 rot="19751567">
            <a:off x="856811" y="1547606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800000"/>
                </a:solidFill>
              </a:rPr>
              <a:t>b</a:t>
            </a:r>
            <a:endParaRPr lang="ru-RU" sz="2800" b="1" u="sng" dirty="0">
              <a:solidFill>
                <a:srgbClr val="8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9612722">
            <a:off x="1794592" y="1578759"/>
            <a:ext cx="373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dirty="0">
                <a:solidFill>
                  <a:srgbClr val="800000"/>
                </a:solidFill>
              </a:rPr>
              <a:t>a</a:t>
            </a:r>
            <a:endParaRPr lang="ru-RU" sz="2800" b="1" i="1" u="sng" dirty="0">
              <a:solidFill>
                <a:srgbClr val="8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9645397">
            <a:off x="2644120" y="1668937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u="sng" dirty="0">
                <a:solidFill>
                  <a:srgbClr val="800000"/>
                </a:solidFill>
              </a:rPr>
              <a:t>a</a:t>
            </a:r>
            <a:r>
              <a:rPr lang="en-US" sz="2800" b="1" u="sng" dirty="0">
                <a:solidFill>
                  <a:srgbClr val="800000"/>
                </a:solidFill>
              </a:rPr>
              <a:t>b</a:t>
            </a:r>
            <a:endParaRPr lang="ru-RU" sz="2800" b="1" u="sng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964610" y="1706875"/>
                <a:ext cx="3446841" cy="13275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610" y="1706875"/>
                <a:ext cx="3446841" cy="13275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379842" y="3410904"/>
                <a:ext cx="2023246" cy="1261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842" y="3410904"/>
                <a:ext cx="2023246" cy="12610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95409" y="5157310"/>
                <a:ext cx="3771161" cy="12442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dirty="0"/>
                  <a:t>3</a:t>
                </a:r>
                <a:r>
                  <a:rPr lang="en-US" sz="4800" dirty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</m:oMath>
                </a14:m>
                <a:r>
                  <a:rPr lang="en-US" sz="4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409" y="5157310"/>
                <a:ext cx="3771161" cy="1244251"/>
              </a:xfrm>
              <a:prstGeom prst="rect">
                <a:avLst/>
              </a:prstGeom>
              <a:blipFill>
                <a:blip r:embed="rId8"/>
                <a:stretch>
                  <a:fillRect l="-7443" b="-13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7594188" y="5363936"/>
                <a:ext cx="155741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800" b="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4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-b</a:t>
                </a:r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4188" y="5363936"/>
                <a:ext cx="1557414" cy="830997"/>
              </a:xfrm>
              <a:prstGeom prst="rect">
                <a:avLst/>
              </a:prstGeom>
              <a:blipFill>
                <a:blip r:embed="rId9"/>
                <a:stretch>
                  <a:fillRect l="-16078" t="-17647" r="-16863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8770242" y="494580"/>
                <a:ext cx="149271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44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-b</a:t>
                </a:r>
                <a:endParaRPr lang="ru-RU" sz="36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242" y="494580"/>
                <a:ext cx="1492716" cy="769441"/>
              </a:xfrm>
              <a:prstGeom prst="rect">
                <a:avLst/>
              </a:prstGeom>
              <a:blipFill>
                <a:blip r:embed="rId10"/>
                <a:stretch>
                  <a:fillRect l="-14694" t="-16667" r="-15102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угольник 46"/>
          <p:cNvSpPr/>
          <p:nvPr/>
        </p:nvSpPr>
        <p:spPr>
          <a:xfrm rot="19976378">
            <a:off x="820773" y="3073355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u="sng" dirty="0">
                <a:solidFill>
                  <a:srgbClr val="800000"/>
                </a:solidFill>
              </a:rPr>
              <a:t>a</a:t>
            </a:r>
            <a:endParaRPr lang="ru-RU" sz="3200" b="1" i="1" u="sng" dirty="0">
              <a:solidFill>
                <a:srgbClr val="80000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 rot="20264233">
            <a:off x="1757308" y="3077792"/>
            <a:ext cx="4042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800000"/>
                </a:solidFill>
              </a:rPr>
              <a:t>b</a:t>
            </a:r>
            <a:endParaRPr lang="ru-RU" sz="3200" b="1" u="sng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91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3" grpId="0"/>
      <p:bldP spid="3" grpId="0"/>
      <p:bldP spid="6" grpId="0"/>
      <p:bldP spid="15" grpId="0"/>
      <p:bldP spid="16" grpId="0"/>
      <p:bldP spid="18" grpId="0"/>
      <p:bldP spid="19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070927" y="5181992"/>
                <a:ext cx="4583947" cy="1170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:r>
                  <a:rPr lang="ru-RU" sz="4400" dirty="0"/>
                  <a:t>∙</a:t>
                </a:r>
                <a:r>
                  <a:rPr lang="en-US" sz="44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−5)(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latin typeface="Cambria Math" panose="02040503050406030204" pitchFamily="18" charset="0"/>
                          </a:rPr>
                          <m:t>+5)</m:t>
                        </m:r>
                      </m:num>
                      <m:den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sz="4400" b="0" i="0" smtClean="0">
                                <a:latin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sz="4400" b="0" i="0" smtClean="0">
                                <a:latin typeface="Cambria Math" panose="02040503050406030204" pitchFamily="18" charset="0"/>
                              </a:rPr>
                              <m:t>−2)</m:t>
                            </m:r>
                          </m:e>
                          <m:sup>
                            <m:r>
                              <a:rPr lang="en-US" sz="44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927" y="5181992"/>
                <a:ext cx="4583947" cy="1170898"/>
              </a:xfrm>
              <a:prstGeom prst="rect">
                <a:avLst/>
              </a:prstGeom>
              <a:blipFill>
                <a:blip r:embed="rId2"/>
                <a:stretch>
                  <a:fillRect l="-5452" b="-46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439973" y="5143886"/>
                <a:ext cx="2287834" cy="11474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36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den>
                    </m:f>
                  </m:oMath>
                </a14:m>
                <a:endParaRPr lang="ru-RU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973" y="5143886"/>
                <a:ext cx="2287834" cy="1147430"/>
              </a:xfrm>
              <a:prstGeom prst="rect">
                <a:avLst/>
              </a:prstGeom>
              <a:blipFill>
                <a:blip r:embed="rId3"/>
                <a:stretch>
                  <a:fillRect l="-4267" b="-1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>
            <a:off x="6111780" y="5361344"/>
            <a:ext cx="1126417" cy="180547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754611" y="5347931"/>
            <a:ext cx="1008530" cy="189000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739531" y="5991409"/>
            <a:ext cx="885481" cy="161184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19746948">
            <a:off x="7630126" y="1615809"/>
            <a:ext cx="74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rgbClr val="800000"/>
                </a:solidFill>
              </a:rPr>
              <a:t>m+5</a:t>
            </a:r>
            <a:endParaRPr lang="ru-RU" sz="2400" b="1" u="sng" dirty="0">
              <a:solidFill>
                <a:srgbClr val="8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65541" y="-335292"/>
                <a:ext cx="8547981" cy="1711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90(4).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:( </m:t>
                    </m:r>
                    <m:f>
                      <m:f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𝐦</m:t>
                            </m:r>
                          </m:e>
                          <m:sup>
                            <m:r>
                              <a:rPr lang="en-US" sz="48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4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4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)</m:t>
                    </m:r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41" y="-335292"/>
                <a:ext cx="8547981" cy="1711046"/>
              </a:xfrm>
              <a:prstGeom prst="rect">
                <a:avLst/>
              </a:prstGeom>
              <a:blipFill>
                <a:blip r:embed="rId4"/>
                <a:stretch>
                  <a:fillRect l="-1711" b="-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34912" y="1821551"/>
                <a:ext cx="9042524" cy="1235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solidFill>
                      <a:srgbClr val="0070C0"/>
                    </a:solidFill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sSup>
                          <m:sSupPr>
                            <m:ctrlPr>
                              <a:rPr lang="ru-RU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4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−5)(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+5)</m:t>
                        </m:r>
                      </m:den>
                    </m:f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=</a:t>
                </a:r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12" y="1821551"/>
                <a:ext cx="9042524" cy="1235659"/>
              </a:xfrm>
              <a:prstGeom prst="rect">
                <a:avLst/>
              </a:prstGeom>
              <a:blipFill>
                <a:blip r:embed="rId5"/>
                <a:stretch>
                  <a:fillRect l="-2428" b="-44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65541" y="3418368"/>
                <a:ext cx="4669805" cy="13022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3600" b="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+24</m:t>
                          </m:r>
                          <m: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m:rPr>
                              <m:sty m:val="p"/>
                            </m:rP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−20</m:t>
                          </m:r>
                        </m:num>
                        <m:den>
                          <m: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−5)(</m:t>
                          </m:r>
                          <m:r>
                            <m:rPr>
                              <m:sty m:val="p"/>
                            </m:rP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en-US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+5)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41" y="3418368"/>
                <a:ext cx="4669805" cy="13022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914495" y="3375814"/>
                <a:ext cx="3906967" cy="1282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m:rPr>
                              <m:sty m:val="p"/>
                            </m:rPr>
                            <a:rPr lang="en-US" sz="36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d>
                            <m:dPr>
                              <m:ctrlPr>
                                <a:rPr lang="en-US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</m:d>
                          <m:d>
                            <m:dPr>
                              <m:ctrlPr>
                                <a:rPr lang="en-US" sz="36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en-US" sz="36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+5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495" y="3375814"/>
                <a:ext cx="3906967" cy="1282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я соединительная линия 31"/>
          <p:cNvCxnSpPr/>
          <p:nvPr/>
        </p:nvCxnSpPr>
        <p:spPr>
          <a:xfrm>
            <a:off x="7693487" y="5923024"/>
            <a:ext cx="346649" cy="154641"/>
          </a:xfrm>
          <a:prstGeom prst="line">
            <a:avLst/>
          </a:prstGeom>
          <a:ln w="3810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526480" y="187427"/>
                <a:ext cx="1625766" cy="11667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latin typeface="Cambria Math" panose="02040503050406030204" pitchFamily="18" charset="0"/>
                  </a:rPr>
                  <a:t>=</a:t>
                </a:r>
                <a:r>
                  <a:rPr lang="en-US" sz="3600" b="1" dirty="0">
                    <a:solidFill>
                      <a:srgbClr val="8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𝐦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6480" y="187427"/>
                <a:ext cx="1625766" cy="1166730"/>
              </a:xfrm>
              <a:prstGeom prst="rect">
                <a:avLst/>
              </a:prstGeom>
              <a:blipFill>
                <a:blip r:embed="rId9"/>
                <a:stretch>
                  <a:fillRect l="-11654" b="-1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600610" y="3358586"/>
                <a:ext cx="2550635" cy="1203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en-US" sz="3600">
                                  <a:latin typeface="Cambria Math" panose="02040503050406030204" pitchFamily="18" charset="0"/>
                                </a:rPr>
                                <m:t>−2)</m:t>
                              </m:r>
                            </m:e>
                            <m:sup>
                              <m:r>
                                <a:rPr lang="en-US" sz="3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p>
                              <m:r>
                                <a:rPr lang="en-US" sz="36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−25</m:t>
                          </m:r>
                        </m:den>
                      </m:f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0610" y="3358586"/>
                <a:ext cx="2550635" cy="120391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21464" y="5099163"/>
                <a:ext cx="3786871" cy="1148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>
                    <a:solidFill>
                      <a:srgbClr val="0070C0"/>
                    </a:solidFill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400"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lang="en-US" sz="4400">
                            <a:latin typeface="Cambria Math" panose="02040503050406030204" pitchFamily="18" charset="0"/>
                          </a:rPr>
                          <m:t>−5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 : </m:t>
                    </m:r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−2)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4400"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−25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64" y="5099163"/>
                <a:ext cx="3786871" cy="1148969"/>
              </a:xfrm>
              <a:prstGeom prst="rect">
                <a:avLst/>
              </a:prstGeom>
              <a:blipFill>
                <a:blip r:embed="rId11"/>
                <a:stretch>
                  <a:fillRect l="-6441" b="-121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14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9" grpId="0"/>
      <p:bldP spid="16" grpId="0"/>
      <p:bldP spid="17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>
            <a:extLst>
              <a:ext uri="{FF2B5EF4-FFF2-40B4-BE49-F238E27FC236}">
                <a16:creationId xmlns:a16="http://schemas.microsoft.com/office/drawing/2014/main" id="{C5AA254D-C9FF-4754-9A4D-53FA53274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22201"/>
            <a:ext cx="10670468" cy="187431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quvur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quvur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магнитный диск 4"/>
          <p:cNvSpPr/>
          <p:nvPr/>
        </p:nvSpPr>
        <p:spPr>
          <a:xfrm>
            <a:off x="6453068" y="2899933"/>
            <a:ext cx="5421085" cy="1410788"/>
          </a:xfrm>
          <a:prstGeom prst="flowChartMagneticDisk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rgbClr val="00B05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верх стрелка 6"/>
          <p:cNvSpPr/>
          <p:nvPr/>
        </p:nvSpPr>
        <p:spPr>
          <a:xfrm rot="21235043">
            <a:off x="6131715" y="2457471"/>
            <a:ext cx="2306162" cy="884924"/>
          </a:xfrm>
          <a:prstGeom prst="curvedDownArrow">
            <a:avLst>
              <a:gd name="adj1" fmla="val 28777"/>
              <a:gd name="adj2" fmla="val 130303"/>
              <a:gd name="adj3" fmla="val 34689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 flipH="1">
            <a:off x="9076310" y="2321938"/>
            <a:ext cx="2797843" cy="862700"/>
          </a:xfrm>
          <a:prstGeom prst="curvedDownArrow">
            <a:avLst>
              <a:gd name="adj1" fmla="val 50000"/>
              <a:gd name="adj2" fmla="val 121092"/>
              <a:gd name="adj3" fmla="val 1321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0095" y="2807716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755447" y="3279708"/>
            <a:ext cx="14959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V; t-?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7819" y="1975770"/>
                <a:ext cx="3429144" cy="16875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1- q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2- q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soatda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19" y="1975770"/>
                <a:ext cx="3429144" cy="1687513"/>
              </a:xfrm>
              <a:prstGeom prst="rect">
                <a:avLst/>
              </a:prstGeom>
              <a:blipFill>
                <a:blip r:embed="rId4"/>
                <a:stretch>
                  <a:fillRect l="-4618" b="-25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авая фигурная скобка 5"/>
          <p:cNvSpPr/>
          <p:nvPr/>
        </p:nvSpPr>
        <p:spPr>
          <a:xfrm>
            <a:off x="4087238" y="2124354"/>
            <a:ext cx="418009" cy="1371600"/>
          </a:xfrm>
          <a:prstGeom prst="rightBrace">
            <a:avLst>
              <a:gd name="adj1" fmla="val 21666"/>
              <a:gd name="adj2" fmla="val 50952"/>
            </a:avLst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621478" y="2244250"/>
                <a:ext cx="1157689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40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478" y="2244250"/>
                <a:ext cx="1157689" cy="978538"/>
              </a:xfrm>
              <a:prstGeom prst="rect">
                <a:avLst/>
              </a:prstGeom>
              <a:blipFill>
                <a:blip r:embed="rId5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90386" y="3799600"/>
                <a:ext cx="3950953" cy="2493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4400" dirty="0"/>
                  <a:t>∙</a:t>
                </a:r>
                <a:r>
                  <a:rPr lang="en-US" sz="4400" dirty="0"/>
                  <a:t>t=V     </a:t>
                </a:r>
                <a:r>
                  <a:rPr lang="en-US" sz="4400" dirty="0">
                    <a:solidFill>
                      <a:srgbClr val="C00000"/>
                    </a:solidFill>
                  </a:rPr>
                  <a:t>/:v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4400" b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4400" b="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4400" dirty="0"/>
                  <a:t>∙</a:t>
                </a:r>
                <a:r>
                  <a:rPr lang="en-US" sz="4400" dirty="0"/>
                  <a:t>t=1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endParaRPr lang="ru-RU" sz="4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386" y="3799600"/>
                <a:ext cx="3950953" cy="2493375"/>
              </a:xfrm>
              <a:prstGeom prst="rect">
                <a:avLst/>
              </a:prstGeom>
              <a:blipFill>
                <a:blip r:embed="rId6"/>
                <a:stretch>
                  <a:fillRect r="-5556" b="-4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312806" y="5124981"/>
                <a:ext cx="4147289" cy="978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t =1:(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4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US" sz="4000" dirty="0"/>
                  <a:t>)= 1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806" y="5124981"/>
                <a:ext cx="4147289" cy="978922"/>
              </a:xfrm>
              <a:prstGeom prst="rect">
                <a:avLst/>
              </a:prstGeom>
              <a:blipFill>
                <a:blip r:embed="rId7"/>
                <a:stretch>
                  <a:fillRect l="-5140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554171" y="4888716"/>
                <a:ext cx="2071401" cy="1305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rgbClr val="C00000"/>
                    </a:solidFill>
                  </a:rPr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𝒂𝒃</m:t>
                        </m:r>
                      </m:num>
                      <m:den>
                        <m:r>
                          <a:rPr lang="en-US" sz="5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endParaRPr lang="ru-RU" sz="5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4171" y="4888716"/>
                <a:ext cx="2071401" cy="1305550"/>
              </a:xfrm>
              <a:prstGeom prst="rect">
                <a:avLst/>
              </a:prstGeom>
              <a:blipFill>
                <a:blip r:embed="rId8"/>
                <a:stretch>
                  <a:fillRect l="-15588" b="-149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5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/>
      <p:bldP spid="10" grpId="0"/>
      <p:bldP spid="6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034" y="2126816"/>
            <a:ext cx="9929702" cy="376096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 – 90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(33-34 </a:t>
            </a:r>
            <a:r>
              <a:rPr lang="en-US" sz="5400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</a:t>
            </a:r>
            <a:r>
              <a:rPr lang="en-US" sz="54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5400" dirty="0">
                <a:solidFill>
                  <a:srgbClr val="202122"/>
                </a:solidFill>
                <a:latin typeface="Arial" panose="020B0604020202020204" pitchFamily="34" charset="0"/>
              </a:rPr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74375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3078</TotalTime>
  <Words>344</Words>
  <Application>Microsoft Office PowerPoint</Application>
  <PresentationFormat>Широкоэкранный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ALGEBRA</vt:lpstr>
      <vt:lpstr>  </vt:lpstr>
      <vt:lpstr>Презентация PowerPoint</vt:lpstr>
      <vt:lpstr>Презентация PowerPoint</vt:lpstr>
      <vt:lpstr>Презентация PowerPoint</vt:lpstr>
      <vt:lpstr>№88(3).    (b/a+a/b-2):(1/b-1/a) 1) b/a+a/b-2 =</vt:lpstr>
      <vt:lpstr>Презентация PowerPoint</vt:lpstr>
      <vt:lpstr>  </vt:lpstr>
      <vt:lpstr>  Darslikda keltirilgan 88 – 90 - topshiriqlarni bajarish (33-34 betlar).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213</cp:revision>
  <dcterms:created xsi:type="dcterms:W3CDTF">2020-07-17T09:31:54Z</dcterms:created>
  <dcterms:modified xsi:type="dcterms:W3CDTF">2022-06-23T07:32:21Z</dcterms:modified>
</cp:coreProperties>
</file>