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257" r:id="rId3"/>
    <p:sldId id="298" r:id="rId4"/>
    <p:sldId id="290" r:id="rId5"/>
    <p:sldId id="311" r:id="rId6"/>
    <p:sldId id="306" r:id="rId7"/>
    <p:sldId id="312" r:id="rId8"/>
    <p:sldId id="302" r:id="rId9"/>
    <p:sldId id="30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257"/>
            <p14:sldId id="298"/>
            <p14:sldId id="290"/>
            <p14:sldId id="311"/>
            <p14:sldId id="306"/>
            <p14:sldId id="312"/>
            <p14:sldId id="302"/>
            <p14:sldId id="300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0.png"/><Relationship Id="rId10" Type="http://schemas.openxmlformats.org/officeDocument/2006/relationships/image" Target="../media/image13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343218"/>
            <a:ext cx="5129519" cy="942992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6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96675" y="2315497"/>
            <a:ext cx="8368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Arial" pitchFamily="34" charset="0"/>
                <a:cs typeface="Arial" pitchFamily="34" charset="0"/>
              </a:rPr>
              <a:t>Mavzu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Algebraik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kasrlarni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ko‘paytirish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bo‘lish</a:t>
            </a:r>
            <a:r>
              <a:rPr lang="ru-RU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mavzusida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misollar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yechish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647336" y="2315497"/>
            <a:ext cx="2351130" cy="2308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257256" y="2074321"/>
            <a:ext cx="908266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7256" y="4144808"/>
            <a:ext cx="908266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-53504"/>
            <a:ext cx="12199619" cy="12291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17231" y="1353498"/>
                <a:ext cx="5082561" cy="198861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7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72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  <m:r>
                        <a:rPr lang="en-US" sz="7200" b="1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7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num>
                        <m:den>
                          <m:r>
                            <a:rPr lang="en-US" sz="72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𝐝</m:t>
                          </m:r>
                        </m:den>
                      </m:f>
                      <m:r>
                        <a:rPr lang="en-US" sz="7200" b="1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7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72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𝐚𝐜</m:t>
                          </m:r>
                        </m:num>
                        <m:den>
                          <m:r>
                            <a:rPr lang="en-US" sz="72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𝐛𝐝</m:t>
                          </m:r>
                        </m:den>
                      </m:f>
                    </m:oMath>
                  </m:oMathPara>
                </a14:m>
                <a:endParaRPr lang="ru-RU" sz="5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231" y="1353498"/>
                <a:ext cx="5082561" cy="19886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799792" y="3342110"/>
                <a:ext cx="5447328" cy="202151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600" b="1">
                              <a:latin typeface="Cambria Math" panose="02040503050406030204" pitchFamily="18" charset="0"/>
                            </a:rPr>
                            <m:t>𝐚</m:t>
                          </m:r>
                        </m:num>
                        <m:den>
                          <m:r>
                            <a:rPr lang="en-US" sz="6600" b="1"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  <m:r>
                        <a:rPr lang="en-US" sz="6600" b="1"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ru-RU" sz="6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600" b="1">
                              <a:latin typeface="Cambria Math" panose="02040503050406030204" pitchFamily="18" charset="0"/>
                            </a:rPr>
                            <m:t>𝐜</m:t>
                          </m:r>
                        </m:num>
                        <m:den>
                          <m:r>
                            <a:rPr lang="en-US" sz="6600" b="1">
                              <a:latin typeface="Cambria Math" panose="02040503050406030204" pitchFamily="18" charset="0"/>
                            </a:rPr>
                            <m:t>𝐝</m:t>
                          </m:r>
                        </m:den>
                      </m:f>
                      <m:r>
                        <a:rPr lang="en-US" sz="660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6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600" b="1">
                              <a:latin typeface="Cambria Math" panose="02040503050406030204" pitchFamily="18" charset="0"/>
                            </a:rPr>
                            <m:t>𝐚𝐝</m:t>
                          </m:r>
                        </m:num>
                        <m:den>
                          <m:r>
                            <a:rPr lang="en-US" sz="6600" b="1">
                              <a:latin typeface="Cambria Math" panose="02040503050406030204" pitchFamily="18" charset="0"/>
                            </a:rPr>
                            <m:t>𝐛𝐜</m:t>
                          </m:r>
                        </m:den>
                      </m:f>
                      <m:r>
                        <a:rPr lang="en-US" sz="6600" b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792" y="3342110"/>
                <a:ext cx="5447328" cy="20215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6753582" y="1462242"/>
            <a:ext cx="4621778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ddiy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52362" y="3721925"/>
            <a:ext cx="4020652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ddiy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36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5787840" y="1738685"/>
            <a:ext cx="640197" cy="121823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5159828" y="3721925"/>
            <a:ext cx="628011" cy="1261884"/>
          </a:xfrm>
          <a:prstGeom prst="rightArrow">
            <a:avLst>
              <a:gd name="adj1" fmla="val 50000"/>
              <a:gd name="adj2" fmla="val 5208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29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AA254D-C9FF-4754-9A4D-53FA532741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2880" y="1175657"/>
                <a:ext cx="11861074" cy="5266407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Kasrlarni </a:t>
                </a:r>
                <a:r>
                  <a:rPr lang="en-US" sz="44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qisqartirish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4400" b="1" dirty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𝐚𝐱</m:t>
                        </m:r>
                      </m:num>
                      <m:den>
                        <m:r>
                          <a:rPr lang="en-US" sz="5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a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Ko‘paytuvchilarga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ajratish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a(a-x)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4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𝐱</m:t>
                    </m:r>
                  </m:oMath>
                </a14:m>
                <a:endParaRPr lang="en-US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4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Qisqa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ko‘paytirish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formulalari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9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𝐛</m:t>
                        </m:r>
                      </m:e>
                      <m:sup>
                        <m:r>
                          <a:rPr lang="en-US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9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(a-b)(</a:t>
                </a:r>
                <a:r>
                  <a:rPr lang="en-US" sz="39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sz="39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Darajaning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xossalari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4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sSup>
                      <m:sSup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𝐧</m:t>
                        </m:r>
                      </m:sup>
                    </m:sSup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sSup>
                      <m:sSup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</m:e>
                      <m:sup>
                        <m:r>
                          <a:rPr lang="en-US" sz="44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𝐧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sup>
                    </m:sSup>
                  </m:oMath>
                </a14:m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AA254D-C9FF-4754-9A4D-53FA532741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2880" y="1175657"/>
                <a:ext cx="11861074" cy="5266407"/>
              </a:xfrm>
              <a:blipFill>
                <a:blip r:embed="rId3"/>
                <a:stretch>
                  <a:fillRect l="-18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-53504"/>
            <a:ext cx="12199619" cy="12291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5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 va bo‘lish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1983" y="483326"/>
                <a:ext cx="11910646" cy="502920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sz="48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0" smtClean="0">
                            <a:latin typeface="Cambria Math" panose="02040503050406030204" pitchFamily="18" charset="0"/>
                          </a:rPr>
                          <m:t>𝐱𝐲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latin typeface="Cambria Math" panose="02040503050406030204" pitchFamily="18" charset="0"/>
                              </a:rPr>
                              <m:t>𝐲</m:t>
                            </m:r>
                          </m:e>
                          <m:sup>
                            <m:r>
                              <a:rPr lang="en-US" sz="48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0" smtClean="0">
                            <a:latin typeface="Cambria Math" panose="02040503050406030204" pitchFamily="18" charset="0"/>
                          </a:rPr>
                          <m:t>𝐱𝐲</m:t>
                        </m:r>
                      </m:num>
                      <m:den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 smtClean="0">
                            <a:latin typeface="Cambria Math" panose="02040503050406030204" pitchFamily="18" charset="0"/>
                          </a:rPr>
                          <m:t>𝐲</m:t>
                        </m:r>
                        <m:r>
                          <a:rPr lang="en-US" sz="4800" b="1" i="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kasrlarni </a:t>
                </a:r>
                <a:r>
                  <a:rPr lang="en-US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ko‘paytiring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xy</m:t>
                        </m:r>
                      </m:den>
                    </m:f>
                  </m:oMath>
                </a14:m>
                <a:r>
                  <a:rPr lang="ru-RU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 b="0" i="0" smtClean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54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xy</m:t>
                        </m:r>
                      </m:num>
                      <m:den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  <m:r>
                      <a:rPr lang="en-US" sz="54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83" y="483326"/>
                <a:ext cx="11910646" cy="50292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061918" y="3592588"/>
                <a:ext cx="2679131" cy="1260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</m:num>
                        <m:den>
                          <m:r>
                            <a:rPr lang="en-US" sz="40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4000" b="1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40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4000" b="1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918" y="3592588"/>
                <a:ext cx="2679131" cy="1260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018824" y="3514811"/>
                <a:ext cx="4043094" cy="1416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sz="4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8824" y="3514811"/>
                <a:ext cx="4043094" cy="1416093"/>
              </a:xfrm>
              <a:prstGeom prst="rect">
                <a:avLst/>
              </a:prstGeom>
              <a:blipFill>
                <a:blip r:embed="rId4"/>
                <a:stretch>
                  <a:fillRect b="-4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H="1" flipV="1">
            <a:off x="8589008" y="4304793"/>
            <a:ext cx="472910" cy="322563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 flipV="1">
            <a:off x="5345741" y="3723159"/>
            <a:ext cx="1128839" cy="373283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759338" y="3674821"/>
            <a:ext cx="888273" cy="469961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5527357" y="4401586"/>
            <a:ext cx="1008676" cy="451540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46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(1;2).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78344" y="1420426"/>
                <a:ext cx="3920369" cy="1533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m:rPr>
                                <m:sty m:val="p"/>
                              </m:rP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  <m:r>
                      <a:rPr lang="ru-RU" sz="600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60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36</m:t>
                        </m:r>
                        <m:sSup>
                          <m:sSupPr>
                            <m:ctrlPr>
                              <a:rPr lang="ru-RU" sz="6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6000" i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i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0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344" y="1420426"/>
                <a:ext cx="3920369" cy="1533368"/>
              </a:xfrm>
              <a:prstGeom prst="rect">
                <a:avLst/>
              </a:prstGeom>
              <a:blipFill>
                <a:blip r:embed="rId2"/>
                <a:stretch>
                  <a:fillRect r="-4510" b="-19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H="1">
            <a:off x="862150" y="1640207"/>
            <a:ext cx="1110341" cy="492842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862150" y="2606040"/>
            <a:ext cx="865097" cy="388104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2538530" y="1640207"/>
            <a:ext cx="1284524" cy="483271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017520" y="2606040"/>
            <a:ext cx="805534" cy="241663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344414" y="1472463"/>
                <a:ext cx="1880387" cy="14510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400" i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4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400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p>
                              <m:r>
                                <a:rPr lang="en-US" sz="44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414" y="1472463"/>
                <a:ext cx="1880387" cy="14510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38529" y="1303468"/>
                <a:ext cx="72654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800000"/>
                    </a:solidFill>
                  </a:rPr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sz="2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28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529" y="1303468"/>
                <a:ext cx="726546" cy="532966"/>
              </a:xfrm>
              <a:prstGeom prst="rect">
                <a:avLst/>
              </a:prstGeom>
              <a:blipFill>
                <a:blip r:embed="rId4"/>
                <a:stretch>
                  <a:fillRect l="-16667" t="-9195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20710" y="3675591"/>
                <a:ext cx="4419993" cy="1528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  <m:r>
                              <m:rPr>
                                <m:sty m:val="p"/>
                              </m:rP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z</m:t>
                        </m:r>
                      </m:den>
                    </m:f>
                    <m:r>
                      <a:rPr lang="en-US" sz="6000" b="0" i="0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60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sSup>
                          <m:sSupPr>
                            <m:ctrlPr>
                              <a:rPr lang="ru-RU" sz="6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  <m:r>
                              <m:rPr>
                                <m:sty m:val="p"/>
                              </m:rP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z</m:t>
                            </m:r>
                          </m:e>
                          <m:sup>
                            <m:r>
                              <a:rPr lang="en-US" sz="60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710" y="3675591"/>
                <a:ext cx="4419993" cy="1528945"/>
              </a:xfrm>
              <a:prstGeom prst="rect">
                <a:avLst/>
              </a:prstGeom>
              <a:blipFill>
                <a:blip r:embed="rId5"/>
                <a:stretch>
                  <a:fillRect r="-3862" b="-2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136240" y="3694194"/>
                <a:ext cx="4273093" cy="16477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16</m:t>
                            </m:r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600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en-US" sz="600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en-US" sz="6000">
                            <a:latin typeface="Cambria Math" panose="02040503050406030204" pitchFamily="18" charset="0"/>
                          </a:rPr>
                          <m:t>z</m:t>
                        </m:r>
                      </m:den>
                    </m:f>
                    <m:r>
                      <a:rPr lang="en-US" sz="60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21</m:t>
                            </m:r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z</m:t>
                            </m:r>
                          </m:e>
                          <m:sup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600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m:rPr>
                            <m:sty m:val="p"/>
                          </m:rPr>
                          <a:rPr lang="en-US" sz="6000">
                            <a:latin typeface="Cambria Math" panose="02040503050406030204" pitchFamily="18" charset="0"/>
                          </a:rPr>
                          <m:t>x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lang="en-US" sz="600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240" y="3694194"/>
                <a:ext cx="4273093" cy="1647759"/>
              </a:xfrm>
              <a:prstGeom prst="rect">
                <a:avLst/>
              </a:prstGeom>
              <a:blipFill>
                <a:blip r:embed="rId6"/>
                <a:stretch>
                  <a:fillRect r="-5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 flipH="1">
            <a:off x="5427911" y="4179641"/>
            <a:ext cx="1407216" cy="229551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7272787" y="4822162"/>
            <a:ext cx="1381540" cy="231355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497900" y="5053517"/>
                <a:ext cx="747384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800000"/>
                    </a:solidFill>
                  </a:rPr>
                  <a:t>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𝐲</m:t>
                        </m:r>
                      </m:e>
                      <m:sup>
                        <m:r>
                          <a:rPr lang="en-US" sz="2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2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900" y="5053517"/>
                <a:ext cx="747384" cy="532966"/>
              </a:xfrm>
              <a:prstGeom prst="rect">
                <a:avLst/>
              </a:prstGeom>
              <a:blipFill>
                <a:blip r:embed="rId7"/>
                <a:stretch>
                  <a:fillRect l="-16260" t="-9195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H="1">
            <a:off x="5629328" y="4822162"/>
            <a:ext cx="924937" cy="216937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7272787" y="4067195"/>
            <a:ext cx="1381540" cy="275277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670827" y="3449664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</a:rPr>
              <a:t>3z</a:t>
            </a:r>
            <a:endParaRPr lang="ru-RU" sz="2800" b="1" dirty="0">
              <a:solidFill>
                <a:srgbClr val="8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228265" y="3418338"/>
            <a:ext cx="532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</a:rPr>
              <a:t>4x</a:t>
            </a:r>
            <a:endParaRPr lang="ru-RU" sz="2800" b="1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9501358" y="3861611"/>
                <a:ext cx="730648" cy="14803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𝟏𝟐𝐱𝐳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4400" b="1" dirty="0">
                              <a:solidFill>
                                <a:srgbClr val="800000"/>
                              </a:solidFill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44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b="1" i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</m:e>
                            <m:sup>
                              <m:r>
                                <a:rPr lang="en-US" sz="4400" b="1" i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1358" y="3861611"/>
                <a:ext cx="730648" cy="1480342"/>
              </a:xfrm>
              <a:prstGeom prst="rect">
                <a:avLst/>
              </a:prstGeom>
              <a:blipFill>
                <a:blip r:embed="rId8"/>
                <a:stretch>
                  <a:fillRect r="-831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152576" y="2746876"/>
                <a:ext cx="635559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2800" b="1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576" y="2746876"/>
                <a:ext cx="635559" cy="5329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260612" y="1528522"/>
                <a:ext cx="1825180" cy="14170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5400" b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𝟓𝐚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0612" y="1528522"/>
                <a:ext cx="1825180" cy="1417055"/>
              </a:xfrm>
              <a:prstGeom prst="rect">
                <a:avLst/>
              </a:prstGeom>
              <a:blipFill>
                <a:blip r:embed="rId10"/>
                <a:stretch>
                  <a:fillRect l="-17726" b="-137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42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5" grpId="0"/>
      <p:bldP spid="14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0" y="1051632"/>
                <a:ext cx="6492240" cy="5963123"/>
              </a:xfrm>
            </p:spPr>
            <p:txBody>
              <a:bodyPr>
                <a:normAutofit fontScale="90000"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dirty="0"/>
                  <a:t>            </a:t>
                </a:r>
                <a:r>
                  <a:rPr lang="en-US" sz="53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7−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5300" b="0" i="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5300" b="0" i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den>
                    </m:f>
                  </m:oMath>
                </a14:m>
                <a:br>
                  <a:rPr lang="ru-RU" sz="5300" i="1" dirty="0">
                    <a:latin typeface="Cambria Math" panose="02040503050406030204" pitchFamily="18" charset="0"/>
                  </a:rPr>
                </a:br>
                <a:r>
                  <a:rPr lang="en-US" sz="5300" i="1" dirty="0">
                    <a:latin typeface="Cambria Math" panose="02040503050406030204" pitchFamily="18" charset="0"/>
                  </a:rPr>
                  <a:t>           </a:t>
                </a:r>
                <a:r>
                  <a:rPr lang="en-US" sz="53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en-US" sz="5300" b="1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  <m:r>
                      <a:rPr lang="ru-RU" sz="5300" i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br>
                  <a:rPr lang="ru-RU" sz="5300" dirty="0"/>
                </a:br>
                <a:r>
                  <a:rPr lang="en-US" sz="5300" dirty="0"/>
                  <a:t>           </a:t>
                </a:r>
                <a:r>
                  <a:rPr lang="en-US" sz="53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ru-RU" sz="6000" i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ru-RU" sz="60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6000" b="0" i="0" smtClean="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6000" i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490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9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9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9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1051632"/>
                <a:ext cx="6492240" cy="596312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34547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55371" y="1468128"/>
            <a:ext cx="938482" cy="386798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375203" y="2220793"/>
            <a:ext cx="987791" cy="274213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472440" y="1468128"/>
                <a:ext cx="1627369" cy="11706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endParaRPr lang="ru-RU" sz="4400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440" y="1468128"/>
                <a:ext cx="1627369" cy="1170641"/>
              </a:xfrm>
              <a:prstGeom prst="rect">
                <a:avLst/>
              </a:prstGeom>
              <a:blipFill>
                <a:blip r:embed="rId3"/>
                <a:stretch>
                  <a:fillRect l="-17228" b="-11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472440" y="3087415"/>
                <a:ext cx="2876108" cy="11758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sz="4800" dirty="0"/>
                  <a:t> </a:t>
                </a:r>
                <a:r>
                  <a:rPr lang="ru-RU" sz="4800" dirty="0"/>
                  <a:t>∙</a:t>
                </a:r>
                <a:r>
                  <a:rPr lang="en-US" sz="48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440" y="3087415"/>
                <a:ext cx="2876108" cy="1175899"/>
              </a:xfrm>
              <a:prstGeom prst="rect">
                <a:avLst/>
              </a:prstGeom>
              <a:blipFill>
                <a:blip r:embed="rId4"/>
                <a:stretch>
                  <a:fillRect l="-9766" b="-13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212293" y="3009665"/>
                <a:ext cx="2287834" cy="1170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Cambria Math" panose="02040503050406030204" pitchFamily="18" charset="0"/>
                  </a:rPr>
                  <a:t>=</a:t>
                </a:r>
                <a:r>
                  <a:rPr lang="en-US" sz="3600" b="1" dirty="0">
                    <a:solidFill>
                      <a:srgbClr val="8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𝐝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den>
                    </m:f>
                  </m:oMath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2293" y="3009665"/>
                <a:ext cx="2287834" cy="1170449"/>
              </a:xfrm>
              <a:prstGeom prst="rect">
                <a:avLst/>
              </a:prstGeom>
              <a:blipFill>
                <a:blip r:embed="rId5"/>
                <a:stretch>
                  <a:fillRect l="-8000" b="-1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>
            <a:endCxn id="9" idx="2"/>
          </p:cNvCxnSpPr>
          <p:nvPr/>
        </p:nvCxnSpPr>
        <p:spPr>
          <a:xfrm>
            <a:off x="5060714" y="3877329"/>
            <a:ext cx="849780" cy="385985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10" idx="1"/>
          </p:cNvCxnSpPr>
          <p:nvPr/>
        </p:nvCxnSpPr>
        <p:spPr>
          <a:xfrm>
            <a:off x="6382004" y="3278777"/>
            <a:ext cx="830289" cy="316113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597174" y="4711960"/>
                <a:ext cx="3273653" cy="1310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r>
                  <a:rPr lang="ru-RU" sz="5400" dirty="0"/>
                  <a:t>∙</a:t>
                </a:r>
                <a:r>
                  <a:rPr lang="en-US" sz="54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174" y="4711960"/>
                <a:ext cx="3273653" cy="1310487"/>
              </a:xfrm>
              <a:prstGeom prst="rect">
                <a:avLst/>
              </a:prstGeom>
              <a:blipFill>
                <a:blip r:embed="rId6"/>
                <a:stretch>
                  <a:fillRect b="-14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7348548" y="5708469"/>
            <a:ext cx="410789" cy="21358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5286124" y="4937760"/>
            <a:ext cx="461533" cy="219080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7407786" y="4929279"/>
            <a:ext cx="410789" cy="21358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028605" y="5735065"/>
            <a:ext cx="410789" cy="21358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7994469" y="4982482"/>
            <a:ext cx="21161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=</a:t>
            </a:r>
            <a:r>
              <a:rPr lang="en-US" sz="4000" b="1" dirty="0">
                <a:solidFill>
                  <a:srgbClr val="800000"/>
                </a:solidFill>
              </a:rPr>
              <a:t> a-b</a:t>
            </a:r>
            <a:endParaRPr lang="ru-RU" sz="40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1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0" y="1051632"/>
                <a:ext cx="6492240" cy="5963123"/>
              </a:xfrm>
            </p:spPr>
            <p:txBody>
              <a:bodyPr>
                <a:normAutofit fontScale="90000"/>
              </a:bodyPr>
              <a:lstStyle/>
              <a:p>
                <a:pPr lvl="0">
                  <a:lnSpc>
                    <a:spcPct val="200000"/>
                  </a:lnSpc>
                </a:pPr>
                <a:r>
                  <a:rPr lang="en-US" dirty="0"/>
                  <a:t>            </a:t>
                </a:r>
                <a:r>
                  <a:rPr lang="en-US" sz="53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5300" b="0" i="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5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3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3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53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53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53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3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3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3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br>
                  <a:rPr lang="ru-RU" sz="5300" i="1" dirty="0">
                    <a:latin typeface="Cambria Math" panose="02040503050406030204" pitchFamily="18" charset="0"/>
                  </a:rPr>
                </a:br>
                <a:r>
                  <a:rPr lang="en-US" sz="5300" i="1" dirty="0">
                    <a:latin typeface="Cambria Math" panose="02040503050406030204" pitchFamily="18" charset="0"/>
                  </a:rPr>
                  <a:t>           </a:t>
                </a:r>
                <a:r>
                  <a:rPr lang="en-US" sz="53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en-US" sz="5300" b="1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3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53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53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m:rPr>
                                <m:sty m:val="p"/>
                              </m:rP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3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5300" i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ru-RU" sz="5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5300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53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br>
                  <a:rPr lang="ru-RU" sz="5300" dirty="0"/>
                </a:br>
                <a:r>
                  <a:rPr lang="en-US" sz="5300" dirty="0"/>
                  <a:t>           </a:t>
                </a:r>
                <a:b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1051632"/>
                <a:ext cx="6492240" cy="596312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34547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84.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161327" y="1547887"/>
            <a:ext cx="938482" cy="386798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7759337" y="2332423"/>
            <a:ext cx="987791" cy="274213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597174" y="1413492"/>
                <a:ext cx="4562980" cy="13394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480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en-US" sz="4800" i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i="0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+1)</m:t>
                        </m:r>
                      </m:den>
                    </m:f>
                  </m:oMath>
                </a14:m>
                <a:endParaRPr lang="ru-RU" sz="4400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174" y="1413492"/>
                <a:ext cx="4562980" cy="1339469"/>
              </a:xfrm>
              <a:prstGeom prst="rect">
                <a:avLst/>
              </a:prstGeom>
              <a:blipFill>
                <a:blip r:embed="rId3"/>
                <a:stretch>
                  <a:fillRect l="-6008" b="-3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205560" y="3663600"/>
                <a:ext cx="4514377" cy="117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sz="4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dirty="0"/>
                  <a:t> </a:t>
                </a:r>
                <a:r>
                  <a:rPr lang="ru-RU" sz="4800" dirty="0"/>
                  <a:t>∙</a:t>
                </a:r>
                <a:r>
                  <a:rPr lang="en-US" sz="48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5560" y="3663600"/>
                <a:ext cx="4514377" cy="1175065"/>
              </a:xfrm>
              <a:prstGeom prst="rect">
                <a:avLst/>
              </a:prstGeom>
              <a:blipFill>
                <a:blip r:embed="rId4"/>
                <a:stretch>
                  <a:fillRect l="-6216" b="-13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719937" y="3662455"/>
                <a:ext cx="2287834" cy="1170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Cambria Math" panose="02040503050406030204" pitchFamily="18" charset="0"/>
                  </a:rPr>
                  <a:t>=</a:t>
                </a:r>
                <a:r>
                  <a:rPr lang="en-US" sz="3600" b="1" dirty="0">
                    <a:solidFill>
                      <a:srgbClr val="8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𝟑𝐛</m:t>
                        </m:r>
                      </m:den>
                    </m:f>
                  </m:oMath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9937" y="3662455"/>
                <a:ext cx="2287834" cy="1170449"/>
              </a:xfrm>
              <a:prstGeom prst="rect">
                <a:avLst/>
              </a:prstGeom>
              <a:blipFill>
                <a:blip r:embed="rId5"/>
                <a:stretch>
                  <a:fillRect l="-7979" b="-1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8747128" y="4440993"/>
            <a:ext cx="754597" cy="397672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8900834" y="3826588"/>
            <a:ext cx="600891" cy="288296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055990" y="1552637"/>
                <a:ext cx="1502334" cy="1170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</a:t>
                </a:r>
                <a14:m>
                  <m:oMath xmlns:m="http://schemas.openxmlformats.org/officeDocument/2006/math">
                    <m:r>
                      <a:rPr lang="en-US" sz="4800" b="1" i="0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5990" y="1552637"/>
                <a:ext cx="1502334" cy="1170449"/>
              </a:xfrm>
              <a:prstGeom prst="rect">
                <a:avLst/>
              </a:prstGeom>
              <a:blipFill>
                <a:blip r:embed="rId6"/>
                <a:stretch>
                  <a:fillRect l="-18699" b="-1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/>
          <p:cNvCxnSpPr/>
          <p:nvPr/>
        </p:nvCxnSpPr>
        <p:spPr>
          <a:xfrm flipV="1">
            <a:off x="5485604" y="2375337"/>
            <a:ext cx="410789" cy="21358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7870827" y="1496123"/>
            <a:ext cx="329036" cy="238711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6293523" y="3732759"/>
            <a:ext cx="754597" cy="397672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6878664" y="4357112"/>
            <a:ext cx="754597" cy="397672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59078" y="4326646"/>
            <a:ext cx="50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3b</a:t>
            </a:r>
            <a:endParaRPr lang="ru-RU" sz="24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14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08879" y="1123680"/>
                <a:ext cx="4775596" cy="3261359"/>
              </a:xfrm>
            </p:spPr>
            <p:txBody>
              <a:bodyPr>
                <a:normAutofit fontScale="90000"/>
              </a:bodyPr>
              <a:lstStyle/>
              <a:p>
                <a:pPr>
                  <a:lnSpc>
                    <a:spcPct val="150000"/>
                  </a:lnSpc>
                </a:pP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sz="67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700" b="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700" b="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53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6000" b="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6000" b="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6700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67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6700" b="0" i="0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m:rPr>
                            <m:sty m:val="p"/>
                          </m:rPr>
                          <a:rPr lang="en-US" sz="6700" b="0" i="0" smtClean="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ru-RU" sz="6700" b="0" i="0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6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7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67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m:rPr>
                                <m:sty m:val="p"/>
                              </m:rPr>
                              <a:rPr lang="en-US" sz="6700" b="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6700" b="0" i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6700" b="0" i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en-US" sz="6700" b="0" i="0" smtClean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6700" b="0" i="0" smtClean="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m:rPr>
                            <m:sty m:val="p"/>
                          </m:rPr>
                          <a:rPr lang="en-US" sz="67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08879" y="1123680"/>
                <a:ext cx="4775596" cy="3261359"/>
              </a:xfrm>
              <a:blipFill>
                <a:blip r:embed="rId2"/>
                <a:stretch>
                  <a:fillRect r="-5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17215"/>
            <a:ext cx="12199619" cy="12498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85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08879" y="4385039"/>
                <a:ext cx="3890744" cy="15934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48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ru-RU" sz="4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4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480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80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1" i="0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48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800" b="1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𝐚</m:t>
                              </m:r>
                            </m:e>
                            <m:sup>
                              <m:r>
                                <a:rPr lang="en-US" sz="4800" b="1" i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800" b="1" i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54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79" y="4385039"/>
                <a:ext cx="3890744" cy="15934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 flipV="1">
            <a:off x="9405258" y="2544216"/>
            <a:ext cx="398418" cy="2043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5146767" y="2455818"/>
            <a:ext cx="1601059" cy="46645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618988" y="3269360"/>
            <a:ext cx="436849" cy="22572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9405258" y="3331032"/>
            <a:ext cx="1687396" cy="33963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739754" y="2148820"/>
                <a:ext cx="7211974" cy="15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440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4400" i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44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ru-RU" sz="4400" i="0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US" sz="4400" b="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a</m:t>
                              </m:r>
                            </m:e>
                            <m:sup>
                              <m:r>
                                <a:rPr lang="en-US" sz="4400" b="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44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44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  <m:r>
                                <a:rPr lang="en-US" sz="4400" b="0" i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4400" b="0" i="0" smtClean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</m:d>
                        </m:den>
                      </m:f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9754" y="2148820"/>
                <a:ext cx="7211974" cy="15711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 flipH="1" flipV="1">
            <a:off x="6873988" y="2586450"/>
            <a:ext cx="1471753" cy="33582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6278316" y="3354353"/>
            <a:ext cx="1471753" cy="33582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120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4034" y="2126816"/>
            <a:ext cx="9929702" cy="376096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81-, 83-, 84-, 85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(29-30 </a:t>
            </a:r>
            <a:r>
              <a:rPr lang="en-US" sz="5400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</a:t>
            </a:r>
            <a:r>
              <a:rPr lang="en-US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5400" dirty="0">
                <a:solidFill>
                  <a:srgbClr val="202122"/>
                </a:solidFill>
                <a:latin typeface="Arial" panose="020B0604020202020204" pitchFamily="34" charset="0"/>
              </a:rPr>
            </a:b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7437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2749</TotalTime>
  <Words>288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ALGEBRA</vt:lpstr>
      <vt:lpstr>  </vt:lpstr>
      <vt:lpstr>  </vt:lpstr>
      <vt:lpstr>Презентация PowerPoint</vt:lpstr>
      <vt:lpstr>Презентация PowerPoint</vt:lpstr>
      <vt:lpstr>            1) (7-x)/(a+b)∙(a-b)/(7-x)            3)  (c+d)/(c-d):c/(c-d)            5) (a^2-ab)/b∙b/a  </vt:lpstr>
      <vt:lpstr>            1) (a+1)/b∙〖4b〗^2/(a^2-1)            3)  (a^2-b^2)/〖9b〗^2 :(a+b)/3b             </vt:lpstr>
      <vt:lpstr> (a^2 "-" b^2)/(3a+3b)∙〖3a〗^2/(5b-5a) = </vt:lpstr>
      <vt:lpstr>  Darslikda keltirilgan 81-, 83-, 84-, 85 - topshiriqlarni bajarish (29-30 betlar).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177</cp:revision>
  <dcterms:created xsi:type="dcterms:W3CDTF">2020-07-17T09:31:54Z</dcterms:created>
  <dcterms:modified xsi:type="dcterms:W3CDTF">2022-06-23T07:31:05Z</dcterms:modified>
</cp:coreProperties>
</file>