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323" r:id="rId3"/>
    <p:sldId id="258" r:id="rId4"/>
    <p:sldId id="296" r:id="rId5"/>
    <p:sldId id="311" r:id="rId6"/>
    <p:sldId id="318" r:id="rId7"/>
    <p:sldId id="332" r:id="rId8"/>
    <p:sldId id="319" r:id="rId9"/>
    <p:sldId id="320" r:id="rId10"/>
    <p:sldId id="328" r:id="rId11"/>
    <p:sldId id="322" r:id="rId12"/>
    <p:sldId id="331" r:id="rId13"/>
    <p:sldId id="30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17"/>
            <p14:sldId id="323"/>
            <p14:sldId id="258"/>
            <p14:sldId id="296"/>
            <p14:sldId id="311"/>
            <p14:sldId id="318"/>
            <p14:sldId id="332"/>
            <p14:sldId id="319"/>
            <p14:sldId id="320"/>
            <p14:sldId id="328"/>
            <p14:sldId id="322"/>
            <p14:sldId id="331"/>
            <p14:sldId id="300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A44A"/>
    <a:srgbClr val="32D646"/>
    <a:srgbClr val="59693B"/>
    <a:srgbClr val="800000"/>
    <a:srgbClr val="26D4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5" autoAdjust="0"/>
    <p:restoredTop sz="94364" autoAdjust="0"/>
  </p:normalViewPr>
  <p:slideViewPr>
    <p:cSldViewPr snapToGrid="0">
      <p:cViewPr varScale="1">
        <p:scale>
          <a:sx n="75" d="100"/>
          <a:sy n="75" d="100"/>
        </p:scale>
        <p:origin x="5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359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41415" y="459480"/>
            <a:ext cx="168633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13606" y="1865453"/>
            <a:ext cx="86081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Arial" pitchFamily="34" charset="0"/>
                <a:cs typeface="Arial" pitchFamily="34" charset="0"/>
              </a:rPr>
              <a:t>MAVZU: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Algebraik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err="1">
                <a:latin typeface="Arial" pitchFamily="34" charset="0"/>
                <a:cs typeface="Arial" pitchFamily="34" charset="0"/>
              </a:rPr>
              <a:t>kasrlarni</a:t>
            </a:r>
            <a:r>
              <a:rPr lang="ru-RU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qo‘shish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ayirish</a:t>
            </a:r>
            <a:r>
              <a:rPr lang="ru-RU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mavzusida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misollar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yechish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170126" y="2315497"/>
            <a:ext cx="2612571" cy="26225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326571" y="2064485"/>
            <a:ext cx="940525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6571" y="4430284"/>
            <a:ext cx="940525" cy="167149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10319" y="5517001"/>
            <a:ext cx="9448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186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7968" y="995644"/>
            <a:ext cx="1151606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(y-2)² </a:t>
            </a:r>
            <a:r>
              <a:rPr lang="en-US" sz="4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1985" y="3179572"/>
            <a:ext cx="5957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y²- 4y+4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986" y="4073690"/>
            <a:ext cx="51505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y²+2y+4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1986" y="5006295"/>
            <a:ext cx="45317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y²-4</a:t>
            </a:r>
            <a:endParaRPr lang="ru-RU" sz="2400" b="1" dirty="0">
              <a:solidFill>
                <a:srgbClr val="002060"/>
              </a:solidFill>
            </a:endParaRPr>
          </a:p>
          <a:p>
            <a:pPr marL="685800" indent="-685800"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8879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Moslashtirma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51985" y="2534557"/>
                <a:ext cx="6029343" cy="13755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№68(1)</a:t>
                </a:r>
                <a:r>
                  <a:rPr lang="en-US" sz="3600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+8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  <m:r>
                      <a:rPr lang="ru-RU" sz="5400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85" y="2534557"/>
                <a:ext cx="6029343" cy="1375569"/>
              </a:xfrm>
              <a:prstGeom prst="rect">
                <a:avLst/>
              </a:prstGeom>
              <a:blipFill>
                <a:blip r:embed="rId2"/>
                <a:stretch>
                  <a:fillRect l="-19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360348" y="2486595"/>
                <a:ext cx="5395964" cy="1423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</a:t>
                </a:r>
                <a:r>
                  <a:rPr lang="en-US" sz="5400" i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+8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5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7</m:t>
                        </m:r>
                        <m:d>
                          <m:dPr>
                            <m:ctrlPr>
                              <a:rPr lang="ru-RU" sz="5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5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5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540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400" b="1" i="1" dirty="0"/>
                  <a:t> </a:t>
                </a:r>
                <a:r>
                  <a:rPr lang="en-US" sz="5400" dirty="0"/>
                  <a:t>=</a:t>
                </a:r>
                <a:endParaRPr lang="ru-RU" sz="54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348" y="2486595"/>
                <a:ext cx="5395964" cy="1423531"/>
              </a:xfrm>
              <a:prstGeom prst="rect">
                <a:avLst/>
              </a:prstGeom>
              <a:blipFill>
                <a:blip r:embed="rId3"/>
                <a:stretch>
                  <a:fillRect l="-5982" r="-5079" b="-7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074682" y="4469552"/>
                <a:ext cx="6779164" cy="13874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6600" dirty="0"/>
                  <a:t>=</a:t>
                </a:r>
                <a:r>
                  <a:rPr lang="en-US" sz="6600" i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+8−7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+14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  <m: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5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22−5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  <m: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4000" i="1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682" y="4469552"/>
                <a:ext cx="6779164" cy="1387431"/>
              </a:xfrm>
              <a:prstGeom prst="rect">
                <a:avLst/>
              </a:prstGeom>
              <a:blipFill>
                <a:blip r:embed="rId4"/>
                <a:stretch>
                  <a:fillRect l="-5126" t="-11842" b="-1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756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77 -0.00648 L 0.16745 -0.325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54" y="-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 build="allAtOnce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68.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40761" y="1431405"/>
                <a:ext cx="5909118" cy="1652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sSup>
                          <m:sSup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6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66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ru-RU" sz="66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ru-RU" sz="66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ru-RU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66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ru-RU" sz="6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66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6600" b="1" dirty="0"/>
                  <a:t> </a:t>
                </a:r>
                <a:r>
                  <a:rPr lang="en-US" sz="6600" dirty="0"/>
                  <a:t>=</a:t>
                </a:r>
                <a:endParaRPr lang="ru-RU" sz="6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61" y="1431405"/>
                <a:ext cx="5909118" cy="1652888"/>
              </a:xfrm>
              <a:prstGeom prst="rect">
                <a:avLst/>
              </a:prstGeom>
              <a:blipFill>
                <a:blip r:embed="rId2"/>
                <a:stretch>
                  <a:fillRect l="-3505" r="-6082" b="-88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90827" y="3629184"/>
                <a:ext cx="6842321" cy="1630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4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48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ru-RU" sz="4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48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4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48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d>
                            <m:dPr>
                              <m:ctrlPr>
                                <a:rPr lang="ru-RU" sz="480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4800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800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4800" i="1" smtClean="0">
                                      <a:solidFill>
                                        <a:srgbClr val="8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4800" i="1">
                                      <a:solidFill>
                                        <a:srgbClr val="8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ru-RU" sz="4800" i="1">
                                      <a:solidFill>
                                        <a:srgbClr val="8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4800" i="1">
                                      <a:solidFill>
                                        <a:srgbClr val="8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4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48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800" i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827" y="3629184"/>
                <a:ext cx="6842321" cy="16303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289540" y="3742548"/>
                <a:ext cx="3395481" cy="15352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6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6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6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6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sSup>
                          <m:sSupPr>
                            <m:ctrlPr>
                              <a:rPr lang="ru-RU" sz="6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6000" b="1" i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6000" b="1" i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  <m:r>
                                  <a:rPr lang="ru-RU" sz="6000" b="1" i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ru-RU" sz="6000" b="1" i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</m:d>
                          </m:e>
                          <m:sup>
                            <m:r>
                              <a:rPr lang="ru-RU" sz="6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ru-RU" sz="6000" i="1">
                        <a:latin typeface="Cambria Math" panose="02040503050406030204" pitchFamily="18" charset="0"/>
                      </a:rPr>
                      <m:t> ;</m:t>
                    </m:r>
                  </m:oMath>
                </a14:m>
                <a:endParaRPr lang="ru-RU" sz="6000" i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540" y="3742548"/>
                <a:ext cx="3395481" cy="15352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368149" y="1502417"/>
                <a:ext cx="4653390" cy="1510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6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60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ru-RU" sz="6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ru-RU" sz="6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ru-RU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000" dirty="0"/>
                  <a:t>  </a:t>
                </a:r>
                <a:r>
                  <a:rPr lang="en-US" sz="6600" dirty="0"/>
                  <a:t>=</a:t>
                </a:r>
                <a:endParaRPr lang="ru-RU" sz="6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149" y="1502417"/>
                <a:ext cx="4653390" cy="1510863"/>
              </a:xfrm>
              <a:prstGeom prst="rect">
                <a:avLst/>
              </a:prstGeom>
              <a:blipFill>
                <a:blip r:embed="rId5"/>
                <a:stretch>
                  <a:fillRect t="-4839" r="-8126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556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691" y="912903"/>
            <a:ext cx="1165371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2788" algn="just"/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(2c</a:t>
            </a:r>
            <a:r>
              <a:rPr lang="en-US" sz="48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5)²=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(2c+5)²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(2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²+2·2c∙5+25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4c²+20c+25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986" y="3455706"/>
            <a:ext cx="4141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4c²+25</a:t>
            </a:r>
            <a:r>
              <a:rPr lang="en-US" sz="1600" b="1" dirty="0">
                <a:solidFill>
                  <a:srgbClr val="008000"/>
                </a:solidFill>
              </a:rPr>
              <a:t> </a:t>
            </a:r>
            <a:endParaRPr lang="ru-RU" sz="1600" b="1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196" y="4239585"/>
            <a:ext cx="5150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4c²</a:t>
            </a:r>
            <a:r>
              <a:rPr lang="en-US" sz="48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20c</a:t>
            </a:r>
            <a:r>
              <a:rPr lang="en-US" sz="48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5400" b="1" dirty="0">
                <a:solidFill>
                  <a:srgbClr val="008000"/>
                </a:solidFill>
              </a:rPr>
              <a:t> </a:t>
            </a:r>
            <a:endParaRPr lang="ru-RU" sz="2800" b="1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196" y="5339907"/>
            <a:ext cx="3715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4c²</a:t>
            </a:r>
            <a:r>
              <a:rPr lang="en-US" sz="48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10c</a:t>
            </a:r>
            <a:r>
              <a:rPr lang="en-US" sz="48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endParaRPr lang="ru-RU" sz="24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78950" y="2775520"/>
                <a:ext cx="5495543" cy="13755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+8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en-US" sz="54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ru-RU" sz="5400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950" y="2775520"/>
                <a:ext cx="5495543" cy="13755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155864" y="2722934"/>
                <a:ext cx="5955541" cy="1423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</a:t>
                </a:r>
                <a:r>
                  <a:rPr lang="en-US" sz="5400" i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+8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b="0" i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  <m: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5400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7</m:t>
                        </m:r>
                        <m:d>
                          <m:dPr>
                            <m:ctrlPr>
                              <a:rPr lang="ru-RU" sz="5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54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5400" i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en-US" sz="5400" i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540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  <m:r>
                                  <a:rPr lang="en-US" sz="540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400" b="1" i="1" dirty="0"/>
                  <a:t> </a:t>
                </a:r>
                <a:r>
                  <a:rPr lang="en-US" sz="5400" dirty="0"/>
                  <a:t>=</a:t>
                </a:r>
                <a:endParaRPr lang="ru-RU" sz="5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864" y="2722934"/>
                <a:ext cx="5955541" cy="1423531"/>
              </a:xfrm>
              <a:prstGeom prst="rect">
                <a:avLst/>
              </a:prstGeom>
              <a:blipFill>
                <a:blip r:embed="rId3"/>
                <a:stretch>
                  <a:fillRect l="-5527" r="-3480" b="-7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491189" y="4635812"/>
                <a:ext cx="7362657" cy="13874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6600" dirty="0"/>
                  <a:t>=</a:t>
                </a:r>
                <a:r>
                  <a:rPr lang="en-US" sz="6600" i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+8−14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b="0" i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  <m: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5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5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43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b="0" i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  <m:r>
                                  <a:rPr lang="en-US" sz="54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5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4000" i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1189" y="4635812"/>
                <a:ext cx="7362657" cy="1387431"/>
              </a:xfrm>
              <a:prstGeom prst="rect">
                <a:avLst/>
              </a:prstGeom>
              <a:blipFill>
                <a:blip r:embed="rId4"/>
                <a:stretch>
                  <a:fillRect l="-4722" t="-11842" b="-1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0" y="0"/>
            <a:ext cx="12192000" cy="8879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Moslashtirma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8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25808 -0.4981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04" y="-24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build="allAtOnce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136" y="2348885"/>
            <a:ext cx="10515600" cy="3760969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67-, 69-,71-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(26 – bet)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5400" b="1" dirty="0">
                <a:solidFill>
                  <a:srgbClr val="202122"/>
                </a:solidFill>
                <a:latin typeface="Arial" panose="020B0604020202020204" pitchFamily="34" charset="0"/>
              </a:rPr>
            </a:b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53504"/>
            <a:ext cx="12199619" cy="174375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20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47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8866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3151" y="930597"/>
            <a:ext cx="1073331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maxrajli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tartibda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/>
              <a:t>?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4586" y="2421054"/>
            <a:ext cx="117304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kasrlarning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keltiriladi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b="1" dirty="0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000" b="1" dirty="0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4000" b="1" dirty="0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4000" b="1" dirty="0">
                <a:solidFill>
                  <a:srgbClr val="00A44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soddalashtiriladi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92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03EEA93-CDE5-43C1-BB39-5248DCAB46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0646" y="969616"/>
                <a:ext cx="11570677" cy="1613358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9200" dirty="0">
                    <a:latin typeface="Arial" panose="020B0604020202020204" pitchFamily="34" charset="0"/>
                    <a:cs typeface="Arial" panose="020B0604020202020204" pitchFamily="34" charset="0"/>
                  </a:rPr>
                  <a:t>Kasrni </a:t>
                </a:r>
                <a:r>
                  <a:rPr lang="en-US" sz="19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qisqartiring</a:t>
                </a:r>
                <a:r>
                  <a:rPr lang="en-US" sz="192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:r>
                  <a:rPr lang="en-US" sz="16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9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𝟐𝟓𝐚</m:t>
                        </m:r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𝐜</m:t>
                        </m:r>
                      </m:num>
                      <m:den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𝟏𝟐𝟓𝐚</m:t>
                        </m:r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³</m:t>
                        </m:r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𝐛𝐜</m:t>
                        </m:r>
                        <m:r>
                          <a:rPr lang="en-US" sz="19200" b="1" i="0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03EEA93-CDE5-43C1-BB39-5248DCAB46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0646" y="969616"/>
                <a:ext cx="11570677" cy="1613358"/>
              </a:xfrm>
              <a:blipFill>
                <a:blip r:embed="rId2"/>
                <a:stretch>
                  <a:fillRect l="-2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176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E S T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265026" y="4179588"/>
                <a:ext cx="8497518" cy="1459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²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²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125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³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bc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³</m:t>
                          </m:r>
                        </m:den>
                      </m:f>
                      <m:r>
                        <a:rPr lang="ru-RU" sz="4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4400" b="1" dirty="0"/>
                        <m:t> </m:t>
                      </m:r>
                      <m:f>
                        <m:fPr>
                          <m:ctrlPr>
                            <a:rPr lang="ru-RU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400" i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²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bbc</m:t>
                          </m:r>
                        </m:num>
                        <m:den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5∙</m:t>
                          </m:r>
                          <m:r>
                            <a:rPr lang="en-US" sz="4400" b="0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  <m:sSup>
                            <m:sSupPr>
                              <m:ctrlPr>
                                <a:rPr lang="en-US" sz="4400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400" i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4400" i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bc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²</m:t>
                          </m:r>
                        </m:den>
                      </m:f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ac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²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026" y="4179588"/>
                <a:ext cx="8497518" cy="14593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71469" y="2620056"/>
                <a:ext cx="6271592" cy="1170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8000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𝟓𝐚𝐜</m:t>
                        </m:r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002060"/>
                    </a:solidFill>
                  </a:rPr>
                  <a:t>            </a:t>
                </a:r>
                <a:r>
                  <a:rPr lang="en-US" sz="4800" b="1" dirty="0">
                    <a:solidFill>
                      <a:srgbClr val="008000"/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𝟓𝐚𝐜</m:t>
                        </m:r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endParaRPr lang="ru-RU" sz="4800" b="1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469" y="2620056"/>
                <a:ext cx="6271592" cy="1170449"/>
              </a:xfrm>
              <a:prstGeom prst="rect">
                <a:avLst/>
              </a:prstGeom>
              <a:blipFill>
                <a:blip r:embed="rId4"/>
                <a:stretch>
                  <a:fillRect l="-4373" b="-1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265026" y="5930537"/>
            <a:ext cx="23312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265026" y="2637722"/>
                <a:ext cx="1848583" cy="1170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8000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𝟓𝐚𝐜</m:t>
                        </m:r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026" y="2637722"/>
                <a:ext cx="1848583" cy="1170449"/>
              </a:xfrm>
              <a:prstGeom prst="rect">
                <a:avLst/>
              </a:prstGeom>
              <a:blipFill>
                <a:blip r:embed="rId5"/>
                <a:stretch>
                  <a:fillRect l="-15182" b="-1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186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03EEA93-CDE5-43C1-BB39-5248DCAB46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1074" y="447339"/>
                <a:ext cx="11570677" cy="1930338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Amalni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5400" b="1" i="0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5400" b="1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5400" b="1" i="0">
                            <a:latin typeface="Cambria Math" panose="02040503050406030204" pitchFamily="18" charset="0"/>
                          </a:rPr>
                          <m:t>𝐜</m:t>
                        </m:r>
                      </m:den>
                    </m:f>
                    <m:r>
                      <a:rPr lang="en-US" sz="5400" b="1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54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03EEA93-CDE5-43C1-BB39-5248DCAB46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1074" y="447339"/>
                <a:ext cx="11570677" cy="1930338"/>
              </a:xfrm>
              <a:blipFill>
                <a:blip r:embed="rId2"/>
                <a:stretch>
                  <a:fillRect l="-2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13086" y="4107436"/>
                <a:ext cx="11046550" cy="1171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𝒄</m:t>
                        </m:r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sSup>
                          <m:sSupPr>
                            <m:ctrlPr>
                              <a:rPr lang="ru-RU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4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sSup>
                          <m:sSupPr>
                            <m:ctrlPr>
                              <a:rPr lang="ru-RU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sSup>
                          <m:sSupPr>
                            <m:ctrlPr>
                              <a:rPr lang="ru-RU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sSup>
                          <m:sSupPr>
                            <m:ctrlPr>
                              <a:rPr lang="ru-RU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ru-RU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2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86" y="4107436"/>
                <a:ext cx="11046550" cy="11716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16132" y="2365135"/>
                <a:ext cx="6316601" cy="12696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8000"/>
                    </a:solidFill>
                  </a:rPr>
                  <a:t>A</a:t>
                </a:r>
                <a:r>
                  <a:rPr lang="en-US" sz="4800" dirty="0">
                    <a:solidFill>
                      <a:srgbClr val="008000"/>
                    </a:solidFill>
                  </a:rPr>
                  <a:t>)</a:t>
                </a:r>
                <a:r>
                  <a:rPr lang="ru-RU" sz="4800" b="1" dirty="0">
                    <a:solidFill>
                      <a:srgbClr val="008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0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4800" b="1" i="1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𝐜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0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b="1" dirty="0">
                    <a:solidFill>
                      <a:srgbClr val="008000"/>
                    </a:solidFill>
                  </a:rPr>
                  <a:t>         B</a:t>
                </a:r>
                <a:r>
                  <a:rPr lang="en-US" sz="4800" dirty="0">
                    <a:solidFill>
                      <a:srgbClr val="008000"/>
                    </a:solidFill>
                  </a:rPr>
                  <a:t>)</a:t>
                </a:r>
                <a:r>
                  <a:rPr lang="ru-RU" sz="4800" b="1" dirty="0">
                    <a:solidFill>
                      <a:srgbClr val="008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0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𝐜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32" y="2365135"/>
                <a:ext cx="6316601" cy="1269643"/>
              </a:xfrm>
              <a:prstGeom prst="rect">
                <a:avLst/>
              </a:prstGeom>
              <a:blipFill>
                <a:blip r:embed="rId4"/>
                <a:stretch>
                  <a:fillRect l="-4344" b="-129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816901" y="2411611"/>
                <a:ext cx="2588594" cy="12696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008000"/>
                    </a:solidFill>
                  </a:rPr>
                  <a:t>C</a:t>
                </a:r>
                <a:r>
                  <a:rPr lang="en-US" sz="5400" dirty="0">
                    <a:solidFill>
                      <a:srgbClr val="008000"/>
                    </a:solidFill>
                  </a:rPr>
                  <a:t>)</a:t>
                </a:r>
                <a:r>
                  <a:rPr lang="en-US" sz="5400" b="1" dirty="0">
                    <a:solidFill>
                      <a:srgbClr val="008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𝐜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54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6901" y="2411611"/>
                <a:ext cx="2588594" cy="1269643"/>
              </a:xfrm>
              <a:prstGeom prst="rect">
                <a:avLst/>
              </a:prstGeom>
              <a:blipFill>
                <a:blip r:embed="rId5"/>
                <a:stretch>
                  <a:fillRect l="-10588" b="-182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836924" y="5698675"/>
            <a:ext cx="25683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06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28911" y="2664822"/>
                <a:ext cx="12398815" cy="2769326"/>
              </a:xfrm>
            </p:spPr>
            <p:txBody>
              <a:bodyPr>
                <a:normAutofit fontScale="90000"/>
              </a:bodyPr>
              <a:lstStyle/>
              <a:p>
                <a:pPr lvl="0">
                  <a:lnSpc>
                    <a:spcPct val="200000"/>
                  </a:lnSpc>
                </a:pPr>
                <a:b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US" sz="67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ru-RU" sz="67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67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67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ru-RU" sz="6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ru-RU" sz="67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5</m:t>
                        </m:r>
                        <m:d>
                          <m:dPr>
                            <m:ctrlPr>
                              <a:rPr lang="ru-RU" sz="67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7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7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7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ru-RU" sz="67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7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7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7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ru-RU" sz="67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br>
                  <a:rPr lang="en-US" sz="67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67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ru-RU" sz="6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670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67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ru-RU" sz="6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ru-RU" sz="6700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6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+5</m:t>
                        </m:r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6700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ru-RU" sz="6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67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ru-RU" sz="6700" i="1">
                        <a:latin typeface="Cambria Math" panose="02040503050406030204" pitchFamily="18" charset="0"/>
                      </a:rPr>
                      <m:t> ;</m:t>
                    </m:r>
                  </m:oMath>
                </a14:m>
                <a:br>
                  <a:rPr lang="ru-RU" sz="6700" dirty="0"/>
                </a:br>
                <a:br>
                  <a:rPr lang="ru-RU" sz="4900" dirty="0"/>
                </a:br>
                <a:endParaRPr lang="ru-RU" sz="4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28911" y="2664822"/>
                <a:ext cx="12398815" cy="2769326"/>
              </a:xfrm>
              <a:blipFill>
                <a:blip r:embed="rId2"/>
                <a:stretch>
                  <a:fillRect t="-34802" b="-171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64.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39748" y="1555848"/>
                <a:ext cx="3226140" cy="1555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  <m:r>
                      <a:rPr lang="ru-RU" sz="6000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48" y="1555848"/>
                <a:ext cx="3226140" cy="1555169"/>
              </a:xfrm>
              <a:prstGeom prst="rect">
                <a:avLst/>
              </a:prstGeom>
              <a:blipFill>
                <a:blip r:embed="rId3"/>
                <a:stretch>
                  <a:fillRect l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10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64.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714912" y="1094378"/>
                <a:ext cx="5694188" cy="14002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b="1" dirty="0"/>
                  <a:t>  </a:t>
                </a:r>
                <a:r>
                  <a:rPr lang="en-US" sz="6000" dirty="0"/>
                  <a:t>=</a:t>
                </a:r>
                <a:endParaRPr lang="ru-RU" sz="6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912" y="1094378"/>
                <a:ext cx="5694188" cy="1400255"/>
              </a:xfrm>
              <a:prstGeom prst="rect">
                <a:avLst/>
              </a:prstGeom>
              <a:blipFill>
                <a:blip r:embed="rId2"/>
                <a:stretch>
                  <a:fillRect l="-3105" t="-4367" r="-4497" b="-10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72209" y="2864961"/>
                <a:ext cx="9116534" cy="1358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ru-RU" sz="4000" b="1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ru-RU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209" y="2864961"/>
                <a:ext cx="9116534" cy="1358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9541" y="4650643"/>
                <a:ext cx="11107849" cy="1358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ru-RU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ru-RU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ru-RU" sz="40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</m:oMath>
                  </m:oMathPara>
                </a14:m>
                <a:endParaRPr lang="ru-RU" sz="4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41" y="4650643"/>
                <a:ext cx="11107849" cy="1358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92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56424" y="3715945"/>
            <a:ext cx="29418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a²</a:t>
            </a:r>
            <a:r>
              <a:rPr lang="ru-RU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2ab+b²</a:t>
            </a:r>
            <a:endParaRPr lang="ru-RU" sz="4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39763" y="1170981"/>
            <a:ext cx="31571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a²</a:t>
            </a:r>
            <a:r>
              <a:rPr lang="ru-RU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b²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5400" i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66038" y="3607471"/>
            <a:ext cx="31603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(a-b)(</a:t>
            </a:r>
            <a:r>
              <a:rPr lang="en-US" sz="48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3397" y="2086668"/>
            <a:ext cx="22557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(a-b)²</a:t>
            </a:r>
            <a:r>
              <a:rPr lang="ru-RU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4800" i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63198" y="3296079"/>
                <a:ext cx="10865603" cy="33461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5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5400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sz="5400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ru-RU" sz="5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1)(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den>
                    </m:f>
                    <m:r>
                      <a:rPr lang="en-US" sz="5400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ru-RU" sz="5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rgbClr val="002060"/>
                    </a:solidFill>
                  </a:rPr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5400" dirty="0"/>
                  <a:t> </a:t>
                </a:r>
                <a:r>
                  <a:rPr lang="en-US" sz="5400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num>
                      <m:den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−1)(</m:t>
                        </m:r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4+3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5400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rgbClr val="002060"/>
                    </a:solidFill>
                  </a:rPr>
                  <a:t>;  </a:t>
                </a:r>
                <a:endParaRPr lang="ru-RU" sz="5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98" y="3296079"/>
                <a:ext cx="10865603" cy="3346172"/>
              </a:xfrm>
              <a:prstGeom prst="rect">
                <a:avLst/>
              </a:prstGeom>
              <a:blipFill>
                <a:blip r:embed="rId2"/>
                <a:stretch>
                  <a:fillRect l="-1571" r="-20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0" y="0"/>
            <a:ext cx="12192000" cy="1133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Moslashtirma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1401" y="3715946"/>
            <a:ext cx="32672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a²</a:t>
            </a:r>
            <a:r>
              <a:rPr lang="ru-RU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4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2ab+b²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96892" y="2016281"/>
            <a:ext cx="25811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800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48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)²</a:t>
            </a:r>
            <a:r>
              <a:rPr lang="ru-RU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48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7037E-7 L -0.23724 -0.353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62" y="-1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-0.16497 -0.238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55" y="-1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70716 -0.2518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52" y="-1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66.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21800" y="1446958"/>
                <a:ext cx="4275529" cy="12838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008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m:rPr>
                            <m:sty m:val="p"/>
                          </m:rPr>
                          <a:rPr lang="en-US" sz="5400" b="0" i="0"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 b="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5400" b="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−49</m:t>
                        </m:r>
                      </m:den>
                    </m:f>
                    <m:r>
                      <a:rPr lang="ru-RU" sz="5400" b="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7−</m:t>
                        </m:r>
                        <m:r>
                          <m:rPr>
                            <m:sty m:val="p"/>
                          </m:rPr>
                          <a:rPr lang="en-US" sz="5400" b="0" i="0">
                            <a:latin typeface="Cambria Math" panose="02040503050406030204" pitchFamily="18" charset="0"/>
                          </a:rPr>
                          <m:t>n</m:t>
                        </m:r>
                      </m:den>
                    </m:f>
                  </m:oMath>
                </a14:m>
                <a:endParaRPr lang="ru-RU" sz="6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00" y="1446958"/>
                <a:ext cx="4275529" cy="1283813"/>
              </a:xfrm>
              <a:prstGeom prst="rect">
                <a:avLst/>
              </a:prstGeom>
              <a:blipFill>
                <a:blip r:embed="rId2"/>
                <a:stretch>
                  <a:fillRect l="-4131" b="-37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835549" y="1446958"/>
                <a:ext cx="6387198" cy="13705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m:rPr>
                              <m:sty m:val="p"/>
                            </m:rPr>
                            <a:rPr lang="en-US" sz="4000" b="0" i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4000" b="0" i="0"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d>
                            <m:d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  <m:r>
                                <a:rPr lang="en-US" sz="4000" b="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+7)</m:t>
                          </m:r>
                        </m:den>
                      </m:f>
                      <m:r>
                        <a:rPr lang="ru-RU" sz="4000" b="0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000" b="0" i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4000" b="0" i="0">
                              <a:latin typeface="Cambria Math" panose="02040503050406030204" pitchFamily="18" charset="0"/>
                            </a:rPr>
                            <m:t>−7</m:t>
                          </m:r>
                        </m:den>
                      </m:f>
                      <m:r>
                        <a:rPr lang="ru-RU" sz="4000" b="1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5549" y="1446958"/>
                <a:ext cx="6387198" cy="13705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92143" y="3013109"/>
                <a:ext cx="7732630" cy="1416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m:rPr>
                            <m:sty m:val="p"/>
                          </m:rPr>
                          <a:rPr lang="en-US" sz="5400" b="0" i="0"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d>
                          <m: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5400" b="0" i="0"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5400" b="0" i="0">
                                <a:latin typeface="Cambria Math" panose="02040503050406030204" pitchFamily="18" charset="0"/>
                              </a:rPr>
                              <m:t>−7</m:t>
                            </m:r>
                          </m:e>
                        </m:d>
                        <m:d>
                          <m: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5400" b="0" i="0"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5400" b="0" i="0">
                                <a:latin typeface="Cambria Math" panose="02040503050406030204" pitchFamily="18" charset="0"/>
                              </a:rPr>
                              <m:t>+7</m:t>
                            </m:r>
                          </m:e>
                        </m:d>
                      </m:den>
                    </m:f>
                    <m:r>
                      <a:rPr lang="ru-RU" sz="5400" b="0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>
                            <a:latin typeface="Cambria Math" panose="02040503050406030204" pitchFamily="18" charset="0"/>
                          </a:rPr>
                          <m:t>6</m:t>
                        </m:r>
                        <m:d>
                          <m:dPr>
                            <m:ctrlPr>
                              <a:rPr lang="ru-RU" sz="5400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5400" b="0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5400" b="0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+7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5400" b="0" i="0"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5400" b="0" i="0">
                                <a:latin typeface="Cambria Math" panose="02040503050406030204" pitchFamily="18" charset="0"/>
                              </a:rPr>
                              <m:t>−7</m:t>
                            </m:r>
                          </m:e>
                        </m:d>
                        <m:d>
                          <m:dPr>
                            <m:ctrlPr>
                              <a:rPr lang="ru-RU" sz="5400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5400" b="0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5400" b="0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+7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6000" dirty="0"/>
                  <a:t> =</a:t>
                </a:r>
                <a:endParaRPr lang="ru-RU" sz="5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143" y="3013109"/>
                <a:ext cx="7732630" cy="1416093"/>
              </a:xfrm>
              <a:prstGeom prst="rect">
                <a:avLst/>
              </a:prstGeom>
              <a:blipFill>
                <a:blip r:embed="rId4"/>
                <a:stretch>
                  <a:fillRect l="-4259" t="-1288" r="-2760" b="-11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792143" y="4699981"/>
                <a:ext cx="8177734" cy="1535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6000" i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m:rPr>
                            <m:sty m:val="p"/>
                          </m:rPr>
                          <a:rPr lang="en-US" sz="6000" b="0" i="0"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6000" b="0" i="0">
                            <a:latin typeface="Cambria Math" panose="02040503050406030204" pitchFamily="18" charset="0"/>
                          </a:rPr>
                          <m:t>−5−6</m:t>
                        </m:r>
                        <m:r>
                          <m:rPr>
                            <m:sty m:val="p"/>
                          </m:rPr>
                          <a:rPr lang="en-US" sz="6000" b="0" i="0"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6000" b="0" i="0">
                            <a:latin typeface="Cambria Math" panose="02040503050406030204" pitchFamily="18" charset="0"/>
                          </a:rPr>
                          <m:t>−42</m:t>
                        </m:r>
                      </m:num>
                      <m:den>
                        <m:d>
                          <m:d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6000" b="0" i="0"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6000" b="0" i="0">
                                <a:latin typeface="Cambria Math" panose="02040503050406030204" pitchFamily="18" charset="0"/>
                              </a:rPr>
                              <m:t>−7</m:t>
                            </m:r>
                          </m:e>
                        </m:d>
                        <m:d>
                          <m:d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6000" b="0" i="0"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6000" b="0" i="0">
                                <a:latin typeface="Cambria Math" panose="02040503050406030204" pitchFamily="18" charset="0"/>
                              </a:rPr>
                              <m:t>+7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6000" i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 sz="6000" b="0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6000" b="0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−47</m:t>
                        </m:r>
                      </m:num>
                      <m:den>
                        <m:sSup>
                          <m:sSupPr>
                            <m:ctrlPr>
                              <a:rPr lang="ru-RU" sz="6000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b="0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b="0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b="0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−49</m:t>
                        </m:r>
                      </m:den>
                    </m:f>
                    <m:r>
                      <a:rPr lang="ru-RU" sz="6000" b="0" i="1">
                        <a:latin typeface="Cambria Math" panose="02040503050406030204" pitchFamily="18" charset="0"/>
                      </a:rPr>
                      <m:t> ;</m:t>
                    </m:r>
                  </m:oMath>
                </a14:m>
                <a:endParaRPr lang="ru-RU" sz="6000" i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143" y="4699981"/>
                <a:ext cx="8177734" cy="1535036"/>
              </a:xfrm>
              <a:prstGeom prst="rect">
                <a:avLst/>
              </a:prstGeom>
              <a:blipFill>
                <a:blip r:embed="rId5"/>
                <a:stretch>
                  <a:fillRect l="-4549" b="-59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942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66.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35975" y="1530209"/>
                <a:ext cx="4389791" cy="13364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008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:r>
                  <a:rPr lang="en-US" sz="5400" b="1" dirty="0">
                    <a:solidFill>
                      <a:srgbClr val="008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21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1−9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ru-RU" sz="4800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975" y="1530209"/>
                <a:ext cx="4389791" cy="1336456"/>
              </a:xfrm>
              <a:prstGeom prst="rect">
                <a:avLst/>
              </a:prstGeom>
              <a:blipFill>
                <a:blip r:embed="rId2"/>
                <a:stretch>
                  <a:fillRect l="-4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000985" y="1482783"/>
                <a:ext cx="7156254" cy="13022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21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d>
                            <m:d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1−3</m:t>
                              </m:r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</m:d>
                          <m:d>
                            <m:d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1+3</m:t>
                              </m:r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</m:d>
                        </m:den>
                      </m:f>
                      <m:r>
                        <a:rPr lang="ru-RU" sz="3600" b="0" i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y</m:t>
                          </m:r>
                        </m:num>
                        <m:den>
                          <m:r>
                            <a:rPr lang="ru-RU" sz="3600" b="0" i="0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ru-RU" sz="36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ru-RU" sz="3600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985" y="1482783"/>
                <a:ext cx="7156254" cy="1302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070159" y="3055814"/>
                <a:ext cx="7719614" cy="13364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>
                            <a:latin typeface="Cambria Math" panose="02040503050406030204" pitchFamily="18" charset="0"/>
                          </a:rPr>
                          <m:t>21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b="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4800" b="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b="0" i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d>
                          <m:d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0" i="0">
                                <a:latin typeface="Cambria Math" panose="02040503050406030204" pitchFamily="18" charset="0"/>
                              </a:rPr>
                              <m:t>1−3</m:t>
                            </m:r>
                            <m:r>
                              <m:rPr>
                                <m:sty m:val="p"/>
                              </m:rPr>
                              <a:rPr lang="en-US" sz="4800" b="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  <m:d>
                          <m:d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0" i="0">
                                <a:latin typeface="Cambria Math" panose="02040503050406030204" pitchFamily="18" charset="0"/>
                              </a:rPr>
                              <m:t>1+3</m:t>
                            </m:r>
                            <m:r>
                              <m:rPr>
                                <m:sty m:val="p"/>
                              </m:rPr>
                              <a:rPr lang="en-US" sz="4800" b="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</m:den>
                    </m:f>
                    <m:r>
                      <a:rPr lang="ru-RU" sz="4800" b="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0" i="0">
                            <a:latin typeface="Cambria Math" panose="02040503050406030204" pitchFamily="18" charset="0"/>
                          </a:rPr>
                          <m:t>y</m:t>
                        </m:r>
                        <m:d>
                          <m:dPr>
                            <m:ctrlPr>
                              <a:rPr lang="ru-RU" sz="48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0" i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1+3</m:t>
                            </m:r>
                            <m:r>
                              <m:rPr>
                                <m:sty m:val="p"/>
                              </m:rPr>
                              <a:rPr lang="en-US" sz="4800" b="0" i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0" i="0">
                                <a:latin typeface="Cambria Math" panose="02040503050406030204" pitchFamily="18" charset="0"/>
                              </a:rPr>
                              <m:t>1−3</m:t>
                            </m:r>
                            <m:r>
                              <m:rPr>
                                <m:sty m:val="p"/>
                              </m:rPr>
                              <a:rPr lang="en-US" sz="4800" b="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  <m:d>
                          <m:dPr>
                            <m:ctrlPr>
                              <a:rPr lang="ru-RU" sz="48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0" i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1+3</m:t>
                            </m:r>
                            <m:r>
                              <m:rPr>
                                <m:sty m:val="p"/>
                              </m:rPr>
                              <a:rPr lang="en-US" sz="4800" b="0" i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4400" dirty="0"/>
                  <a:t> =</a:t>
                </a:r>
                <a:endParaRPr lang="ru-RU" sz="4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159" y="3055814"/>
                <a:ext cx="7719614" cy="1336456"/>
              </a:xfrm>
              <a:prstGeom prst="rect">
                <a:avLst/>
              </a:prstGeom>
              <a:blipFill>
                <a:blip r:embed="rId4"/>
                <a:stretch>
                  <a:fillRect l="-3633" r="-1738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70159" y="4828101"/>
                <a:ext cx="10911147" cy="13364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21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+1+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+3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1−3</m:t>
                            </m:r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  <m:d>
                          <m:d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1+3</m:t>
                            </m:r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</m:den>
                    </m:f>
                    <m:r>
                      <a:rPr lang="ru-RU" sz="48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24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1−9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159" y="4828101"/>
                <a:ext cx="10911147" cy="1336456"/>
              </a:xfrm>
              <a:prstGeom prst="rect">
                <a:avLst/>
              </a:prstGeom>
              <a:blipFill>
                <a:blip r:embed="rId5"/>
                <a:stretch>
                  <a:fillRect l="-2571" t="-457" b="-86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773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2787</TotalTime>
  <Words>417</Words>
  <Application>Microsoft Office PowerPoint</Application>
  <PresentationFormat>Широкоэкранный</PresentationFormat>
  <Paragraphs>72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                   =3x/x(x+y) -5(x+y)/x(x+y) = =(3x-5x-5y)/x(x+y)  =(-2x-5y)/x(x+y) =-(2x+5y)/x(x+y)   ;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Darslikda berilgan 67-, 69-,71-  topshiriqlarni  bajarish (26 – bet).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165</cp:revision>
  <dcterms:created xsi:type="dcterms:W3CDTF">2020-07-17T09:31:54Z</dcterms:created>
  <dcterms:modified xsi:type="dcterms:W3CDTF">2022-06-23T07:30:26Z</dcterms:modified>
</cp:coreProperties>
</file>