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7" r:id="rId2"/>
    <p:sldId id="323" r:id="rId3"/>
    <p:sldId id="258" r:id="rId4"/>
    <p:sldId id="296" r:id="rId5"/>
    <p:sldId id="311" r:id="rId6"/>
    <p:sldId id="318" r:id="rId7"/>
    <p:sldId id="332" r:id="rId8"/>
    <p:sldId id="319" r:id="rId9"/>
    <p:sldId id="320" r:id="rId10"/>
    <p:sldId id="328" r:id="rId11"/>
    <p:sldId id="322" r:id="rId12"/>
    <p:sldId id="331" r:id="rId13"/>
    <p:sldId id="30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3CB168FF-EA8E-46C4-BF1D-7A38BA291A06}">
          <p14:sldIdLst>
            <p14:sldId id="317"/>
            <p14:sldId id="323"/>
            <p14:sldId id="258"/>
            <p14:sldId id="296"/>
            <p14:sldId id="311"/>
            <p14:sldId id="318"/>
            <p14:sldId id="332"/>
            <p14:sldId id="319"/>
            <p14:sldId id="320"/>
            <p14:sldId id="328"/>
            <p14:sldId id="322"/>
            <p14:sldId id="331"/>
            <p14:sldId id="300"/>
          </p14:sldIdLst>
        </p14:section>
        <p14:section name="Раздел без заголовка" id="{6AA1F43C-892A-4787-89B6-4EA8D4F8EDF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>
    <p:extLst>
      <p:ext uri="{19B8F6BF-5375-455C-9EA6-DF929625EA0E}">
        <p15:presenceInfo xmlns:p15="http://schemas.microsoft.com/office/powerpoint/2012/main" userId="Пользователь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A44A"/>
    <a:srgbClr val="32D646"/>
    <a:srgbClr val="59693B"/>
    <a:srgbClr val="800000"/>
    <a:srgbClr val="26D4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45" autoAdjust="0"/>
    <p:restoredTop sz="94364" autoAdjust="0"/>
  </p:normalViewPr>
  <p:slideViewPr>
    <p:cSldViewPr snapToGrid="0">
      <p:cViewPr varScale="1">
        <p:scale>
          <a:sx n="75" d="100"/>
          <a:sy n="75" d="100"/>
        </p:scale>
        <p:origin x="5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5078E-5E03-43A9-A913-2E50E25B3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2C0963-293F-4B4C-ACAE-EF1BD8020B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BC1EBC-C805-452D-830C-FC1CCCF1C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1E989F-802D-46A7-9889-C211904CF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D5EDA9-EE54-448C-9EC0-3B3B2441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59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73FDFC-79C5-4934-B4B6-C43CFD68E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31C2A4-3FB4-4F23-95A7-510F8A7E6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CF8D0-7B33-402B-BEC2-4055D7190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16C0AD-5CF3-4DA2-9B1C-7328BFEB1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261CF-1C9F-4B36-AF23-3D6AB896A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39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6F4B344-2333-40A5-8DAA-28984454C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0ED765-D5E0-4EE9-A23A-290812517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0D3A8-9933-465D-B7D4-BA375B27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03B2B9-9476-4F12-9DA9-F602B6436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60BFBD-1D17-40F1-A05F-FE9577B0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748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BF8BDD-EF9A-460D-A21C-71FFEF14C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A37ABF-1E1A-4F2F-8928-C09F5EEE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1856B8-F5A2-4CA5-A037-5148C386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3E6E00-9D73-4F12-B2D9-EA74483BD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83A197-9531-4597-B39C-958CBCD12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11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0A5A2D-B964-44B8-B3AE-94CF01125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8D871DA-D984-4BE6-8F70-BF18F7D6F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1A2AE9-0ADF-4064-AE46-B2948D9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2F10E79-417A-4AB8-8DE8-6EAA63F53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3AE07B-D605-41D2-A5C1-FF83D828D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51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17D95-8FBE-4711-BB4D-7ED1632BD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E0B66F-5C50-462A-9127-22583E7F9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8F5D27-35C8-4728-B5B6-C0152B25D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CDD001-B2BE-4A88-B09B-4C7920FA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B915C-907F-4ECC-AFFB-4459DB19C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C6EAB8-A812-4515-B9D4-92202E58D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6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AA1CFB-0DDA-4BDA-82F5-B61D9E445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16B520-62AA-4588-BAA1-2DD151412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CBEDA1-EA9C-4F4A-86EE-BF884FF706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0584845-7CE0-4869-9DAD-050C02C00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0E99EEB-2224-492A-854A-7306E1DE0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C0EFA6C-F292-4DD3-8623-AE4420874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104F1A4-623E-405F-A2C4-D229E620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A249506-8CB7-483C-A05E-D4D68010D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586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B7222E-F800-4A16-A712-9E4941145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D825C79-B6CA-4640-A2F3-0DCB47641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F48DB6-2CD7-4B4C-9EC8-1D7F2AFF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08E0431-DC75-42C4-B86F-9995DE521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85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0E3057-3A10-4D36-8BB7-09813E9C7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5F38C4-3193-44D7-B878-48402FD6A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7E429A3-D470-4637-AB39-D27985EEA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86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E7F3EA-7853-4CC9-81C6-4F88286F3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A2521B-3C72-423F-B66A-5FB5A7503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8AC5139-83DC-41D4-81A8-4A8CB71B0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D5918C5-D373-4122-9D15-9359057A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7DB7FB-7555-4523-930D-B88B4E969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1803AA-FF71-43CE-A0E9-9F46A0347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4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3C03DB-6581-4A7B-943E-0ABE71403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001FF3-3EE4-4950-B669-5C0244F738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00A41C7-1474-4DDF-9719-CA10CFABA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92A022-2F88-4EA0-BAA3-C763B9B2D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5AB0B8-A7C0-499D-B520-A7D4006FC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5E95A54-060B-48FA-A2B9-B1C2C36D9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497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B0DDB-6DF4-4B3C-B98A-004881331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831BFA-2FB5-4A63-A2DE-3E6F948EC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3A78E-9226-48DF-ABAE-C9E7374A0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02CFF-1DCA-491C-B666-C77FAC0553AA}" type="datetimeFigureOut">
              <a:rPr lang="ru-RU" smtClean="0"/>
              <a:t>23.06.2022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C08912-00EE-47FA-A5FC-1DC746C8E8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330C35-AE55-4D92-90AC-D5F2793FA9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9E7A0-6D0D-45A1-8B47-78341574A5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68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9359"/>
            <a:ext cx="12192000" cy="164596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17541" y="189330"/>
            <a:ext cx="5129519" cy="1250768"/>
          </a:xfrm>
          <a:prstGeom prst="rect">
            <a:avLst/>
          </a:prstGeom>
        </p:spPr>
        <p:txBody>
          <a:bodyPr vert="horz" wrap="square" lIns="0" tIns="19472" rIns="0" bIns="0" rtlCol="0" anchor="ctr">
            <a:spAutoFit/>
          </a:bodyPr>
          <a:lstStyle/>
          <a:p>
            <a:pPr marL="16933" algn="ctr">
              <a:lnSpc>
                <a:spcPct val="100000"/>
              </a:lnSpc>
              <a:spcBef>
                <a:spcPts val="152"/>
              </a:spcBef>
            </a:pPr>
            <a:r>
              <a:rPr lang="en-US" sz="8000" b="1" dirty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53898" y="205114"/>
            <a:ext cx="1828800" cy="1219200"/>
            <a:chOff x="4698979" y="198156"/>
            <a:chExt cx="622592" cy="613387"/>
          </a:xfrm>
        </p:grpSpPr>
        <p:sp>
          <p:nvSpPr>
            <p:cNvPr id="9" name="object 9"/>
            <p:cNvSpPr/>
            <p:nvPr/>
          </p:nvSpPr>
          <p:spPr>
            <a:xfrm>
              <a:off x="4698979" y="207658"/>
              <a:ext cx="622592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40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698979" y="198156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400"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0041415" y="459480"/>
            <a:ext cx="1686333" cy="636927"/>
          </a:xfrm>
          <a:prstGeom prst="rect">
            <a:avLst/>
          </a:prstGeom>
        </p:spPr>
        <p:txBody>
          <a:bodyPr vert="horz" wrap="square" lIns="0" tIns="21167" rIns="0" bIns="0" rtlCol="0">
            <a:spAutoFit/>
          </a:bodyPr>
          <a:lstStyle/>
          <a:p>
            <a:pPr>
              <a:spcBef>
                <a:spcPts val="167"/>
              </a:spcBef>
            </a:pPr>
            <a:r>
              <a:rPr lang="en-US" sz="3733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 </a:t>
            </a:r>
            <a:r>
              <a:rPr lang="en-US" sz="2400" b="1" spc="13" dirty="0">
                <a:solidFill>
                  <a:srgbClr val="FEFEF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sz="37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2981" y="231549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913606" y="1865453"/>
            <a:ext cx="86081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Arial" pitchFamily="34" charset="0"/>
                <a:cs typeface="Arial" pitchFamily="34" charset="0"/>
              </a:rPr>
              <a:t>MAVZU: </a:t>
            </a:r>
            <a:r>
              <a:rPr lang="en-US" sz="5400" b="1" dirty="0" err="1">
                <a:latin typeface="Arial" pitchFamily="34" charset="0"/>
                <a:cs typeface="Arial" pitchFamily="34" charset="0"/>
              </a:rPr>
              <a:t>Algebraik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5400" b="1" dirty="0" err="1">
                <a:latin typeface="Arial" pitchFamily="34" charset="0"/>
                <a:cs typeface="Arial" pitchFamily="34" charset="0"/>
              </a:rPr>
              <a:t>kasrlarni</a:t>
            </a:r>
            <a:r>
              <a:rPr lang="ru-RU" sz="5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latin typeface="Arial" pitchFamily="34" charset="0"/>
                <a:cs typeface="Arial" pitchFamily="34" charset="0"/>
              </a:rPr>
              <a:t>qo‘shish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latin typeface="Arial" pitchFamily="34" charset="0"/>
                <a:cs typeface="Arial" pitchFamily="34" charset="0"/>
              </a:rPr>
              <a:t>ayirish</a:t>
            </a:r>
            <a:r>
              <a:rPr lang="ru-RU" sz="5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latin typeface="Arial" pitchFamily="34" charset="0"/>
                <a:cs typeface="Arial" pitchFamily="34" charset="0"/>
              </a:rPr>
              <a:t>mavzusida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latin typeface="Arial" pitchFamily="34" charset="0"/>
                <a:cs typeface="Arial" pitchFamily="34" charset="0"/>
              </a:rPr>
              <a:t>misollar</a:t>
            </a:r>
            <a:r>
              <a:rPr lang="en-US" sz="5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latin typeface="Arial" pitchFamily="34" charset="0"/>
                <a:cs typeface="Arial" pitchFamily="34" charset="0"/>
              </a:rPr>
              <a:t>yechish</a:t>
            </a:r>
            <a:endParaRPr lang="en-US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ject 11"/>
          <p:cNvSpPr/>
          <p:nvPr/>
        </p:nvSpPr>
        <p:spPr>
          <a:xfrm>
            <a:off x="9170126" y="2315497"/>
            <a:ext cx="2612571" cy="26225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Прямоугольник 3"/>
          <p:cNvSpPr/>
          <p:nvPr/>
        </p:nvSpPr>
        <p:spPr>
          <a:xfrm>
            <a:off x="326571" y="2064485"/>
            <a:ext cx="940525" cy="16714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6571" y="4430284"/>
            <a:ext cx="940525" cy="167149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510319" y="5517001"/>
            <a:ext cx="9448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Yusupjonova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3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186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37968" y="995644"/>
            <a:ext cx="1151606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(y-2)² </a:t>
            </a:r>
            <a:r>
              <a:rPr lang="en-US" sz="4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1985" y="3179572"/>
            <a:ext cx="5957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y²- 4y+4</a:t>
            </a:r>
            <a:r>
              <a:rPr lang="en-US" sz="5400" b="1" dirty="0">
                <a:solidFill>
                  <a:srgbClr val="002060"/>
                </a:solidFill>
              </a:rPr>
              <a:t> 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1986" y="4073690"/>
            <a:ext cx="5150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y²+2y+4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1986" y="5006295"/>
            <a:ext cx="45317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y²-4</a:t>
            </a:r>
            <a:endParaRPr lang="ru-RU" sz="2400" b="1" dirty="0">
              <a:solidFill>
                <a:srgbClr val="002060"/>
              </a:solidFill>
            </a:endParaRPr>
          </a:p>
          <a:p>
            <a:pPr marL="685800" indent="-685800">
              <a:buFont typeface="Wingdings" panose="05000000000000000000" pitchFamily="2" charset="2"/>
              <a:buChar char="v"/>
            </a:pP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12192000" cy="887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Moslashtirma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451985" y="2534557"/>
                <a:ext cx="6029343" cy="13755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№68(1)</a:t>
                </a:r>
                <a:r>
                  <a:rPr lang="en-US" sz="3600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+8</m:t>
                        </m:r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5400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54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+4</m:t>
                        </m:r>
                      </m:den>
                    </m:f>
                    <m:r>
                      <a:rPr lang="ru-RU" sz="5400" i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985" y="2534557"/>
                <a:ext cx="6029343" cy="1375569"/>
              </a:xfrm>
              <a:prstGeom prst="rect">
                <a:avLst/>
              </a:prstGeom>
              <a:blipFill>
                <a:blip r:embed="rId2"/>
                <a:stretch>
                  <a:fillRect l="-19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6360348" y="2486595"/>
                <a:ext cx="5395964" cy="14235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/>
                  <a:t>=</a:t>
                </a:r>
                <a:r>
                  <a:rPr lang="en-US" sz="54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+8</m:t>
                        </m:r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54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5400" i="1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54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1">
                            <a:latin typeface="Cambria Math" panose="02040503050406030204" pitchFamily="18" charset="0"/>
                          </a:rPr>
                          <m:t>7</m:t>
                        </m:r>
                        <m:d>
                          <m:dPr>
                            <m:ctrlPr>
                              <a:rPr lang="ru-RU" sz="5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5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sz="5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540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5400" i="1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5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5400" b="1" i="1" dirty="0"/>
                  <a:t> </a:t>
                </a:r>
                <a:r>
                  <a:rPr lang="en-US" sz="5400" dirty="0"/>
                  <a:t>=</a:t>
                </a:r>
                <a:endParaRPr lang="ru-RU" sz="54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0348" y="2486595"/>
                <a:ext cx="5395964" cy="1423531"/>
              </a:xfrm>
              <a:prstGeom prst="rect">
                <a:avLst/>
              </a:prstGeom>
              <a:blipFill>
                <a:blip r:embed="rId3"/>
                <a:stretch>
                  <a:fillRect l="-5982" r="-5079" b="-7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2074682" y="4469552"/>
                <a:ext cx="6779164" cy="13874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6600" dirty="0"/>
                  <a:t>=</a:t>
                </a:r>
                <a:r>
                  <a:rPr lang="en-US" sz="66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+8−7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+14</m:t>
                        </m:r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5400" i="0"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sz="5400" i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54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54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22−5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5400" i="0"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sz="5400" i="0">
                                    <a:latin typeface="Cambria Math" panose="02040503050406030204" pitchFamily="18" charset="0"/>
                                  </a:rPr>
                                  <m:t>−2</m:t>
                                </m:r>
                              </m:e>
                            </m:d>
                          </m:e>
                          <m:sup>
                            <m:r>
                              <a:rPr lang="en-US" sz="54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ru-RU" sz="4000" i="1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4682" y="4469552"/>
                <a:ext cx="6779164" cy="1387431"/>
              </a:xfrm>
              <a:prstGeom prst="rect">
                <a:avLst/>
              </a:prstGeom>
              <a:blipFill>
                <a:blip r:embed="rId4"/>
                <a:stretch>
                  <a:fillRect l="-5126" t="-11842" b="-1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756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77 -0.00648 L 0.16745 -0.3254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54" y="-15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 build="allAtOnce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109437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68.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Amallallarni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40761" y="1431405"/>
                <a:ext cx="5909118" cy="16528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sSup>
                          <m:sSupPr>
                            <m:ctrlPr>
                              <a:rPr lang="ru-RU" sz="6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6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sz="66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ru-RU" sz="6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sz="66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r>
                              <a:rPr lang="ru-RU" sz="6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66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6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6600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ru-RU" sz="66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6600" i="1"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6600" b="1" dirty="0"/>
                  <a:t> </a:t>
                </a:r>
                <a:r>
                  <a:rPr lang="en-US" sz="6600" dirty="0"/>
                  <a:t>=</a:t>
                </a:r>
                <a:endParaRPr lang="ru-RU" sz="66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61" y="1431405"/>
                <a:ext cx="5909118" cy="1652888"/>
              </a:xfrm>
              <a:prstGeom prst="rect">
                <a:avLst/>
              </a:prstGeom>
              <a:blipFill>
                <a:blip r:embed="rId2"/>
                <a:stretch>
                  <a:fillRect l="-3505" r="-6082" b="-88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90827" y="3629184"/>
                <a:ext cx="6842321" cy="16303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8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sSup>
                            <m:sSupPr>
                              <m:ctrlPr>
                                <a:rPr lang="ru-RU" sz="4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4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48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ru-RU" sz="4800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u-RU" sz="4800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sz="4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sz="4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4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d>
                            <m:dPr>
                              <m:ctrlPr>
                                <a:rPr lang="ru-RU" sz="4800" i="1" smtClean="0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800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  <m:r>
                                <a:rPr lang="en-US" sz="4800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800" i="1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ru-RU" sz="4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4800" i="1" smtClean="0">
                                      <a:solidFill>
                                        <a:srgbClr val="8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4800" i="1">
                                      <a:solidFill>
                                        <a:srgbClr val="8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ru-RU" sz="4800" i="1">
                                      <a:solidFill>
                                        <a:srgbClr val="8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ru-RU" sz="4800" i="1">
                                      <a:solidFill>
                                        <a:srgbClr val="8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ru-RU" sz="4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sz="48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800" i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827" y="3629184"/>
                <a:ext cx="6842321" cy="16303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7289540" y="3742548"/>
                <a:ext cx="3395481" cy="153529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6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sz="60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60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sz="60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sz="6000" b="1" i="1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𝒃</m:t>
                        </m:r>
                      </m:num>
                      <m:den>
                        <m:sSup>
                          <m:sSupPr>
                            <m:ctrlPr>
                              <a:rPr lang="ru-RU" sz="60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6000" b="1" i="1">
                                    <a:solidFill>
                                      <a:srgbClr val="8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sz="6000" b="1" i="1">
                                    <a:solidFill>
                                      <a:srgbClr val="800000"/>
                                    </a:solidFill>
                                    <a:latin typeface="Cambria Math" panose="02040503050406030204" pitchFamily="18" charset="0"/>
                                  </a:rPr>
                                  <m:t>𝒂</m:t>
                                </m:r>
                                <m:r>
                                  <a:rPr lang="ru-RU" sz="6000" b="1" i="1">
                                    <a:solidFill>
                                      <a:srgbClr val="80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sz="6000" b="1" i="1">
                                    <a:solidFill>
                                      <a:srgbClr val="800000"/>
                                    </a:solidFill>
                                    <a:latin typeface="Cambria Math" panose="02040503050406030204" pitchFamily="18" charset="0"/>
                                  </a:rPr>
                                  <m:t>𝒃</m:t>
                                </m:r>
                              </m:e>
                            </m:d>
                          </m:e>
                          <m:sup>
                            <m:r>
                              <a:rPr lang="ru-RU" sz="6000" b="1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ru-RU" sz="6000" i="1">
                        <a:latin typeface="Cambria Math" panose="02040503050406030204" pitchFamily="18" charset="0"/>
                      </a:rPr>
                      <m:t> ;</m:t>
                    </m:r>
                  </m:oMath>
                </a14:m>
                <a:endParaRPr lang="ru-RU" sz="6000" i="1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9540" y="3742548"/>
                <a:ext cx="3395481" cy="153529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368149" y="1502417"/>
                <a:ext cx="4653390" cy="1510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6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sSup>
                          <m:sSup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6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u-RU" sz="6000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ru-RU" sz="6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ru-RU" sz="6000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d>
                          </m:e>
                          <m:sup>
                            <m:r>
                              <a:rPr lang="ru-RU" sz="6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60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2000" dirty="0"/>
                  <a:t>  </a:t>
                </a:r>
                <a:r>
                  <a:rPr lang="en-US" sz="6600" dirty="0"/>
                  <a:t>=</a:t>
                </a:r>
                <a:endParaRPr lang="ru-RU" sz="6600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149" y="1502417"/>
                <a:ext cx="4653390" cy="1510863"/>
              </a:xfrm>
              <a:prstGeom prst="rect">
                <a:avLst/>
              </a:prstGeom>
              <a:blipFill>
                <a:blip r:embed="rId5"/>
                <a:stretch>
                  <a:fillRect t="-4839" r="-8126" b="-1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55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691" y="912903"/>
            <a:ext cx="1165371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712788" algn="just"/>
            <a:r>
              <a:rPr lang="en-US" sz="4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(2c</a:t>
            </a:r>
            <a:r>
              <a:rPr lang="en-US" sz="4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5)²=</a:t>
            </a:r>
          </a:p>
          <a:p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(2c+5)²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²+2·2c∙5+25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4c²+20c+25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1986" y="3455706"/>
            <a:ext cx="41416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4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4c²+25</a:t>
            </a:r>
            <a:r>
              <a:rPr lang="en-US" sz="1600" b="1" dirty="0">
                <a:solidFill>
                  <a:srgbClr val="008000"/>
                </a:solidFill>
              </a:rPr>
              <a:t> </a:t>
            </a:r>
            <a:endParaRPr lang="ru-RU" sz="1600" b="1" dirty="0">
              <a:solidFill>
                <a:srgbClr val="008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196" y="4239585"/>
            <a:ext cx="51505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4c²</a:t>
            </a:r>
            <a:r>
              <a:rPr lang="en-US" sz="4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20c</a:t>
            </a:r>
            <a:r>
              <a:rPr lang="en-US" sz="4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5400" b="1" dirty="0">
                <a:solidFill>
                  <a:srgbClr val="008000"/>
                </a:solidFill>
              </a:rPr>
              <a:t> </a:t>
            </a:r>
            <a:endParaRPr lang="ru-RU" sz="2800" b="1" dirty="0">
              <a:solidFill>
                <a:srgbClr val="008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196" y="5339907"/>
            <a:ext cx="37156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4c²</a:t>
            </a:r>
            <a:r>
              <a:rPr lang="en-US" sz="4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10c</a:t>
            </a:r>
            <a:r>
              <a:rPr lang="en-US" sz="48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sz="48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r>
              <a:rPr lang="en-US" sz="4800" b="1" dirty="0">
                <a:solidFill>
                  <a:srgbClr val="C00000"/>
                </a:solidFill>
              </a:rPr>
              <a:t> </a:t>
            </a:r>
            <a:endParaRPr lang="ru-RU" sz="24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Прямоугольник 10"/>
              <p:cNvSpPr/>
              <p:nvPr/>
            </p:nvSpPr>
            <p:spPr>
              <a:xfrm>
                <a:off x="778950" y="2775520"/>
                <a:ext cx="5495543" cy="13755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+8</m:t>
                        </m:r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0" i="0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m:rPr>
                                <m:sty m:val="p"/>
                              </m:rPr>
                              <a:rPr lang="en-US" sz="5400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54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0" i="0" smtClean="0">
                            <a:latin typeface="Cambria Math" panose="02040503050406030204" pitchFamily="18" charset="0"/>
                          </a:rPr>
                          <m:t>20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ru-RU" sz="5400" i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5400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950" y="2775520"/>
                <a:ext cx="5495543" cy="137556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6155864" y="2722934"/>
                <a:ext cx="5955541" cy="14235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/>
                  <a:t>=</a:t>
                </a:r>
                <a:r>
                  <a:rPr lang="en-US" sz="54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+8</m:t>
                        </m:r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54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5400" i="0"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sz="5400" i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d>
                          </m:e>
                          <m:sup>
                            <m:r>
                              <a:rPr lang="en-US" sz="54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5400" i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7</m:t>
                        </m:r>
                        <m:d>
                          <m:dPr>
                            <m:ctrlPr>
                              <a:rPr lang="ru-RU" sz="5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5400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m:rPr>
                                <m:sty m:val="p"/>
                              </m:rPr>
                              <a:rPr lang="en-US" sz="5400" i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  <m:r>
                              <a:rPr lang="en-US" sz="5400" i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5400" b="0" i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5400" i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sz="5400" i="0" smtClean="0">
                                    <a:solidFill>
                                      <a:srgbClr val="C00000"/>
                                    </a:solidFill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e>
                            </m:d>
                          </m:e>
                          <m:sup>
                            <m:r>
                              <a:rPr lang="en-US" sz="54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5400" b="1" i="1" dirty="0"/>
                  <a:t> </a:t>
                </a:r>
                <a:r>
                  <a:rPr lang="en-US" sz="5400" dirty="0"/>
                  <a:t>=</a:t>
                </a:r>
                <a:endParaRPr lang="ru-RU" sz="5400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5864" y="2722934"/>
                <a:ext cx="5955541" cy="1423531"/>
              </a:xfrm>
              <a:prstGeom prst="rect">
                <a:avLst/>
              </a:prstGeom>
              <a:blipFill>
                <a:blip r:embed="rId3"/>
                <a:stretch>
                  <a:fillRect l="-5527" r="-3480" b="-72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1491189" y="4635812"/>
                <a:ext cx="7362657" cy="13874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sz="6600" dirty="0"/>
                  <a:t>=</a:t>
                </a:r>
                <a:r>
                  <a:rPr lang="en-US" sz="6600" i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+8−14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0" i="1" smtClean="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54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5400" i="0"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sz="5400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5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d>
                          </m:e>
                          <m:sup>
                            <m:r>
                              <a:rPr lang="en-US" sz="54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ru-RU" sz="54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0" smtClean="0">
                            <a:latin typeface="Cambria Math" panose="02040503050406030204" pitchFamily="18" charset="0"/>
                          </a:rPr>
                          <m:t>43</m:t>
                        </m:r>
                        <m:r>
                          <a:rPr lang="en-US" sz="5400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0" i="0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m:rPr>
                            <m:sty m:val="p"/>
                          </m:rPr>
                          <a:rPr lang="en-US" sz="5400" i="0">
                            <a:latin typeface="Cambria Math" panose="02040503050406030204" pitchFamily="18" charset="0"/>
                          </a:rPr>
                          <m:t>y</m:t>
                        </m:r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5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5400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5400" i="0"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sz="5400" i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5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d>
                          </m:e>
                          <m:sup>
                            <m:r>
                              <a:rPr lang="en-US" sz="54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5400" b="0" i="1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ru-RU" sz="4000" i="1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1189" y="4635812"/>
                <a:ext cx="7362657" cy="1387431"/>
              </a:xfrm>
              <a:prstGeom prst="rect">
                <a:avLst/>
              </a:prstGeom>
              <a:blipFill>
                <a:blip r:embed="rId4"/>
                <a:stretch>
                  <a:fillRect l="-4722" t="-11842" b="-157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0" y="0"/>
            <a:ext cx="12192000" cy="887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Moslashtirma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88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33333E-6 L 0.25808 -0.4981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04" y="-2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build="allAtOnce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6C34B1-B8D2-4AA2-8C12-343604D3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136" y="2348885"/>
            <a:ext cx="10515600" cy="3760969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b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67-, 69-,71- 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4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(26 – bet)</a:t>
            </a:r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5400" b="1" dirty="0">
                <a:solidFill>
                  <a:srgbClr val="202122"/>
                </a:solidFill>
                <a:latin typeface="Arial" panose="020B0604020202020204" pitchFamily="34" charset="0"/>
              </a:rPr>
            </a:b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1CD7C4D-876A-412E-86B9-D5B65109A800}"/>
              </a:ext>
            </a:extLst>
          </p:cNvPr>
          <p:cNvSpPr/>
          <p:nvPr/>
        </p:nvSpPr>
        <p:spPr>
          <a:xfrm>
            <a:off x="-7619" y="-53504"/>
            <a:ext cx="12199619" cy="174375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20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47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88669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3151" y="930597"/>
            <a:ext cx="1073331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maxrajli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kasrlarni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qo‘shish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ayirish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tartibda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bajariladi</a:t>
            </a:r>
            <a:r>
              <a:rPr lang="en-US" sz="4400" dirty="0"/>
              <a:t>?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4586" y="2421054"/>
            <a:ext cx="117304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kasrlarning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maxraji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topiladi</a:t>
            </a:r>
            <a:r>
              <a:rPr lang="en-US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sz="4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umumiy</a:t>
            </a:r>
            <a:r>
              <a:rPr lang="en-US" sz="4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maxrajga</a:t>
            </a:r>
            <a:r>
              <a:rPr lang="en-US" sz="4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keltiriladi</a:t>
            </a:r>
            <a:r>
              <a:rPr lang="en-US" sz="4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4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000" b="1" dirty="0">
                <a:solidFill>
                  <a:srgbClr val="00A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dirty="0" err="1">
                <a:solidFill>
                  <a:srgbClr val="00A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1" dirty="0">
                <a:solidFill>
                  <a:srgbClr val="00A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A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b="1" dirty="0">
                <a:solidFill>
                  <a:srgbClr val="00A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A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kasrlar</a:t>
            </a:r>
            <a:r>
              <a:rPr lang="en-US" sz="4000" b="1" dirty="0">
                <a:solidFill>
                  <a:srgbClr val="00A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A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qo‘shiladi</a:t>
            </a:r>
            <a:r>
              <a:rPr lang="en-US" sz="4000" b="1" dirty="0">
                <a:solidFill>
                  <a:srgbClr val="00A44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4000" b="1" dirty="0">
                <a:solidFill>
                  <a:srgbClr val="00A44A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soddalashtiriladi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92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84EBF-79B2-4F35-8BDA-D1462BE4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9769" cy="1858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3EEA93-CDE5-43C1-BB39-5248DCAB46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80646" y="969616"/>
                <a:ext cx="11570677" cy="1613358"/>
              </a:xfrm>
            </p:spPr>
            <p:txBody>
              <a:bodyPr>
                <a:normAutofit fontScale="25000" lnSpcReduction="20000"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19200" dirty="0">
                    <a:latin typeface="Arial" panose="020B0604020202020204" pitchFamily="34" charset="0"/>
                    <a:cs typeface="Arial" panose="020B0604020202020204" pitchFamily="34" charset="0"/>
                  </a:rPr>
                  <a:t>Kasrni </a:t>
                </a:r>
                <a:r>
                  <a:rPr lang="en-US" sz="19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qisqartiring</a:t>
                </a:r>
                <a:r>
                  <a:rPr lang="en-US" sz="19200" dirty="0">
                    <a:latin typeface="Arial" panose="020B0604020202020204" pitchFamily="34" charset="0"/>
                    <a:cs typeface="Arial" panose="020B0604020202020204" pitchFamily="34" charset="0"/>
                  </a:rPr>
                  <a:t>:    </a:t>
                </a:r>
                <a:r>
                  <a:rPr lang="en-US" sz="16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9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9200" b="1" i="0">
                            <a:latin typeface="Cambria Math" panose="02040503050406030204" pitchFamily="18" charset="0"/>
                          </a:rPr>
                          <m:t>𝟐𝟓𝐚</m:t>
                        </m:r>
                        <m:r>
                          <a:rPr lang="en-US" sz="19200" b="1" i="0">
                            <a:latin typeface="Cambria Math" panose="02040503050406030204" pitchFamily="18" charset="0"/>
                          </a:rPr>
                          <m:t>²</m:t>
                        </m:r>
                        <m:r>
                          <a:rPr lang="en-US" sz="19200" b="1" i="0">
                            <a:latin typeface="Cambria Math" panose="02040503050406030204" pitchFamily="18" charset="0"/>
                          </a:rPr>
                          <m:t>𝐛</m:t>
                        </m:r>
                        <m:r>
                          <a:rPr lang="en-US" sz="19200" b="1" i="0">
                            <a:latin typeface="Cambria Math" panose="02040503050406030204" pitchFamily="18" charset="0"/>
                          </a:rPr>
                          <m:t>²</m:t>
                        </m:r>
                        <m:r>
                          <a:rPr lang="en-US" sz="19200" b="1" i="0">
                            <a:latin typeface="Cambria Math" panose="02040503050406030204" pitchFamily="18" charset="0"/>
                          </a:rPr>
                          <m:t>𝐜</m:t>
                        </m:r>
                      </m:num>
                      <m:den>
                        <m:r>
                          <a:rPr lang="en-US" sz="19200" b="1" i="0">
                            <a:latin typeface="Cambria Math" panose="02040503050406030204" pitchFamily="18" charset="0"/>
                          </a:rPr>
                          <m:t>𝟏𝟐𝟓𝐚</m:t>
                        </m:r>
                        <m:r>
                          <a:rPr lang="en-US" sz="19200" b="1" i="0">
                            <a:latin typeface="Cambria Math" panose="02040503050406030204" pitchFamily="18" charset="0"/>
                          </a:rPr>
                          <m:t>³</m:t>
                        </m:r>
                        <m:r>
                          <a:rPr lang="en-US" sz="19200" b="1" i="0">
                            <a:latin typeface="Cambria Math" panose="02040503050406030204" pitchFamily="18" charset="0"/>
                          </a:rPr>
                          <m:t>𝐛𝐜</m:t>
                        </m:r>
                        <m:r>
                          <a:rPr lang="en-US" sz="19200" b="1" i="0">
                            <a:latin typeface="Cambria Math" panose="02040503050406030204" pitchFamily="18" charset="0"/>
                          </a:rPr>
                          <m:t>³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3EEA93-CDE5-43C1-BB39-5248DCAB46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646" y="969616"/>
                <a:ext cx="11570677" cy="1613358"/>
              </a:xfrm>
              <a:blipFill>
                <a:blip r:embed="rId2"/>
                <a:stretch>
                  <a:fillRect l="-24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19" y="-53504"/>
            <a:ext cx="12199619" cy="117691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E S T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265026" y="4179588"/>
                <a:ext cx="8497518" cy="14593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i="0"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m:rPr>
                              <m:sty m:val="p"/>
                            </m:rPr>
                            <a:rPr lang="en-US" sz="4400" i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4400" i="0">
                              <a:latin typeface="Cambria Math" panose="02040503050406030204" pitchFamily="18" charset="0"/>
                            </a:rPr>
                            <m:t>²</m:t>
                          </m:r>
                          <m:r>
                            <m:rPr>
                              <m:sty m:val="p"/>
                            </m:rPr>
                            <a:rPr lang="en-US" sz="4400" i="0">
                              <a:latin typeface="Cambria Math" panose="02040503050406030204" pitchFamily="18" charset="0"/>
                            </a:rPr>
                            <m:t>b</m:t>
                          </m:r>
                          <m:r>
                            <a:rPr lang="en-US" sz="4400" i="0">
                              <a:latin typeface="Cambria Math" panose="02040503050406030204" pitchFamily="18" charset="0"/>
                            </a:rPr>
                            <m:t>²</m:t>
                          </m:r>
                          <m:r>
                            <m:rPr>
                              <m:sty m:val="p"/>
                            </m:rPr>
                            <a:rPr lang="en-US" sz="4400" i="0">
                              <a:latin typeface="Cambria Math" panose="02040503050406030204" pitchFamily="18" charset="0"/>
                            </a:rPr>
                            <m:t>c</m:t>
                          </m:r>
                        </m:num>
                        <m:den>
                          <m:r>
                            <a:rPr lang="en-US" sz="4400" i="0">
                              <a:latin typeface="Cambria Math" panose="02040503050406030204" pitchFamily="18" charset="0"/>
                            </a:rPr>
                            <m:t>125</m:t>
                          </m:r>
                          <m:r>
                            <m:rPr>
                              <m:sty m:val="p"/>
                            </m:rPr>
                            <a:rPr lang="en-US" sz="4400" i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4400" i="0">
                              <a:latin typeface="Cambria Math" panose="02040503050406030204" pitchFamily="18" charset="0"/>
                            </a:rPr>
                            <m:t>³</m:t>
                          </m:r>
                          <m:r>
                            <m:rPr>
                              <m:sty m:val="p"/>
                            </m:rPr>
                            <a:rPr lang="en-US" sz="4400" i="0">
                              <a:latin typeface="Cambria Math" panose="02040503050406030204" pitchFamily="18" charset="0"/>
                            </a:rPr>
                            <m:t>bc</m:t>
                          </m:r>
                          <m:r>
                            <a:rPr lang="en-US" sz="4400" i="0">
                              <a:latin typeface="Cambria Math" panose="02040503050406030204" pitchFamily="18" charset="0"/>
                            </a:rPr>
                            <m:t>³</m:t>
                          </m:r>
                        </m:den>
                      </m:f>
                      <m:r>
                        <a:rPr lang="ru-RU" sz="44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4400" b="1" dirty="0"/>
                        <m:t> </m:t>
                      </m:r>
                      <m:f>
                        <m:fPr>
                          <m:ctrlPr>
                            <a:rPr lang="ru-RU" sz="4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0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  <m:r>
                            <m:rPr>
                              <m:sty m:val="p"/>
                            </m:rPr>
                            <a:rPr lang="en-US" sz="4400" i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a:rPr lang="en-US" sz="4400" i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²</m:t>
                          </m:r>
                          <m:r>
                            <m:rPr>
                              <m:sty m:val="p"/>
                            </m:rPr>
                            <a:rPr lang="en-US" sz="4400" i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bbc</m:t>
                          </m:r>
                        </m:num>
                        <m:den>
                          <m: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5∙</m:t>
                          </m:r>
                          <m:r>
                            <a:rPr lang="en-US" sz="4400" b="0" i="0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25</m:t>
                          </m:r>
                          <m:sSup>
                            <m:sSupPr>
                              <m:ctrlPr>
                                <a:rPr lang="en-US" sz="4400" b="0" i="1" smtClean="0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4400" i="0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en-US" sz="4400" i="0">
                                  <a:solidFill>
                                    <a:srgbClr val="8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  <m:r>
                            <m:rPr>
                              <m:sty m:val="p"/>
                            </m:rPr>
                            <a:rPr lang="en-US" sz="4400" b="0" i="0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bc</m:t>
                          </m:r>
                          <m:r>
                            <m:rPr>
                              <m:sty m:val="p"/>
                            </m:rPr>
                            <a:rPr lang="en-US" sz="4400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sz="4400" i="0"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  <m:r>
                        <a:rPr lang="en-US" sz="44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4400" i="0">
                              <a:latin typeface="Cambria Math" panose="02040503050406030204" pitchFamily="18" charset="0"/>
                            </a:rPr>
                            <m:t>b</m:t>
                          </m:r>
                        </m:num>
                        <m:den>
                          <m:r>
                            <a:rPr lang="en-US" sz="4400" i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sty m:val="p"/>
                            </m:rPr>
                            <a:rPr lang="en-US" sz="4400" i="0">
                              <a:latin typeface="Cambria Math" panose="02040503050406030204" pitchFamily="18" charset="0"/>
                            </a:rPr>
                            <m:t>ac</m:t>
                          </m:r>
                          <m:r>
                            <a:rPr lang="en-US" sz="4400" i="0">
                              <a:latin typeface="Cambria Math" panose="02040503050406030204" pitchFamily="18" charset="0"/>
                            </a:rPr>
                            <m:t>²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026" y="4179588"/>
                <a:ext cx="8497518" cy="14593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71469" y="2620056"/>
                <a:ext cx="6271592" cy="11704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800" b="1" dirty="0">
                    <a:solidFill>
                      <a:srgbClr val="008000"/>
                    </a:solidFill>
                  </a:rPr>
                  <a:t>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r>
                          <a:rPr lang="en-US" sz="4800" b="1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800" b="1" i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𝟓𝐚𝐜</m:t>
                        </m:r>
                        <m:r>
                          <a:rPr lang="en-US" sz="4800" b="1" i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r>
                  <a:rPr lang="en-US" sz="4800" b="1" dirty="0">
                    <a:solidFill>
                      <a:srgbClr val="002060"/>
                    </a:solidFill>
                  </a:rPr>
                  <a:t>            </a:t>
                </a:r>
                <a:r>
                  <a:rPr lang="en-US" sz="4800" b="1" dirty="0">
                    <a:solidFill>
                      <a:srgbClr val="008000"/>
                    </a:solidFill>
                  </a:rPr>
                  <a:t>C)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𝐚</m:t>
                        </m:r>
                      </m:num>
                      <m:den>
                        <m:r>
                          <a:rPr lang="en-US" sz="4800" b="1" i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𝟓𝐚𝐜</m:t>
                        </m:r>
                        <m:r>
                          <a:rPr lang="en-US" sz="4800" b="1" i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endParaRPr lang="ru-RU" sz="4800" b="1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469" y="2620056"/>
                <a:ext cx="6271592" cy="1170449"/>
              </a:xfrm>
              <a:prstGeom prst="rect">
                <a:avLst/>
              </a:prstGeom>
              <a:blipFill>
                <a:blip r:embed="rId4"/>
                <a:stretch>
                  <a:fillRect l="-4373" b="-140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265026" y="5930537"/>
            <a:ext cx="23312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40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265026" y="2637722"/>
                <a:ext cx="1848583" cy="11704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008000"/>
                    </a:solidFill>
                  </a:rPr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𝐛</m:t>
                        </m:r>
                      </m:num>
                      <m:den>
                        <m:r>
                          <a:rPr lang="en-US" sz="4800" b="1" i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𝟓𝐚𝐜</m:t>
                        </m:r>
                        <m:r>
                          <a:rPr lang="en-US" sz="4800" b="1" i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</m:oMath>
                </a14:m>
                <a:endParaRPr lang="ru-RU" sz="4800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5026" y="2637722"/>
                <a:ext cx="1848583" cy="1170449"/>
              </a:xfrm>
              <a:prstGeom prst="rect">
                <a:avLst/>
              </a:prstGeom>
              <a:blipFill>
                <a:blip r:embed="rId5"/>
                <a:stretch>
                  <a:fillRect l="-15182" b="-140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1868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84EBF-79B2-4F35-8BDA-D1462BE41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169769" cy="18586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3EEA93-CDE5-43C1-BB39-5248DCAB46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1074" y="447339"/>
                <a:ext cx="11570677" cy="193033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Amalni</a:t>
                </a: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bajaring</a:t>
                </a:r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5400" b="1" i="0" dirty="0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5400" b="1" i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 smtClean="0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5400" b="1" i="0">
                            <a:latin typeface="Cambria Math" panose="02040503050406030204" pitchFamily="18" charset="0"/>
                          </a:rPr>
                          <m:t>𝐜</m:t>
                        </m:r>
                      </m:den>
                    </m:f>
                    <m:r>
                      <a:rPr lang="en-US" sz="5400" b="1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0" smtClean="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sSup>
                          <m:sSupPr>
                            <m:ctrlPr>
                              <a:rPr lang="ru-RU" sz="5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400" b="1" i="0">
                                <a:latin typeface="Cambria Math" panose="02040503050406030204" pitchFamily="18" charset="0"/>
                              </a:rPr>
                              <m:t>𝐜</m:t>
                            </m:r>
                          </m:e>
                          <m:sup>
                            <m:r>
                              <a:rPr lang="en-US" sz="5400" b="1" i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5400" b="1" i="0" smtClean="0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ru-RU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03EEA93-CDE5-43C1-BB39-5248DCAB46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074" y="447339"/>
                <a:ext cx="11570677" cy="1930338"/>
              </a:xfrm>
              <a:blipFill>
                <a:blip r:embed="rId2"/>
                <a:stretch>
                  <a:fillRect l="-24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2">
            <a:extLst>
              <a:ext uri="{FF2B5EF4-FFF2-40B4-BE49-F238E27FC236}">
                <a16:creationId xmlns:a16="http://schemas.microsoft.com/office/drawing/2014/main" id="{79CFE5A2-4521-4056-8207-5710B06C37FB}"/>
              </a:ext>
            </a:extLst>
          </p:cNvPr>
          <p:cNvSpPr/>
          <p:nvPr/>
        </p:nvSpPr>
        <p:spPr>
          <a:xfrm>
            <a:off x="-7619" y="-53504"/>
            <a:ext cx="12199619" cy="97245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</a:t>
            </a:r>
            <a:endParaRPr lang="ru-RU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13086" y="4107436"/>
                <a:ext cx="11046550" cy="11716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4400" b="1" i="1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400" b="1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𝒄</m:t>
                        </m:r>
                      </m:den>
                    </m:f>
                    <m:r>
                      <a:rPr lang="en-US" sz="44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sSup>
                          <m:sSupPr>
                            <m:ctrlPr>
                              <a:rPr lang="ru-RU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ru-RU" sz="4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4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4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44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400" b="1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44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num>
                      <m:den>
                        <m:sSup>
                          <m:sSupPr>
                            <m:ctrlPr>
                              <a:rPr lang="ru-RU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4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sSup>
                          <m:sSupPr>
                            <m:ctrlPr>
                              <a:rPr lang="ru-RU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400" b="1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ru-RU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𝒄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4400" b="1" i="1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sSup>
                          <m:sSupPr>
                            <m:ctrlPr>
                              <a:rPr lang="ru-RU" sz="4400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4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sz="4400" b="1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4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ru-RU" sz="4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  <m:r>
                              <a:rPr lang="en-US" sz="4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4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4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p>
                            <m:r>
                              <a:rPr lang="en-US" sz="40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ru-RU" sz="2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86" y="4107436"/>
                <a:ext cx="11046550" cy="11716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616132" y="2365135"/>
                <a:ext cx="6316601" cy="12696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008000"/>
                    </a:solidFill>
                  </a:rPr>
                  <a:t>A</a:t>
                </a:r>
                <a:r>
                  <a:rPr lang="en-US" sz="4800" dirty="0">
                    <a:solidFill>
                      <a:srgbClr val="008000"/>
                    </a:solidFill>
                  </a:rPr>
                  <a:t>)</a:t>
                </a:r>
                <a:r>
                  <a:rPr lang="ru-RU" sz="4800" b="1" dirty="0">
                    <a:solidFill>
                      <a:srgbClr val="008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b="1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ru-RU" sz="4800" b="1" i="1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𝐜</m:t>
                            </m:r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800" b="1" i="0" smtClean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𝟗</m:t>
                            </m:r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4800" b="1" i="1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𝐜</m:t>
                            </m:r>
                          </m:e>
                          <m:sup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4800" b="1" dirty="0">
                    <a:solidFill>
                      <a:srgbClr val="008000"/>
                    </a:solidFill>
                  </a:rPr>
                  <a:t>         B</a:t>
                </a:r>
                <a:r>
                  <a:rPr lang="en-US" sz="4800" dirty="0">
                    <a:solidFill>
                      <a:srgbClr val="008000"/>
                    </a:solidFill>
                  </a:rPr>
                  <a:t>)</a:t>
                </a:r>
                <a:r>
                  <a:rPr lang="ru-RU" sz="4800" b="1" dirty="0">
                    <a:solidFill>
                      <a:srgbClr val="008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b="1" i="0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sSup>
                          <m:sSupPr>
                            <m:ctrlPr>
                              <a:rPr lang="ru-RU" sz="4800" b="1" i="1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𝐜</m:t>
                            </m:r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4800" b="1" i="1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𝐜</m:t>
                            </m:r>
                          </m:e>
                          <m:sup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132" y="2365135"/>
                <a:ext cx="6316601" cy="1269643"/>
              </a:xfrm>
              <a:prstGeom prst="rect">
                <a:avLst/>
              </a:prstGeom>
              <a:blipFill>
                <a:blip r:embed="rId4"/>
                <a:stretch>
                  <a:fillRect l="-4344" b="-129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816901" y="2411611"/>
                <a:ext cx="2588594" cy="12696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008000"/>
                    </a:solidFill>
                  </a:rPr>
                  <a:t>C</a:t>
                </a:r>
                <a:r>
                  <a:rPr lang="en-US" sz="5400" dirty="0">
                    <a:solidFill>
                      <a:srgbClr val="008000"/>
                    </a:solidFill>
                  </a:rPr>
                  <a:t>)</a:t>
                </a:r>
                <a:r>
                  <a:rPr lang="en-US" sz="5400" b="1" dirty="0">
                    <a:solidFill>
                      <a:srgbClr val="008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b="1" i="1" smtClean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b="1" i="0">
                            <a:solidFill>
                              <a:srgbClr val="008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  <m:sSup>
                          <m:sSupPr>
                            <m:ctrlPr>
                              <a:rPr lang="ru-RU" sz="4800" b="1" i="1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𝐜</m:t>
                            </m:r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ru-RU" sz="4800" b="1" i="1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𝐜</m:t>
                            </m:r>
                          </m:e>
                          <m:sup>
                            <m:r>
                              <a:rPr lang="en-US" sz="4800" b="1" i="0">
                                <a:solidFill>
                                  <a:srgbClr val="008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ru-RU" sz="5400" dirty="0">
                  <a:solidFill>
                    <a:srgbClr val="00800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6901" y="2411611"/>
                <a:ext cx="2588594" cy="1269643"/>
              </a:xfrm>
              <a:prstGeom prst="rect">
                <a:avLst/>
              </a:prstGeom>
              <a:blipFill>
                <a:blip r:embed="rId5"/>
                <a:stretch>
                  <a:fillRect l="-10588" b="-182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1836924" y="5698675"/>
            <a:ext cx="256833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06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428911" y="2664822"/>
                <a:ext cx="12398815" cy="2769326"/>
              </a:xfrm>
            </p:spPr>
            <p:txBody>
              <a:bodyPr>
                <a:normAutofit fontScale="90000"/>
              </a:bodyPr>
              <a:lstStyle/>
              <a:p>
                <a:pPr lvl="0">
                  <a:lnSpc>
                    <a:spcPct val="200000"/>
                  </a:lnSpc>
                </a:pPr>
                <a:b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67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ru-RU" sz="67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7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67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67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ru-RU" sz="6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6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67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67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den>
                    </m:f>
                    <m:r>
                      <a:rPr lang="ru-RU" sz="67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67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5</m:t>
                        </m:r>
                        <m:d>
                          <m:dPr>
                            <m:ctrlPr>
                              <a:rPr lang="ru-RU" sz="67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67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67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67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num>
                      <m:den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ru-RU" sz="67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67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67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67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den>
                    </m:f>
                    <m:r>
                      <a:rPr lang="ru-RU" sz="67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br>
                  <a:rPr lang="en-US" sz="670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ru-RU" sz="67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7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ru-RU" sz="6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6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67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67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670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67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67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−5</m:t>
                        </m:r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ru-RU" sz="6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6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67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67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den>
                    </m:f>
                    <m:r>
                      <a:rPr lang="ru-RU" sz="6700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ru-RU" sz="67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6700" i="1">
                            <a:latin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ru-RU" sz="67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67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67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67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den>
                    </m:f>
                    <m:r>
                      <a:rPr lang="ru-RU" sz="6700" i="1">
                        <a:latin typeface="Cambria Math" panose="02040503050406030204" pitchFamily="18" charset="0"/>
                      </a:rPr>
                      <m:t> ;</m:t>
                    </m:r>
                  </m:oMath>
                </a14:m>
                <a:br>
                  <a:rPr lang="ru-RU" sz="6700" dirty="0"/>
                </a:br>
                <a:br>
                  <a:rPr lang="ru-RU" sz="4900" dirty="0"/>
                </a:br>
                <a:endParaRPr lang="ru-RU" sz="4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Заголовок 1">
                <a:extLst>
                  <a:ext uri="{FF2B5EF4-FFF2-40B4-BE49-F238E27FC236}">
                    <a16:creationId xmlns:a16="http://schemas.microsoft.com/office/drawing/2014/main" id="{4CC8F150-9B2B-4802-A4BD-268F37D337B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28911" y="2664822"/>
                <a:ext cx="12398815" cy="2769326"/>
              </a:xfrm>
              <a:blipFill>
                <a:blip r:embed="rId2"/>
                <a:stretch>
                  <a:fillRect t="-34802" b="-171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109437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64.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Amallallarni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39748" y="1555848"/>
                <a:ext cx="3226140" cy="15551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</a:t>
                </a:r>
                <a:r>
                  <a:rPr lang="en-US" sz="48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𝒚</m:t>
                        </m:r>
                      </m:den>
                    </m:f>
                    <m:r>
                      <a:rPr lang="ru-RU" sz="6000" b="1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60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6000" b="1" i="1"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48" y="1555848"/>
                <a:ext cx="3226140" cy="1555169"/>
              </a:xfrm>
              <a:prstGeom prst="rect">
                <a:avLst/>
              </a:prstGeom>
              <a:blipFill>
                <a:blip r:embed="rId3"/>
                <a:stretch>
                  <a:fillRect l="-8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108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109437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64.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Amallallarni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714912" y="1094378"/>
                <a:ext cx="5694188" cy="14002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solidFill>
                      <a:srgbClr val="8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3)</a:t>
                </a: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ru-RU" sz="54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54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800" b="1" dirty="0"/>
                  <a:t>  </a:t>
                </a:r>
                <a:r>
                  <a:rPr lang="en-US" sz="6000" dirty="0"/>
                  <a:t>=</a:t>
                </a:r>
                <a:endParaRPr lang="ru-RU" sz="60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912" y="1094378"/>
                <a:ext cx="5694188" cy="1400255"/>
              </a:xfrm>
              <a:prstGeom prst="rect">
                <a:avLst/>
              </a:prstGeom>
              <a:blipFill>
                <a:blip r:embed="rId2"/>
                <a:stretch>
                  <a:fillRect l="-3105" t="-4367" r="-4497" b="-109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172209" y="2864961"/>
                <a:ext cx="9116534" cy="1358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ru-RU" sz="4000" b="1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 smtClean="0">
                              <a:solidFill>
                                <a:srgbClr val="800000"/>
                              </a:solidFill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ru-RU" sz="4000" b="1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209" y="2864961"/>
                <a:ext cx="9116534" cy="13580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9541" y="4650643"/>
                <a:ext cx="11107849" cy="13580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ru-RU" sz="4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4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num>
                        <m:den>
                          <m:r>
                            <a:rPr lang="en-US" sz="40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40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ru-RU" sz="40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sSup>
                            <m:sSupPr>
                              <m:ctrlPr>
                                <a:rPr lang="ru-RU" sz="4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4000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4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000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ru-RU" sz="4000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 ;</m:t>
                      </m:r>
                    </m:oMath>
                  </m:oMathPara>
                </a14:m>
                <a:endParaRPr lang="ru-RU" sz="40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41" y="4650643"/>
                <a:ext cx="11107849" cy="13580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2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6424" y="3715945"/>
            <a:ext cx="29418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a²</a:t>
            </a:r>
            <a:r>
              <a:rPr lang="ru-RU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2ab+b²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39763" y="1170981"/>
            <a:ext cx="31571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a²</a:t>
            </a:r>
            <a:r>
              <a:rPr lang="ru-RU" sz="4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4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b²</a:t>
            </a:r>
            <a:r>
              <a:rPr lang="en-US" sz="4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5400" i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766038" y="3607471"/>
            <a:ext cx="31603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(a-b)(</a:t>
            </a:r>
            <a:r>
              <a:rPr lang="en-US" sz="4800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4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3397" y="2086668"/>
            <a:ext cx="22557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(a-b)²</a:t>
            </a:r>
            <a:r>
              <a:rPr lang="ru-RU" sz="4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i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ru-RU" sz="4800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663198" y="3296079"/>
                <a:ext cx="10865603" cy="33461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5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ru-RU" sz="5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5400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p>
                            <m:r>
                              <a:rPr lang="en-US" sz="5400" i="0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sz="5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ru-RU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5400" dirty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1)(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  <m:r>
                      <a:rPr lang="en-US" sz="5400" i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ru-RU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  <m: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</m:oMath>
                </a14:m>
                <a:r>
                  <a:rPr lang="en-US" sz="5400" dirty="0">
                    <a:solidFill>
                      <a:srgbClr val="002060"/>
                    </a:solidFill>
                  </a:rPr>
                  <a:t> =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5400" dirty="0"/>
                  <a:t> </a:t>
                </a:r>
                <a:r>
                  <a:rPr lang="en-US" sz="5400" dirty="0">
                    <a:solidFill>
                      <a:srgbClr val="00206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+3</m:t>
                        </m:r>
                      </m:num>
                      <m:den>
                        <m: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−1)(</m:t>
                        </m:r>
                        <m:r>
                          <m:rPr>
                            <m:sty m:val="p"/>
                          </m:rP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+1)</m:t>
                        </m:r>
                      </m:den>
                    </m:f>
                  </m:oMath>
                </a14:m>
                <a:r>
                  <a:rPr lang="en-US" sz="5400" dirty="0">
                    <a:solidFill>
                      <a:srgbClr val="002060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4+3</m:t>
                        </m:r>
                        <m:r>
                          <m:rPr>
                            <m:sty m:val="p"/>
                          </m:rPr>
                          <a:rPr lang="en-US" sz="54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x</m:t>
                        </m:r>
                      </m:num>
                      <m:den>
                        <m:sSup>
                          <m:sSupPr>
                            <m:ctrlPr>
                              <a:rPr lang="ru-RU" sz="5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5400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x</m:t>
                            </m:r>
                          </m:e>
                          <m:sup>
                            <m:r>
                              <a:rPr lang="en-US" sz="5400" i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i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US" sz="5400" dirty="0">
                    <a:solidFill>
                      <a:srgbClr val="002060"/>
                    </a:solidFill>
                  </a:rPr>
                  <a:t>;  </a:t>
                </a:r>
                <a:endParaRPr lang="ru-RU" sz="5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98" y="3296079"/>
                <a:ext cx="10865603" cy="3346172"/>
              </a:xfrm>
              <a:prstGeom prst="rect">
                <a:avLst/>
              </a:prstGeom>
              <a:blipFill>
                <a:blip r:embed="rId2"/>
                <a:stretch>
                  <a:fillRect l="-1571" r="-20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Прямоугольник 17"/>
          <p:cNvSpPr/>
          <p:nvPr/>
        </p:nvSpPr>
        <p:spPr>
          <a:xfrm>
            <a:off x="0" y="0"/>
            <a:ext cx="12192000" cy="11333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Moslashtirma</a:t>
            </a: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21401" y="3715946"/>
            <a:ext cx="32672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7030A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a²</a:t>
            </a:r>
            <a:r>
              <a:rPr lang="ru-RU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4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2ab+b²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696892" y="2016281"/>
            <a:ext cx="258115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800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4800" b="1" dirty="0" err="1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)²</a:t>
            </a:r>
            <a:r>
              <a:rPr lang="ru-RU" sz="4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sz="4800" b="1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48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7 L -0.23724 -0.35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62" y="-1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81481E-6 L -0.16497 -0.2384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55" y="-1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481E-6 L 0.70716 -0.2518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52" y="-12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109437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66.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Amallallarni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721800" y="1446958"/>
                <a:ext cx="4275529" cy="128381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solidFill>
                      <a:srgbClr val="008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m:rPr>
                            <m:sty m:val="p"/>
                          </m:rPr>
                          <a:rPr lang="en-US" sz="5400" b="0" i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sz="5400" b="0" i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sSup>
                          <m:sSup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5400" b="0" i="0"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lang="en-US" sz="5400" b="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5400" b="0" i="0">
                            <a:latin typeface="Cambria Math" panose="02040503050406030204" pitchFamily="18" charset="0"/>
                          </a:rPr>
                          <m:t>−49</m:t>
                        </m:r>
                      </m:den>
                    </m:f>
                    <m:r>
                      <a:rPr lang="ru-RU" sz="5400" b="0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5400" b="0" i="0">
                            <a:latin typeface="Cambria Math" panose="02040503050406030204" pitchFamily="18" charset="0"/>
                          </a:rPr>
                          <m:t>7−</m:t>
                        </m:r>
                        <m:r>
                          <m:rPr>
                            <m:sty m:val="p"/>
                          </m:rPr>
                          <a:rPr lang="en-US" sz="5400" b="0" i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</m:oMath>
                </a14:m>
                <a:endParaRPr lang="ru-RU" sz="6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800" y="1446958"/>
                <a:ext cx="4275529" cy="1283813"/>
              </a:xfrm>
              <a:prstGeom prst="rect">
                <a:avLst/>
              </a:prstGeom>
              <a:blipFill>
                <a:blip r:embed="rId2"/>
                <a:stretch>
                  <a:fillRect l="-4131" b="-37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4835549" y="1446958"/>
                <a:ext cx="6387198" cy="137050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0">
                              <a:latin typeface="Cambria Math" panose="02040503050406030204" pitchFamily="18" charset="0"/>
                            </a:rPr>
                            <m:t>12</m:t>
                          </m:r>
                          <m:r>
                            <m:rPr>
                              <m:sty m:val="p"/>
                            </m:rPr>
                            <a:rPr lang="en-US" sz="4000" b="0" i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US" sz="4000" b="0" i="0">
                              <a:latin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d>
                            <m:d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n</m:t>
                              </m:r>
                              <m:r>
                                <a:rPr lang="en-US" sz="4000" b="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4000" b="0" i="0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e>
                          </m:d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US" sz="4000" b="0" i="0" smtClean="0">
                              <a:latin typeface="Cambria Math" panose="02040503050406030204" pitchFamily="18" charset="0"/>
                            </a:rPr>
                            <m:t>+7)</m:t>
                          </m:r>
                        </m:den>
                      </m:f>
                      <m:r>
                        <a:rPr lang="ru-RU" sz="4000" b="0" i="0" smtClean="0">
                          <a:solidFill>
                            <a:srgbClr val="8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0" i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4000" b="0" i="0">
                              <a:latin typeface="Cambria Math" panose="02040503050406030204" pitchFamily="18" charset="0"/>
                            </a:rPr>
                            <m:t>n</m:t>
                          </m:r>
                          <m:r>
                            <a:rPr lang="en-US" sz="4000" b="0" i="0">
                              <a:latin typeface="Cambria Math" panose="02040503050406030204" pitchFamily="18" charset="0"/>
                            </a:rPr>
                            <m:t>−7</m:t>
                          </m:r>
                        </m:den>
                      </m:f>
                      <m:r>
                        <a:rPr lang="ru-RU" sz="4000" b="1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5549" y="1446958"/>
                <a:ext cx="6387198" cy="137050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792143" y="3013109"/>
                <a:ext cx="7732630" cy="141609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54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m:rPr>
                            <m:sty m:val="p"/>
                          </m:rPr>
                          <a:rPr lang="en-US" sz="5400" b="0" i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sz="5400" b="0" i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d>
                          <m:d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5400" b="0" i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sz="5400" b="0" i="0">
                                <a:latin typeface="Cambria Math" panose="02040503050406030204" pitchFamily="18" charset="0"/>
                              </a:rPr>
                              <m:t>−7</m:t>
                            </m:r>
                          </m:e>
                        </m:d>
                        <m:d>
                          <m:d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5400" b="0" i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sz="5400" b="0" i="0">
                                <a:latin typeface="Cambria Math" panose="02040503050406030204" pitchFamily="18" charset="0"/>
                              </a:rPr>
                              <m:t>+7</m:t>
                            </m:r>
                          </m:e>
                        </m:d>
                      </m:den>
                    </m:f>
                    <m:r>
                      <a:rPr lang="ru-RU" sz="5400" b="0" i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5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400" b="0" i="0">
                            <a:latin typeface="Cambria Math" panose="02040503050406030204" pitchFamily="18" charset="0"/>
                          </a:rPr>
                          <m:t>6</m:t>
                        </m:r>
                        <m:d>
                          <m:dPr>
                            <m:ctrlPr>
                              <a:rPr lang="ru-RU" sz="5400" i="1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5400" b="0" i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sz="5400" b="0" i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+7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ru-RU" sz="5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5400" b="0" i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sz="5400" b="0" i="0">
                                <a:latin typeface="Cambria Math" panose="02040503050406030204" pitchFamily="18" charset="0"/>
                              </a:rPr>
                              <m:t>−7</m:t>
                            </m:r>
                          </m:e>
                        </m:d>
                        <m:d>
                          <m:dPr>
                            <m:ctrlPr>
                              <a:rPr lang="ru-RU" sz="5400" i="1" smtClean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5400" b="0" i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sz="5400" b="0" i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+7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6000" dirty="0"/>
                  <a:t> =</a:t>
                </a:r>
                <a:endParaRPr lang="ru-RU" sz="5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143" y="3013109"/>
                <a:ext cx="7732630" cy="1416093"/>
              </a:xfrm>
              <a:prstGeom prst="rect">
                <a:avLst/>
              </a:prstGeom>
              <a:blipFill>
                <a:blip r:embed="rId4"/>
                <a:stretch>
                  <a:fillRect l="-4259" t="-1288" r="-2760" b="-115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792143" y="4699981"/>
                <a:ext cx="8177734" cy="15350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6000" i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m:rPr>
                            <m:sty m:val="p"/>
                          </m:rPr>
                          <a:rPr lang="en-US" sz="6000" b="0" i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sz="6000" b="0" i="0">
                            <a:latin typeface="Cambria Math" panose="02040503050406030204" pitchFamily="18" charset="0"/>
                          </a:rPr>
                          <m:t>−5−6</m:t>
                        </m:r>
                        <m:r>
                          <m:rPr>
                            <m:sty m:val="p"/>
                          </m:rPr>
                          <a:rPr lang="en-US" sz="6000" b="0" i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sz="6000" b="0" i="0">
                            <a:latin typeface="Cambria Math" panose="02040503050406030204" pitchFamily="18" charset="0"/>
                          </a:rPr>
                          <m:t>−42</m:t>
                        </m:r>
                      </m:num>
                      <m:den>
                        <m:d>
                          <m:d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6000" b="0" i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sz="6000" b="0" i="0">
                                <a:latin typeface="Cambria Math" panose="02040503050406030204" pitchFamily="18" charset="0"/>
                              </a:rPr>
                              <m:t>−7</m:t>
                            </m:r>
                          </m:e>
                        </m:d>
                        <m:d>
                          <m:dPr>
                            <m:ctrlPr>
                              <a:rPr lang="ru-RU" sz="6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6000" b="0" i="0">
                                <a:latin typeface="Cambria Math" panose="02040503050406030204" pitchFamily="18" charset="0"/>
                              </a:rPr>
                              <m:t>n</m:t>
                            </m:r>
                            <m:r>
                              <a:rPr lang="en-US" sz="6000" b="0" i="0">
                                <a:latin typeface="Cambria Math" panose="02040503050406030204" pitchFamily="18" charset="0"/>
                              </a:rPr>
                              <m:t>+7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6000" i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6000" i="1" smtClean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0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6000" b="0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sz="6000" b="0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−47</m:t>
                        </m:r>
                      </m:num>
                      <m:den>
                        <m:sSup>
                          <m:sSupPr>
                            <m:ctrlPr>
                              <a:rPr lang="ru-RU" sz="6000" i="1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6000" b="0" i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n</m:t>
                            </m:r>
                          </m:e>
                          <m:sup>
                            <m:r>
                              <a:rPr lang="en-US" sz="6000" b="0" i="0">
                                <a:solidFill>
                                  <a:srgbClr val="8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6000" b="0" i="0">
                            <a:solidFill>
                              <a:srgbClr val="800000"/>
                            </a:solidFill>
                            <a:latin typeface="Cambria Math" panose="02040503050406030204" pitchFamily="18" charset="0"/>
                          </a:rPr>
                          <m:t>−49</m:t>
                        </m:r>
                      </m:den>
                    </m:f>
                    <m:r>
                      <a:rPr lang="ru-RU" sz="6000" b="0" i="1">
                        <a:latin typeface="Cambria Math" panose="02040503050406030204" pitchFamily="18" charset="0"/>
                      </a:rPr>
                      <m:t> ;</m:t>
                    </m:r>
                  </m:oMath>
                </a14:m>
                <a:endParaRPr lang="ru-RU" sz="6000" i="1" dirty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143" y="4699981"/>
                <a:ext cx="8177734" cy="1535036"/>
              </a:xfrm>
              <a:prstGeom prst="rect">
                <a:avLst/>
              </a:prstGeom>
              <a:blipFill>
                <a:blip r:embed="rId5"/>
                <a:stretch>
                  <a:fillRect l="-4549" b="-59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942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9E5A3A5D-5166-4885-8E5B-7A16C01E4D09}"/>
              </a:ext>
            </a:extLst>
          </p:cNvPr>
          <p:cNvSpPr/>
          <p:nvPr/>
        </p:nvSpPr>
        <p:spPr>
          <a:xfrm>
            <a:off x="0" y="0"/>
            <a:ext cx="12199619" cy="1094378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66.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Amallallarni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bajaring</a:t>
            </a:r>
            <a:r>
              <a:rPr lang="en-US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735975" y="1530209"/>
                <a:ext cx="4389791" cy="13364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>
                    <a:solidFill>
                      <a:srgbClr val="008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</a:t>
                </a:r>
                <a:r>
                  <a:rPr lang="en-US" sz="5400" b="1" dirty="0">
                    <a:solidFill>
                      <a:srgbClr val="008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21</m:t>
                        </m:r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1−9</m:t>
                        </m:r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²</m:t>
                        </m:r>
                      </m:den>
                    </m:f>
                    <m:r>
                      <a:rPr lang="ru-RU" sz="4800" i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y</m:t>
                        </m:r>
                      </m:num>
                      <m:den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endParaRPr lang="ru-RU" sz="5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975" y="1530209"/>
                <a:ext cx="4389791" cy="1336456"/>
              </a:xfrm>
              <a:prstGeom prst="rect">
                <a:avLst/>
              </a:prstGeom>
              <a:blipFill>
                <a:blip r:embed="rId2"/>
                <a:stretch>
                  <a:fillRect l="-41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000985" y="1482783"/>
                <a:ext cx="7156254" cy="13022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6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21</m:t>
                          </m:r>
                          <m:sSup>
                            <m:sSup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600" i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  <m:sup>
                              <m:r>
                                <a:rPr lang="en-US" sz="36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d>
                            <m:d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i="0">
                                  <a:latin typeface="Cambria Math" panose="02040503050406030204" pitchFamily="18" charset="0"/>
                                </a:rPr>
                                <m:t>1−3</m:t>
                              </m:r>
                              <m:r>
                                <m:rPr>
                                  <m:sty m:val="p"/>
                                </m:rPr>
                                <a:rPr lang="en-US" sz="3600" i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</m:d>
                          <m:d>
                            <m:dPr>
                              <m:ctrlPr>
                                <a:rPr lang="ru-RU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3600" i="0">
                                  <a:latin typeface="Cambria Math" panose="02040503050406030204" pitchFamily="18" charset="0"/>
                                </a:rPr>
                                <m:t>1+3</m:t>
                              </m:r>
                              <m:r>
                                <m:rPr>
                                  <m:sty m:val="p"/>
                                </m:rPr>
                                <a:rPr lang="en-US" sz="3600" i="0"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</m:d>
                        </m:den>
                      </m:f>
                      <m:r>
                        <a:rPr lang="ru-RU" sz="3600" b="0" i="0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3600" i="0">
                              <a:latin typeface="Cambria Math" panose="02040503050406030204" pitchFamily="18" charset="0"/>
                            </a:rPr>
                            <m:t>y</m:t>
                          </m:r>
                        </m:num>
                        <m:den>
                          <m:r>
                            <a:rPr lang="ru-RU" sz="3600" b="0" i="0" smtClean="0">
                              <a:latin typeface="Cambria Math" panose="02040503050406030204" pitchFamily="18" charset="0"/>
                            </a:rPr>
                            <m:t>−(</m:t>
                          </m:r>
                          <m:r>
                            <a:rPr lang="en-US" sz="3600" i="0">
                              <a:latin typeface="Cambria Math" panose="02040503050406030204" pitchFamily="18" charset="0"/>
                            </a:rPr>
                            <m:t>1−3</m:t>
                          </m:r>
                          <m:r>
                            <m:rPr>
                              <m:sty m:val="p"/>
                            </m:rPr>
                            <a:rPr lang="en-US" sz="3600" i="0"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ru-RU" sz="3600" b="0" i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ru-RU" sz="36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ru-RU" sz="3600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985" y="1482783"/>
                <a:ext cx="7156254" cy="1302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070159" y="3055814"/>
                <a:ext cx="7719614" cy="13364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0">
                            <a:latin typeface="Cambria Math" panose="02040503050406030204" pitchFamily="18" charset="0"/>
                          </a:rPr>
                          <m:t>21</m:t>
                        </m:r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b="0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4800" b="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b="0" i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d>
                          <m:d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0" i="0">
                                <a:latin typeface="Cambria Math" panose="02040503050406030204" pitchFamily="18" charset="0"/>
                              </a:rPr>
                              <m:t>1−3</m:t>
                            </m:r>
                            <m:r>
                              <m:rPr>
                                <m:sty m:val="p"/>
                              </m:rPr>
                              <a:rPr lang="en-US" sz="4800" b="0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</m:d>
                        <m:d>
                          <m:d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0" i="0">
                                <a:latin typeface="Cambria Math" panose="02040503050406030204" pitchFamily="18" charset="0"/>
                              </a:rPr>
                              <m:t>1+3</m:t>
                            </m:r>
                            <m:r>
                              <m:rPr>
                                <m:sty m:val="p"/>
                              </m:rPr>
                              <a:rPr lang="en-US" sz="4800" b="0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</m:d>
                      </m:den>
                    </m:f>
                    <m:r>
                      <a:rPr lang="ru-RU" sz="4800" b="0" i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 b="0" i="0">
                            <a:latin typeface="Cambria Math" panose="02040503050406030204" pitchFamily="18" charset="0"/>
                          </a:rPr>
                          <m:t>y</m:t>
                        </m:r>
                        <m:d>
                          <m:dPr>
                            <m:ctrlPr>
                              <a:rPr lang="ru-RU" sz="48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0" i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1+3</m:t>
                            </m:r>
                            <m:r>
                              <m:rPr>
                                <m:sty m:val="p"/>
                              </m:rPr>
                              <a:rPr lang="en-US" sz="4800" b="0" i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</m:d>
                      </m:num>
                      <m:den>
                        <m:d>
                          <m:d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0" i="0">
                                <a:latin typeface="Cambria Math" panose="02040503050406030204" pitchFamily="18" charset="0"/>
                              </a:rPr>
                              <m:t>1−3</m:t>
                            </m:r>
                            <m:r>
                              <m:rPr>
                                <m:sty m:val="p"/>
                              </m:rPr>
                              <a:rPr lang="en-US" sz="4800" b="0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</m:d>
                        <m:d>
                          <m:dPr>
                            <m:ctrlPr>
                              <a:rPr lang="ru-RU" sz="48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0" i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1+3</m:t>
                            </m:r>
                            <m:r>
                              <m:rPr>
                                <m:sty m:val="p"/>
                              </m:rPr>
                              <a:rPr lang="en-US" sz="4800" b="0" i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4400" dirty="0"/>
                  <a:t> =</a:t>
                </a:r>
                <a:endParaRPr lang="ru-RU" sz="4400" dirty="0"/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159" y="3055814"/>
                <a:ext cx="7719614" cy="1336456"/>
              </a:xfrm>
              <a:prstGeom prst="rect">
                <a:avLst/>
              </a:prstGeom>
              <a:blipFill>
                <a:blip r:embed="rId4"/>
                <a:stretch>
                  <a:fillRect l="-3633" r="-1738" b="-5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070159" y="4828101"/>
                <a:ext cx="10911147" cy="13364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21</m:t>
                        </m:r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+1+</m:t>
                        </m:r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+3</m:t>
                        </m:r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d>
                          <m:d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i="0">
                                <a:latin typeface="Cambria Math" panose="02040503050406030204" pitchFamily="18" charset="0"/>
                              </a:rPr>
                              <m:t>1−3</m:t>
                            </m:r>
                            <m:r>
                              <m:rPr>
                                <m:sty m:val="p"/>
                              </m:rPr>
                              <a:rPr lang="en-US" sz="4800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</m:d>
                        <m:d>
                          <m:d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i="0">
                                <a:latin typeface="Cambria Math" panose="02040503050406030204" pitchFamily="18" charset="0"/>
                              </a:rPr>
                              <m:t>1+3</m:t>
                            </m:r>
                            <m:r>
                              <m:rPr>
                                <m:sty m:val="p"/>
                              </m:rPr>
                              <a:rPr lang="en-US" sz="4800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</m:d>
                      </m:den>
                    </m:f>
                    <m:r>
                      <a:rPr lang="ru-RU" sz="4800" i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24</m:t>
                        </m:r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4800" i="0">
                            <a:latin typeface="Cambria Math" panose="02040503050406030204" pitchFamily="18" charset="0"/>
                          </a:rPr>
                          <m:t>y</m:t>
                        </m:r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US" sz="4800" i="0">
                            <a:latin typeface="Cambria Math" panose="02040503050406030204" pitchFamily="18" charset="0"/>
                          </a:rPr>
                          <m:t>1−9</m:t>
                        </m:r>
                        <m:sSup>
                          <m:sSupPr>
                            <m:ctrlPr>
                              <a:rPr lang="ru-RU" sz="4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4800" i="0">
                                <a:latin typeface="Cambria Math" panose="02040503050406030204" pitchFamily="18" charset="0"/>
                              </a:rPr>
                              <m:t>y</m:t>
                            </m:r>
                          </m:e>
                          <m:sup>
                            <m:r>
                              <a:rPr lang="en-US" sz="4800" i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54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0159" y="4828101"/>
                <a:ext cx="10911147" cy="1336456"/>
              </a:xfrm>
              <a:prstGeom prst="rect">
                <a:avLst/>
              </a:prstGeom>
              <a:blipFill>
                <a:blip r:embed="rId5"/>
                <a:stretch>
                  <a:fillRect l="-2571" t="-457" b="-86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773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2787</TotalTime>
  <Words>417</Words>
  <Application>Microsoft Office PowerPoint</Application>
  <PresentationFormat>Широкоэкранный</PresentationFormat>
  <Paragraphs>72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Wingdings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                   =3x/x(x+y) -5(x+y)/x(x+y) = =(3x-5x-5y)/x(x+y)  =(-2x-5y)/x(x+y) =-(2x+5y)/x(x+y)   ;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Darslikda berilgan 67-, 69-,71-  topshiriqlarni  bajarish (26 – bet).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Пользователь</dc:creator>
  <cp:lastModifiedBy>Аскарова Комила</cp:lastModifiedBy>
  <cp:revision>165</cp:revision>
  <dcterms:created xsi:type="dcterms:W3CDTF">2020-07-17T09:31:54Z</dcterms:created>
  <dcterms:modified xsi:type="dcterms:W3CDTF">2022-06-23T07:30:26Z</dcterms:modified>
</cp:coreProperties>
</file>