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7" r:id="rId2"/>
    <p:sldId id="290" r:id="rId3"/>
    <p:sldId id="308" r:id="rId4"/>
    <p:sldId id="320" r:id="rId5"/>
    <p:sldId id="306" r:id="rId6"/>
    <p:sldId id="310" r:id="rId7"/>
    <p:sldId id="304" r:id="rId8"/>
    <p:sldId id="309" r:id="rId9"/>
    <p:sldId id="307" r:id="rId10"/>
    <p:sldId id="318" r:id="rId11"/>
    <p:sldId id="300" r:id="rId12"/>
    <p:sldId id="321" r:id="rId13"/>
    <p:sldId id="319" r:id="rId14"/>
    <p:sldId id="298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CB168FF-EA8E-46C4-BF1D-7A38BA291A06}">
          <p14:sldIdLst>
            <p14:sldId id="297"/>
            <p14:sldId id="290"/>
            <p14:sldId id="308"/>
            <p14:sldId id="320"/>
            <p14:sldId id="306"/>
            <p14:sldId id="310"/>
            <p14:sldId id="304"/>
            <p14:sldId id="309"/>
            <p14:sldId id="307"/>
            <p14:sldId id="318"/>
            <p14:sldId id="300"/>
            <p14:sldId id="321"/>
            <p14:sldId id="319"/>
            <p14:sldId id="298"/>
          </p14:sldIdLst>
        </p14:section>
        <p14:section name="Раздел без заголовка" id="{6AA1F43C-892A-4787-89B6-4EA8D4F8EDF5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26D4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5" autoAdjust="0"/>
    <p:restoredTop sz="94660"/>
  </p:normalViewPr>
  <p:slideViewPr>
    <p:cSldViewPr snapToGrid="0">
      <p:cViewPr varScale="1">
        <p:scale>
          <a:sx n="79" d="100"/>
          <a:sy n="79" d="100"/>
        </p:scale>
        <p:origin x="38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85078E-5E03-43A9-A913-2E50E25B3A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E2C0963-293F-4B4C-ACAE-EF1BD8020B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BC1EBC-C805-452D-830C-FC1CCCF1C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1E989F-802D-46A7-9889-C211904CF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D5EDA9-EE54-448C-9EC0-3B3B24416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597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73FDFC-79C5-4934-B4B6-C43CFD68E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031C2A4-3FB4-4F23-95A7-510F8A7E6C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7CF8D0-7B33-402B-BEC2-4055D7190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16C0AD-5CF3-4DA2-9B1C-7328BFEB1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1261CF-1C9F-4B36-AF23-3D6AB896A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397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6F4B344-2333-40A5-8DAA-28984454C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60ED765-D5E0-4EE9-A23A-2908125171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F0D3A8-9933-465D-B7D4-BA375B27D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03B2B9-9476-4F12-9DA9-F602B6436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60BFBD-1D17-40F1-A05F-FE9577B0D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748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BF8BDD-EF9A-460D-A21C-71FFEF14C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A37ABF-1E1A-4F2F-8928-C09F5EEE1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1856B8-F5A2-4CA5-A037-5148C3860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3E6E00-9D73-4F12-B2D9-EA74483BD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83A197-9531-4597-B39C-958CBCD12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119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0A5A2D-B964-44B8-B3AE-94CF01125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D871DA-D984-4BE6-8F70-BF18F7D6F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1A2AE9-0ADF-4064-AE46-B2948D976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F10E79-417A-4AB8-8DE8-6EAA63F53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3AE07B-D605-41D2-A5C1-FF83D828D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513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017D95-8FBE-4711-BB4D-7ED1632BD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E0B66F-5C50-462A-9127-22583E7F99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8F5D27-35C8-4728-B5B6-C0152B25D1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DCDD001-B2BE-4A88-B09B-4C7920FAC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2EB915C-907F-4ECC-AFFB-4459DB19C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0C6EAB8-A812-4515-B9D4-92202E58D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164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AA1CFB-0DDA-4BDA-82F5-B61D9E445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E16B520-62AA-4588-BAA1-2DD151412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0CBEDA1-EA9C-4F4A-86EE-BF884FF706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0584845-7CE0-4869-9DAD-050C02C002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0E99EEB-2224-492A-854A-7306E1DE05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C0EFA6C-F292-4DD3-8623-AE4420874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104F1A4-623E-405F-A2C4-D229E6206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A249506-8CB7-483C-A05E-D4D68010D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586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B7222E-F800-4A16-A712-9E4941145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D825C79-B6CA-4640-A2F3-0DCB47641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6F48DB6-2CD7-4B4C-9EC8-1D7F2AFF7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08E0431-DC75-42C4-B86F-9995DE521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850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90E3057-3A10-4D36-8BB7-09813E9C7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15F38C4-3193-44D7-B878-48402FD6A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7E429A3-D470-4637-AB39-D27985EEA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486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E7F3EA-7853-4CC9-81C6-4F88286F3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A2521B-3C72-423F-B66A-5FB5A7503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8AC5139-83DC-41D4-81A8-4A8CB71B06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D5918C5-D373-4122-9D15-9359057A6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07DB7FB-7555-4523-930D-B88B4E969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41803AA-FF71-43CE-A0E9-9F46A0347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344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3C03DB-6581-4A7B-943E-0ABE71403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C001FF3-3EE4-4950-B669-5C0244F738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00A41C7-1474-4DDF-9719-CA10CFABA9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92A022-2F88-4EA0-BAA3-C763B9B2D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D5AB0B8-A7C0-499D-B520-A7D4006FC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5E95A54-060B-48FA-A2B9-B1C2C36D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497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8B0DDB-6DF4-4B3C-B98A-004881331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6831BFA-2FB5-4A63-A2DE-3E6F948EC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A3A78E-9226-48DF-ABAE-C9E7374A0C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C08912-00EE-47FA-A5FC-1DC746C8E8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330C35-AE55-4D92-90AC-D5F2793FA9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684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7" Type="http://schemas.openxmlformats.org/officeDocument/2006/relationships/image" Target="../media/image22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90.png"/><Relationship Id="rId4" Type="http://schemas.openxmlformats.org/officeDocument/2006/relationships/image" Target="../media/image8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0.png"/><Relationship Id="rId2" Type="http://schemas.openxmlformats.org/officeDocument/2006/relationships/image" Target="../media/image15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0.png"/><Relationship Id="rId4" Type="http://schemas.openxmlformats.org/officeDocument/2006/relationships/image" Target="../media/image17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0.png"/><Relationship Id="rId3" Type="http://schemas.openxmlformats.org/officeDocument/2006/relationships/image" Target="../media/image82.png"/><Relationship Id="rId7" Type="http://schemas.openxmlformats.org/officeDocument/2006/relationships/image" Target="../media/image14.png"/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1.png"/><Relationship Id="rId5" Type="http://schemas.openxmlformats.org/officeDocument/2006/relationships/image" Target="../media/image13.png"/><Relationship Id="rId4" Type="http://schemas.openxmlformats.org/officeDocument/2006/relationships/image" Target="../media/image91.png"/><Relationship Id="rId9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9359"/>
            <a:ext cx="12192000" cy="16459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17541" y="189330"/>
            <a:ext cx="5129519" cy="1250768"/>
          </a:xfrm>
          <a:prstGeom prst="rect">
            <a:avLst/>
          </a:prstGeom>
        </p:spPr>
        <p:txBody>
          <a:bodyPr vert="horz" wrap="square" lIns="0" tIns="19472" rIns="0" bIns="0" rtlCol="0" anchor="ctr">
            <a:spAutoFit/>
          </a:bodyPr>
          <a:lstStyle/>
          <a:p>
            <a:pPr marL="16933" algn="ctr">
              <a:lnSpc>
                <a:spcPct val="100000"/>
              </a:lnSpc>
              <a:spcBef>
                <a:spcPts val="152"/>
              </a:spcBef>
            </a:pPr>
            <a:r>
              <a:rPr lang="en-US" sz="8000" b="1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9953898" y="205114"/>
            <a:ext cx="1828800" cy="1219200"/>
            <a:chOff x="4698979" y="198156"/>
            <a:chExt cx="622592" cy="613387"/>
          </a:xfrm>
        </p:grpSpPr>
        <p:sp>
          <p:nvSpPr>
            <p:cNvPr id="9" name="object 9"/>
            <p:cNvSpPr/>
            <p:nvPr/>
          </p:nvSpPr>
          <p:spPr>
            <a:xfrm>
              <a:off x="4698979" y="207658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400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10041415" y="459480"/>
            <a:ext cx="1686333" cy="636927"/>
          </a:xfrm>
          <a:prstGeom prst="rect">
            <a:avLst/>
          </a:prstGeom>
        </p:spPr>
        <p:txBody>
          <a:bodyPr vert="horz" wrap="square" lIns="0" tIns="21167" rIns="0" bIns="0" rtlCol="0">
            <a:spAutoFit/>
          </a:bodyPr>
          <a:lstStyle/>
          <a:p>
            <a:pPr>
              <a:spcBef>
                <a:spcPts val="167"/>
              </a:spcBef>
            </a:pPr>
            <a:r>
              <a:rPr lang="en-US" sz="3733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</a:t>
            </a:r>
            <a:r>
              <a:rPr lang="ru-RU" sz="4000" b="1" spc="13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spc="13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sz="37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62981" y="231549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686722" y="2203091"/>
            <a:ext cx="860817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latin typeface="Arial" pitchFamily="34" charset="0"/>
                <a:cs typeface="Arial" pitchFamily="34" charset="0"/>
              </a:rPr>
              <a:t>MAVZU: </a:t>
            </a:r>
            <a:r>
              <a:rPr lang="en-US" sz="5400" b="1" dirty="0" err="1">
                <a:latin typeface="Arial" pitchFamily="34" charset="0"/>
                <a:cs typeface="Arial" pitchFamily="34" charset="0"/>
              </a:rPr>
              <a:t>Algebraik</a:t>
            </a:r>
            <a:r>
              <a:rPr lang="en-US" sz="5400" b="1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5400" b="1" dirty="0" err="1">
                <a:latin typeface="Arial" pitchFamily="34" charset="0"/>
                <a:cs typeface="Arial" pitchFamily="34" charset="0"/>
              </a:rPr>
              <a:t>kasrlarni</a:t>
            </a:r>
            <a:endParaRPr lang="en-US" sz="54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5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>
                <a:latin typeface="Arial" pitchFamily="34" charset="0"/>
                <a:cs typeface="Arial" pitchFamily="34" charset="0"/>
              </a:rPr>
              <a:t>qo‘shish</a:t>
            </a:r>
            <a:r>
              <a:rPr lang="en-US" sz="5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>
                <a:latin typeface="Arial" pitchFamily="34" charset="0"/>
                <a:cs typeface="Arial" pitchFamily="34" charset="0"/>
              </a:rPr>
              <a:t>va</a:t>
            </a:r>
            <a:r>
              <a:rPr lang="en-US" sz="5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>
                <a:latin typeface="Arial" pitchFamily="34" charset="0"/>
                <a:cs typeface="Arial" pitchFamily="34" charset="0"/>
              </a:rPr>
              <a:t>ayirish</a:t>
            </a:r>
            <a:endParaRPr lang="en-US" sz="5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ject 11"/>
          <p:cNvSpPr/>
          <p:nvPr/>
        </p:nvSpPr>
        <p:spPr>
          <a:xfrm>
            <a:off x="8714521" y="1910805"/>
            <a:ext cx="3017151" cy="302727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Прямоугольник 3"/>
          <p:cNvSpPr/>
          <p:nvPr/>
        </p:nvSpPr>
        <p:spPr>
          <a:xfrm>
            <a:off x="326571" y="2064485"/>
            <a:ext cx="940525" cy="16714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326571" y="4430284"/>
            <a:ext cx="940525" cy="167149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510319" y="5517001"/>
            <a:ext cx="94488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O‘qituvchi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Yusupjonova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Shahnoza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Mirzatillayevna</a:t>
            </a:r>
            <a:endParaRPr lang="ru-RU" sz="3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51384" y="4529416"/>
            <a:ext cx="864096" cy="151216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066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9E5A3A5D-5166-4885-8E5B-7A16C01E4D09}"/>
              </a:ext>
            </a:extLst>
          </p:cNvPr>
          <p:cNvSpPr/>
          <p:nvPr/>
        </p:nvSpPr>
        <p:spPr>
          <a:xfrm>
            <a:off x="0" y="0"/>
            <a:ext cx="12199619" cy="11727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48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Algebraik</a:t>
            </a:r>
            <a:r>
              <a:rPr lang="en-US" sz="4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kasrlarni</a:t>
            </a:r>
            <a:r>
              <a:rPr lang="en-US" sz="4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qo‘shish</a:t>
            </a:r>
            <a:r>
              <a:rPr lang="en-US" sz="4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ayirish</a:t>
            </a:r>
            <a:endParaRPr lang="en-US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628652" y="3000763"/>
                <a:ext cx="3622979" cy="113685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ru-RU" sz="4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4800" i="0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p>
                            <m:r>
                              <a:rPr lang="en-US" sz="48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4800" i="0">
                            <a:latin typeface="Cambria Math" panose="02040503050406030204" pitchFamily="18" charset="0"/>
                          </a:rPr>
                          <m:t>x</m:t>
                        </m:r>
                      </m:den>
                    </m:f>
                    <m:r>
                      <a:rPr lang="en-US" sz="4800" i="0">
                        <a:latin typeface="Cambria Math" panose="02040503050406030204" pitchFamily="18" charset="0"/>
                      </a:rPr>
                      <m:t>+ </m:t>
                    </m:r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sSup>
                          <m:sSupPr>
                            <m:ctrlPr>
                              <a:rPr lang="ru-RU" sz="4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4800" i="0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p>
                            <m:r>
                              <a:rPr lang="en-US" sz="48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  <m:r>
                      <a:rPr lang="en-US" sz="4800" i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4800" dirty="0"/>
                  <a:t>=</a:t>
                </a:r>
                <a:endParaRPr lang="ru-RU" sz="48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8652" y="3000763"/>
                <a:ext cx="3622979" cy="1136850"/>
              </a:xfrm>
              <a:prstGeom prst="rect">
                <a:avLst/>
              </a:prstGeom>
              <a:blipFill>
                <a:blip r:embed="rId2"/>
                <a:stretch>
                  <a:fillRect r="-6902" b="-144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5251631" y="3066078"/>
                <a:ext cx="6096000" cy="1974643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4800" i="0"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4800" i="0"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−1)</m:t>
                        </m:r>
                      </m:den>
                    </m:f>
                    <m:r>
                      <a:rPr lang="en-US" sz="4800" i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ru-RU" sz="4800" i="0"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−1)(</m:t>
                        </m:r>
                        <m:r>
                          <m:rPr>
                            <m:sty m:val="p"/>
                          </m:rPr>
                          <a:rPr lang="ru-RU" sz="4800" i="0"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+1)</m:t>
                        </m:r>
                      </m:den>
                    </m:f>
                  </m:oMath>
                </a14:m>
                <a:r>
                  <a:rPr lang="en-US" sz="4800" dirty="0"/>
                  <a:t> =</a:t>
                </a:r>
                <a:br>
                  <a:rPr lang="en-US" sz="4800" dirty="0"/>
                </a:br>
                <a:endParaRPr lang="ru-RU" sz="48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1631" y="3066078"/>
                <a:ext cx="6096000" cy="19746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456863" y="4592231"/>
                <a:ext cx="5333448" cy="12359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4800" i="0"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+1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4800" i="0"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(</m:t>
                        </m:r>
                        <m:sSup>
                          <m:sSupPr>
                            <m:ctrlPr>
                              <a:rPr lang="ru-RU" sz="4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4800" i="0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p>
                            <m:r>
                              <a:rPr lang="en-US" sz="48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−1)</m:t>
                        </m:r>
                      </m:den>
                    </m:f>
                    <m:r>
                      <a:rPr lang="en-US" sz="4800" i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m:rPr>
                            <m:sty m:val="p"/>
                          </m:rPr>
                          <a:rPr lang="en-US" sz="4800" i="0">
                            <a:latin typeface="Cambria Math" panose="02040503050406030204" pitchFamily="18" charset="0"/>
                          </a:rPr>
                          <m:t>x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4800" i="0"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(</m:t>
                        </m:r>
                        <m:sSup>
                          <m:sSupPr>
                            <m:ctrlPr>
                              <a:rPr lang="ru-RU" sz="4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4800" i="0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p>
                            <m:r>
                              <a:rPr lang="en-US" sz="48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−1)</m:t>
                        </m:r>
                      </m:den>
                    </m:f>
                  </m:oMath>
                </a14:m>
                <a:r>
                  <a:rPr lang="en-US" sz="4800" dirty="0"/>
                  <a:t> =</a:t>
                </a:r>
                <a:endParaRPr lang="ru-RU" sz="48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863" y="4592231"/>
                <a:ext cx="5333448" cy="1235979"/>
              </a:xfrm>
              <a:prstGeom prst="rect">
                <a:avLst/>
              </a:prstGeom>
              <a:blipFill>
                <a:blip r:embed="rId4"/>
                <a:stretch>
                  <a:fillRect l="-5257" r="-1371" b="-54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5502929" y="4596847"/>
                <a:ext cx="2343911" cy="12313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600" i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3600" i="0">
                              <a:latin typeface="Cambria Math" panose="02040503050406030204" pitchFamily="18" charset="0"/>
                            </a:rPr>
                            <m:t>+1+3</m:t>
                          </m:r>
                          <m:r>
                            <m:rPr>
                              <m:sty m:val="p"/>
                            </m:rPr>
                            <a:rPr lang="en-US" sz="3600" i="0">
                              <a:latin typeface="Cambria Math" panose="02040503050406030204" pitchFamily="18" charset="0"/>
                            </a:rPr>
                            <m:t>x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600" i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3600" i="0">
                              <a:latin typeface="Cambria Math" panose="02040503050406030204" pitchFamily="18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ru-RU" sz="3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3600" i="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p>
                              <m:r>
                                <a:rPr lang="en-US" sz="36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600" i="0">
                              <a:latin typeface="Cambria Math" panose="02040503050406030204" pitchFamily="18" charset="0"/>
                            </a:rPr>
                            <m:t>−1)</m:t>
                          </m:r>
                        </m:den>
                      </m:f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2929" y="4596847"/>
                <a:ext cx="2343911" cy="123136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7846840" y="4592231"/>
                <a:ext cx="2634952" cy="12548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𝟒𝐱</m:t>
                        </m:r>
                        <m:r>
                          <a:rPr lang="en-US" sz="4800" b="1" i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800" b="1" i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800" b="1" i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𝐱</m:t>
                        </m:r>
                        <m:r>
                          <a:rPr lang="en-US" sz="4800" b="1" i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p>
                          <m:sSupPr>
                            <m:ctrlPr>
                              <a:rPr lang="ru-RU" sz="4800" b="1" i="1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b="1" i="0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  <m:t>𝐱</m:t>
                            </m:r>
                          </m:e>
                          <m:sup>
                            <m:r>
                              <a:rPr lang="en-US" sz="4800" b="1" i="0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4800" b="1" i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800" b="1" i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4800" b="1" i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n-US" sz="4800" i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8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6840" y="4592231"/>
                <a:ext cx="2634952" cy="1254895"/>
              </a:xfrm>
              <a:prstGeom prst="rect">
                <a:avLst/>
              </a:prstGeom>
              <a:blipFill>
                <a:blip r:embed="rId6"/>
                <a:stretch>
                  <a:fillRect l="-10417" b="-53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810836" y="1258236"/>
                <a:ext cx="9817368" cy="12926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ru-RU" sz="5400" b="1" i="1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 b="1" i="0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  <m:t>𝐱</m:t>
                            </m:r>
                          </m:e>
                          <m:sup>
                            <m:r>
                              <a:rPr lang="en-US" sz="5400" b="1" i="0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5400" b="1" i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5400" b="1" i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𝐱</m:t>
                        </m:r>
                      </m:den>
                    </m:f>
                    <m:r>
                      <a:rPr lang="en-US" sz="5400" b="1" i="0" smtClean="0">
                        <a:solidFill>
                          <a:srgbClr val="8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5400" b="0" i="0" smtClean="0">
                        <a:solidFill>
                          <a:srgbClr val="800000"/>
                        </a:solidFill>
                        <a:latin typeface="Cambria Math" panose="02040503050406030204" pitchFamily="18" charset="0"/>
                      </a:rPr>
                      <m:t>va</m:t>
                    </m:r>
                    <m:r>
                      <a:rPr lang="en-US" sz="5400" b="1" i="0" smtClean="0">
                        <a:solidFill>
                          <a:srgbClr val="800000"/>
                        </a:solidFill>
                        <a:latin typeface="Cambria Math" panose="02040503050406030204" pitchFamily="18" charset="0"/>
                      </a:rPr>
                      <m:t>  </m:t>
                    </m:r>
                    <m:f>
                      <m:fPr>
                        <m:ctrlPr>
                          <a:rPr lang="ru-RU" sz="54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sSup>
                          <m:sSupPr>
                            <m:ctrlPr>
                              <a:rPr lang="ru-RU" sz="5400" b="1" i="1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 b="1" i="0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  <m:t>𝐱</m:t>
                            </m:r>
                          </m:e>
                          <m:sup>
                            <m:r>
                              <a:rPr lang="en-US" sz="5400" b="1" i="0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5400" b="1" i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5400" b="1" i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den>
                    </m:f>
                  </m:oMath>
                </a14:m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44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kasrlarni</a:t>
                </a:r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qo‘shing</a:t>
                </a:r>
                <a:r>
                  <a:rPr lang="en-US" sz="44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ru-RU" sz="44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0836" y="1258236"/>
                <a:ext cx="9817368" cy="1292662"/>
              </a:xfrm>
              <a:prstGeom prst="rect">
                <a:avLst/>
              </a:prstGeom>
              <a:blipFill>
                <a:blip r:embed="rId7"/>
                <a:stretch>
                  <a:fillRect r="-1366" b="-42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54437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6C34B1-B8D2-4AA2-8C12-343604D35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136" y="2348885"/>
            <a:ext cx="10515600" cy="3760969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Darslikda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b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54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59-,60-,61 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topshiriqlarni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ru-RU" sz="54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54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54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4-bet).</a:t>
            </a:r>
            <a:br>
              <a:rPr lang="en-US" sz="5400" b="1" dirty="0">
                <a:solidFill>
                  <a:srgbClr val="202122"/>
                </a:solidFill>
                <a:latin typeface="Arial" panose="020B0604020202020204" pitchFamily="34" charset="0"/>
              </a:rPr>
            </a:b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31CD7C4D-876A-412E-86B9-D5B65109A800}"/>
              </a:ext>
            </a:extLst>
          </p:cNvPr>
          <p:cNvSpPr/>
          <p:nvPr/>
        </p:nvSpPr>
        <p:spPr>
          <a:xfrm>
            <a:off x="-7619" y="-53504"/>
            <a:ext cx="12199619" cy="174375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200000"/>
              </a:lnSpc>
            </a:pP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478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08380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9E5A3A5D-5166-4885-8E5B-7A16C01E4D09}"/>
              </a:ext>
            </a:extLst>
          </p:cNvPr>
          <p:cNvSpPr/>
          <p:nvPr/>
        </p:nvSpPr>
        <p:spPr>
          <a:xfrm>
            <a:off x="0" y="0"/>
            <a:ext cx="12199619" cy="116259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Qarama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qarshi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kasrlar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704333" y="2947739"/>
                <a:ext cx="8790952" cy="1616148"/>
              </a:xfrm>
              <a:prstGeom prst="rect">
                <a:avLst/>
              </a:prstGeom>
              <a:ln w="28575">
                <a:solidFill>
                  <a:srgbClr val="00B050"/>
                </a:solidFill>
              </a:ln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4800" b="1" dirty="0"/>
                  <a:t>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  <m:r>
                      <a:rPr lang="en-US" sz="5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ru-RU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</m:oMath>
                </a14:m>
                <a:r>
                  <a:rPr lang="en-US" sz="5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r>
                  <a:rPr lang="en-US" sz="5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en-US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  <m:r>
                      <a:rPr lang="en-US" sz="5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54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</m:oMath>
                </a14:m>
                <a:r>
                  <a:rPr lang="en-US" sz="5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0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4333" y="2947739"/>
                <a:ext cx="8790952" cy="1616148"/>
              </a:xfrm>
              <a:prstGeom prst="rect">
                <a:avLst/>
              </a:prstGeom>
              <a:blipFill>
                <a:blip r:embed="rId2"/>
                <a:stretch>
                  <a:fillRect b="-8889"/>
                </a:stretch>
              </a:blipFill>
              <a:ln w="28575"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720986" y="4646283"/>
                <a:ext cx="5208285" cy="16648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sz="4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US" sz="4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sz="4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  <m:r>
                      <a:rPr lang="en-US" sz="4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4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US" sz="4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−(</m:t>
                        </m:r>
                        <m:r>
                          <a:rPr lang="en-US" sz="4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sz="4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−1)</m:t>
                        </m:r>
                      </m:den>
                    </m:f>
                  </m:oMath>
                </a14:m>
                <a:r>
                  <a:rPr lang="en-US" sz="48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US" sz="4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sz="4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</m:oMath>
                </a14:m>
                <a:r>
                  <a:rPr lang="en-US" sz="48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8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0986" y="4646283"/>
                <a:ext cx="5208285" cy="1664879"/>
              </a:xfrm>
              <a:prstGeom prst="rect">
                <a:avLst/>
              </a:prstGeom>
              <a:blipFill>
                <a:blip r:embed="rId3"/>
                <a:stretch>
                  <a:fillRect r="-4327" b="-219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192328" y="4809034"/>
                <a:ext cx="3025828" cy="14474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  <m:r>
                      <a:rPr lang="en-US" sz="4800" i="1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  <m:r>
                      <a:rPr lang="en-US" sz="4800"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2328" y="4809034"/>
                <a:ext cx="3025828" cy="144744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2518540" y="1502071"/>
                <a:ext cx="7162538" cy="1200521"/>
              </a:xfrm>
              <a:prstGeom prst="rect">
                <a:avLst/>
              </a:prstGeom>
              <a:ln w="28575">
                <a:solidFill>
                  <a:srgbClr val="00B050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</m:oMath>
                </a14:m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</m:oMath>
                </a14:m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 smtClean="0"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</m:oMath>
                </a14:m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</m:oMath>
                </a14:m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8540" y="1502071"/>
                <a:ext cx="7162538" cy="1200521"/>
              </a:xfrm>
              <a:prstGeom prst="rect">
                <a:avLst/>
              </a:prstGeom>
              <a:blipFill>
                <a:blip r:embed="rId5"/>
                <a:stretch>
                  <a:fillRect r="-763" b="-6436"/>
                </a:stretch>
              </a:blipFill>
              <a:ln w="28575"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55123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BA22EDAB-8B3E-42D5-B4BE-5442013C0F67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2718444" y="1508361"/>
                <a:ext cx="1068183" cy="437670"/>
              </a:xfrm>
            </p:spPr>
            <p:txBody>
              <a:bodyPr>
                <a:normAutofit fontScale="90000"/>
              </a:bodyPr>
              <a:lstStyle/>
              <a:p>
                <a:pPr algn="ctr"/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b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ru-RU" dirty="0"/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BA22EDAB-8B3E-42D5-B4BE-5442013C0F6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2718444" y="1508361"/>
                <a:ext cx="1068183" cy="437670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C5AA254D-C9FF-4754-9A4D-53FA5327412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0" y="918954"/>
                <a:ext cx="12004766" cy="2385950"/>
              </a:xfrm>
            </p:spPr>
            <p:txBody>
              <a:bodyPr>
                <a:normAutofit/>
              </a:bodyPr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sz="3600" dirty="0"/>
                  <a:t> </a:t>
                </a:r>
                <a:r>
                  <a:rPr lang="en-US" sz="4000" b="1" dirty="0">
                    <a:solidFill>
                      <a:srgbClr val="C00000"/>
                    </a:solidFill>
                  </a:rPr>
                  <a:t>a)</a:t>
                </a:r>
                <a:r>
                  <a:rPr lang="en-US" sz="3600" dirty="0"/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5400" b="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5400" b="0" i="1">
                            <a:latin typeface="Cambria Math" panose="02040503050406030204" pitchFamily="18" charset="0"/>
                          </a:rPr>
                          <m:t>²−3</m:t>
                        </m:r>
                        <m:r>
                          <a:rPr lang="en-US" sz="5400" b="0" i="1">
                            <a:latin typeface="Cambria Math" panose="02040503050406030204" pitchFamily="18" charset="0"/>
                          </a:rPr>
                          <m:t>𝑥𝑦</m:t>
                        </m:r>
                      </m:num>
                      <m:den>
                        <m:r>
                          <a:rPr lang="en-US" sz="5400" b="0" i="1">
                            <a:latin typeface="Cambria Math" panose="02040503050406030204" pitchFamily="18" charset="0"/>
                          </a:rPr>
                          <m:t>6</m:t>
                        </m:r>
                        <m:sSup>
                          <m:sSupPr>
                            <m:ctrlPr>
                              <a:rPr lang="ru-RU" sz="5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 b="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5400" b="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5400" b="0" i="1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sz="5400" b="0" i="1">
                            <a:latin typeface="Cambria Math" panose="02040503050406030204" pitchFamily="18" charset="0"/>
                          </a:rPr>
                          <m:t>−6</m:t>
                        </m:r>
                        <m:r>
                          <a:rPr lang="en-US" sz="5400" b="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5400" b="0" i="1">
                            <a:latin typeface="Cambria Math" panose="02040503050406030204" pitchFamily="18" charset="0"/>
                          </a:rPr>
                          <m:t>³</m:t>
                        </m:r>
                      </m:den>
                    </m:f>
                    <m:r>
                      <m:rPr>
                        <m:nor/>
                      </m:rPr>
                      <a:rPr lang="en-US" sz="54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5400" b="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5400" b="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5400" b="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5400" b="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5400" b="0" i="1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sz="5400" b="0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5400" b="0" i="1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n-US" sz="5400" b="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5400" b="0" i="1">
                            <a:latin typeface="Cambria Math" panose="02040503050406030204" pitchFamily="18" charset="0"/>
                          </a:rPr>
                          <m:t>²(</m:t>
                        </m:r>
                        <m:r>
                          <a:rPr lang="en-US" sz="5400" b="0" i="1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sz="5400" b="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5400" b="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5400" b="0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m:rPr>
                        <m:nor/>
                      </m:rPr>
                      <a:rPr lang="en-US" sz="54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5400" b="0" i="1">
                            <a:latin typeface="Cambria Math" panose="02040503050406030204" pitchFamily="18" charset="0"/>
                          </a:rPr>
                          <m:t>𝑥</m:t>
                        </m:r>
                        <m:d>
                          <m:dPr>
                            <m:ctrlPr>
                              <a:rPr lang="ru-RU" sz="5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5400" b="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5400" b="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5400" b="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</m:num>
                      <m:den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5400" b="0" i="1">
                            <a:latin typeface="Cambria Math" panose="02040503050406030204" pitchFamily="18" charset="0"/>
                          </a:rPr>
                          <m:t>6</m:t>
                        </m:r>
                        <m:sSup>
                          <m:sSupPr>
                            <m:ctrlPr>
                              <a:rPr lang="ru-RU" sz="5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 b="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5400" b="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d>
                          <m:dPr>
                            <m:ctrlPr>
                              <a:rPr lang="ru-RU" sz="5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5400" b="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5400" b="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5400" b="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</m:den>
                    </m:f>
                    <m:r>
                      <m:rPr>
                        <m:nor/>
                      </m:rPr>
                      <a:rPr lang="en-US" sz="54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5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5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5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5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den>
                    </m:f>
                  </m:oMath>
                </a14:m>
                <a:endParaRPr lang="ru-RU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C5AA254D-C9FF-4754-9A4D-53FA5327412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918954"/>
                <a:ext cx="12004766" cy="2385950"/>
              </a:xfrm>
              <a:blipFill>
                <a:blip r:embed="rId3"/>
                <a:stretch>
                  <a:fillRect l="-9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bject 2">
            <a:extLst>
              <a:ext uri="{FF2B5EF4-FFF2-40B4-BE49-F238E27FC236}">
                <a16:creationId xmlns:a16="http://schemas.microsoft.com/office/drawing/2014/main" id="{A6CEC180-72BF-48D2-82AF-966709AD1CBA}"/>
              </a:ext>
            </a:extLst>
          </p:cNvPr>
          <p:cNvSpPr/>
          <p:nvPr/>
        </p:nvSpPr>
        <p:spPr>
          <a:xfrm>
            <a:off x="-7619" y="7913"/>
            <a:ext cx="12199619" cy="130164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Kasrni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qisqartiring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56754" y="3503704"/>
                <a:ext cx="11011989" cy="315342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6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4</m:t>
                        </m:r>
                        <m:sSup>
                          <m:sSupPr>
                            <m:ctrlPr>
                              <a:rPr lang="ru-RU" sz="5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5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−4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𝑎𝑏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²</m:t>
                        </m:r>
                      </m:num>
                      <m:den>
                        <m:sSup>
                          <m:sSupPr>
                            <m:ctrlPr>
                              <a:rPr lang="ru-RU" sz="5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sz="5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−4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²</m:t>
                        </m:r>
                      </m:den>
                    </m:f>
                    <m:r>
                      <a:rPr lang="en-US" sz="5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(2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)²</m:t>
                        </m:r>
                      </m:num>
                      <m:den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−(</m:t>
                        </m:r>
                        <m:sSup>
                          <m:sSupPr>
                            <m:ctrlPr>
                              <a:rPr lang="ru-RU" sz="5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ru-RU" sz="5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5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sz="5400" i="1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</m:d>
                          </m:e>
                          <m:sup>
                            <m:r>
                              <a:rPr lang="en-US" sz="5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ru-RU" sz="5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sz="5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ru-RU" sz="54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US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20000"/>
                  </a:lnSpc>
                </a:pPr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600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r>
                      <a:rPr lang="en-US" sz="5400" b="1" i="1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6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5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ru-RU" sz="5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5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sz="5400" i="1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n-US" sz="54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5400" i="1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</m:d>
                          </m:e>
                          <m:sup>
                            <m:r>
                              <a:rPr lang="en-US" sz="5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d>
                          <m:dPr>
                            <m:ctrlPr>
                              <a:rPr lang="ru-RU" sz="5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5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sz="54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54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54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  <m:d>
                          <m:dPr>
                            <m:ctrlPr>
                              <a:rPr lang="ru-RU" sz="5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5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sz="54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54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54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den>
                    </m:f>
                    <m:r>
                      <a:rPr lang="ru-RU" sz="5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5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5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sz="5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ru-RU" sz="5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ru-RU" sz="5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num>
                      <m:den>
                        <m:r>
                          <a:rPr lang="en-US" sz="5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5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5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5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</m:oMath>
                </a14:m>
                <a:endParaRPr lang="ru-RU" sz="54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754" y="3503704"/>
                <a:ext cx="11011989" cy="3153427"/>
              </a:xfrm>
              <a:prstGeom prst="rect">
                <a:avLst/>
              </a:prstGeom>
              <a:blipFill>
                <a:blip r:embed="rId4"/>
                <a:stretch>
                  <a:fillRect l="-1717" b="-38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8557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9E5A3A5D-5166-4885-8E5B-7A16C01E4D09}"/>
              </a:ext>
            </a:extLst>
          </p:cNvPr>
          <p:cNvSpPr/>
          <p:nvPr/>
        </p:nvSpPr>
        <p:spPr>
          <a:xfrm>
            <a:off x="-7620" y="0"/>
            <a:ext cx="12199619" cy="11727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4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hil</a:t>
            </a:r>
            <a:r>
              <a:rPr lang="en-US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maxrajli</a:t>
            </a:r>
            <a:r>
              <a:rPr lang="en-US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kasrlarni</a:t>
            </a:r>
            <a:r>
              <a:rPr lang="en-US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qo‘shish</a:t>
            </a:r>
            <a:r>
              <a:rPr lang="en-US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ayirish</a:t>
            </a:r>
            <a:endParaRPr lang="en-US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887048" y="4791161"/>
                <a:ext cx="11464835" cy="131119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5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5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c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540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540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+5</m:t>
                        </m:r>
                      </m:den>
                    </m:f>
                    <m:r>
                      <a:rPr lang="en-US" sz="5400" i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sz="5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US" sz="5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c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540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540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+5</m:t>
                        </m:r>
                      </m:den>
                    </m:f>
                    <m:r>
                      <a:rPr lang="en-US" sz="5400" i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5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5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c</m:t>
                        </m:r>
                        <m:r>
                          <a:rPr lang="en-US" sz="540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+2</m:t>
                        </m:r>
                        <m:r>
                          <m:rPr>
                            <m:sty m:val="p"/>
                          </m:rPr>
                          <a:rPr lang="en-US" sz="5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c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540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540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+5</m:t>
                        </m:r>
                      </m:den>
                    </m:f>
                    <m:r>
                      <a:rPr lang="en-US" sz="5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54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𝟑𝐜</m:t>
                        </m:r>
                      </m:num>
                      <m:den>
                        <m:r>
                          <a:rPr lang="en-US" sz="54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  <m:r>
                          <a:rPr lang="en-US" sz="54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5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endParaRPr lang="ru-RU" sz="40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048" y="4791161"/>
                <a:ext cx="11464835" cy="131119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484139" y="1229225"/>
                <a:ext cx="11216097" cy="20491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4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4800" b="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4800" b="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²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4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4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4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</m:den>
                    </m:f>
                    <m:r>
                      <a:rPr lang="en-US" sz="4800" b="0" i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4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4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4800" i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b</m:t>
                            </m:r>
                          </m:e>
                          <m:sup>
                            <m:r>
                              <a:rPr lang="en-US" sz="4800" i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m:rPr>
                            <m:sty m:val="p"/>
                          </m:rPr>
                          <a:rPr lang="en-US" sz="4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4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4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</m:den>
                    </m:f>
                    <m:r>
                      <a:rPr lang="en-US" sz="4800" i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4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4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4800" i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a</m:t>
                            </m:r>
                          </m:e>
                          <m:sup>
                            <m:r>
                              <a:rPr lang="en-US" sz="4800" i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480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ru-RU" sz="4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4800" i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b</m:t>
                            </m:r>
                          </m:e>
                          <m:sup>
                            <m:r>
                              <a:rPr lang="en-US" sz="4800" i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m:rPr>
                            <m:sty m:val="p"/>
                          </m:rPr>
                          <a:rPr lang="en-US" sz="4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4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4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</m:den>
                    </m:f>
                  </m:oMath>
                </a14:m>
                <a:r>
                  <a:rPr lang="en-US" sz="5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5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54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5400" i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54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lang="en-US" sz="54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)(</m:t>
                        </m:r>
                        <m:r>
                          <m:rPr>
                            <m:sty m:val="p"/>
                          </m:rPr>
                          <a:rPr lang="en-US" sz="5400" b="0" i="0" smtClean="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5400" b="0" i="0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 sz="5400" b="0" i="0" smtClean="0"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lang="en-US" sz="5400" b="0" i="0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540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540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540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</m:den>
                    </m:f>
                  </m:oMath>
                </a14:m>
                <a:r>
                  <a:rPr lang="en-US" sz="48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4400" b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a+b</a:t>
                </a:r>
                <a:r>
                  <a:rPr lang="en-US" sz="48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br>
                  <a:rPr lang="ru-RU" sz="48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ru-RU" sz="4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139" y="1229225"/>
                <a:ext cx="11216097" cy="204915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484139" y="2962211"/>
                <a:ext cx="10749917" cy="1267097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3600" b="1" dirty="0">
                    <a:solidFill>
                      <a:srgbClr val="C00000"/>
                    </a:solidFill>
                  </a:rPr>
                  <a:t>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</m:num>
                      <m:den>
                        <m:r>
                          <a:rPr lang="en-US" sz="5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𝐝</m:t>
                        </m:r>
                      </m:den>
                    </m:f>
                    <m:r>
                      <a:rPr lang="ru-RU" sz="5400" b="1" i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sz="5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</m:num>
                      <m:den>
                        <m:r>
                          <a:rPr lang="en-US" sz="5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𝐝</m:t>
                        </m:r>
                      </m:den>
                    </m:f>
                    <m:r>
                      <a:rPr lang="en-US" sz="5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5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𝐜</m:t>
                        </m:r>
                      </m:num>
                      <m:den>
                        <m:r>
                          <a:rPr lang="en-US" sz="5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𝐝</m:t>
                        </m:r>
                      </m:den>
                    </m:f>
                    <m:r>
                      <a:rPr lang="ru-RU" sz="5400" b="1" i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5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  <m:r>
                          <a:rPr lang="ru-RU" sz="54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54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  <m:r>
                          <a:rPr lang="en-US" sz="5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5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𝐜</m:t>
                        </m:r>
                      </m:num>
                      <m:den>
                        <m:r>
                          <a:rPr lang="en-US" sz="5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𝐝</m:t>
                        </m:r>
                      </m:den>
                    </m:f>
                    <m:r>
                      <a:rPr lang="en-US" sz="5400" b="0" i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4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en-US" sz="4400" b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d ≠ 0</a:t>
                </a:r>
                <a:r>
                  <a:rPr lang="ru-RU" sz="4400" b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4400" b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ru-RU" sz="4400" b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endParaRPr lang="ru-RU" sz="3600" b="1" dirty="0">
                  <a:solidFill>
                    <a:srgbClr val="8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139" y="2962211"/>
                <a:ext cx="10749917" cy="1267097"/>
              </a:xfrm>
              <a:prstGeom prst="rect">
                <a:avLst/>
              </a:prstGeom>
              <a:blipFill>
                <a:blip r:embed="rId4"/>
                <a:stretch>
                  <a:fillRect b="-57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12468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8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8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4CC8F150-9B2B-4802-A4BD-268F37D337B0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-7619" y="1971499"/>
                <a:ext cx="12624099" cy="2229060"/>
              </a:xfrm>
            </p:spPr>
            <p:txBody>
              <a:bodyPr>
                <a:noAutofit/>
              </a:bodyPr>
              <a:lstStyle/>
              <a:p>
                <a:pPr>
                  <a:lnSpc>
                    <a:spcPct val="200000"/>
                  </a:lnSpc>
                </a:pPr>
                <a:r>
                  <a:rPr lang="en-US" sz="48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5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en-US" sz="540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𝒃</m:t>
                        </m:r>
                      </m:num>
                      <m:den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𝒄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²</m:t>
                        </m:r>
                      </m:den>
                    </m:f>
                    <m:r>
                      <a:rPr lang="ru-RU" sz="5400" b="1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sz="5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𝒃</m:t>
                        </m:r>
                      </m:num>
                      <m:den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𝒄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²</m:t>
                        </m:r>
                      </m:den>
                    </m:f>
                    <m:r>
                      <a:rPr lang="ru-RU" sz="5400" b="1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5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5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5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5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5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5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5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num>
                      <m:den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𝒄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²</m:t>
                        </m:r>
                      </m:den>
                    </m:f>
                    <m:r>
                      <a:rPr lang="ru-RU" sz="5400" b="1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5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𝒄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²</m:t>
                        </m:r>
                      </m:den>
                    </m:f>
                    <m:r>
                      <a:rPr lang="ru-RU" sz="5400" b="1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5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𝒄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²</m:t>
                        </m:r>
                      </m:den>
                    </m:f>
                  </m:oMath>
                </a14:m>
                <a:br>
                  <a:rPr lang="ru-RU" sz="4800" b="1" dirty="0"/>
                </a:br>
                <a:endParaRPr lang="ru-RU" sz="48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4CC8F150-9B2B-4802-A4BD-268F37D337B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-7619" y="1971499"/>
                <a:ext cx="12624099" cy="2229060"/>
              </a:xfrm>
              <a:blipFill>
                <a:blip r:embed="rId2"/>
                <a:stretch>
                  <a:fillRect l="-22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object 2">
                <a:extLst>
                  <a:ext uri="{FF2B5EF4-FFF2-40B4-BE49-F238E27FC236}">
                    <a16:creationId xmlns:a16="http://schemas.microsoft.com/office/drawing/2014/main" id="{9E5A3A5D-5166-4885-8E5B-7A16C01E4D09}"/>
                  </a:ext>
                </a:extLst>
              </p:cNvPr>
              <p:cNvSpPr/>
              <p:nvPr/>
            </p:nvSpPr>
            <p:spPr>
              <a:xfrm>
                <a:off x="-7619" y="1"/>
                <a:ext cx="12199619" cy="1672046"/>
              </a:xfrm>
              <a:custGeom>
                <a:avLst/>
                <a:gdLst/>
                <a:ahLst/>
                <a:cxnLst/>
                <a:rect l="l" t="t" r="r" b="b"/>
                <a:pathLst>
                  <a:path w="5760085" h="1021080">
                    <a:moveTo>
                      <a:pt x="5759640" y="0"/>
                    </a:moveTo>
                    <a:lnTo>
                      <a:pt x="0" y="0"/>
                    </a:lnTo>
                    <a:lnTo>
                      <a:pt x="0" y="1020953"/>
                    </a:lnTo>
                    <a:lnTo>
                      <a:pt x="5759640" y="1020953"/>
                    </a:lnTo>
                    <a:lnTo>
                      <a:pt x="5759640" y="0"/>
                    </a:lnTo>
                    <a:close/>
                  </a:path>
                </a:pathLst>
              </a:custGeom>
              <a:solidFill>
                <a:srgbClr val="0070C0"/>
              </a:solidFill>
            </p:spPr>
            <p:txBody>
              <a:bodyPr wrap="square" lIns="0" tIns="0" rIns="0" bIns="0" rtlCol="0"/>
              <a:lstStyle/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𝟓𝟓</m:t>
                      </m:r>
                      <m:r>
                        <a:rPr lang="en-US" sz="5400" b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5400" b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𝐦𝐢𝐬𝐨𝐥</m:t>
                      </m:r>
                      <m:r>
                        <a:rPr lang="en-US" sz="5400" b="1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  </m:t>
                      </m:r>
                      <m:r>
                        <a:rPr lang="en-US" sz="5400" b="1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𝐀𝐦𝐚𝐥𝐥𝐚𝐫𝐧𝐢</m:t>
                      </m:r>
                      <m:r>
                        <a:rPr lang="en-US" sz="5400" b="1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5400" b="1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𝐛𝐚𝐣𝐚𝐫𝐢𝐧𝐠</m:t>
                      </m:r>
                      <m:r>
                        <a:rPr lang="en-US" sz="5400" b="1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</m:oMath>
                  </m:oMathPara>
                </a14:m>
                <a:endParaRPr lang="ru-RU" sz="48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object 2">
                <a:extLst>
                  <a:ext uri="{FF2B5EF4-FFF2-40B4-BE49-F238E27FC236}">
                    <a16:creationId xmlns:a16="http://schemas.microsoft.com/office/drawing/2014/main" id="{9E5A3A5D-5166-4885-8E5B-7A16C01E4D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7619" y="1"/>
                <a:ext cx="12199619" cy="1672046"/>
              </a:xfrm>
              <a:custGeom>
                <a:avLst/>
                <a:gdLst/>
                <a:ahLst/>
                <a:cxnLst/>
                <a:rect l="l" t="t" r="r" b="b"/>
                <a:pathLst>
                  <a:path w="5760085" h="1021080">
                    <a:moveTo>
                      <a:pt x="5759640" y="0"/>
                    </a:moveTo>
                    <a:lnTo>
                      <a:pt x="0" y="0"/>
                    </a:lnTo>
                    <a:lnTo>
                      <a:pt x="0" y="1020953"/>
                    </a:lnTo>
                    <a:lnTo>
                      <a:pt x="5759640" y="1020953"/>
                    </a:lnTo>
                    <a:lnTo>
                      <a:pt x="575964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-7619" y="4545588"/>
                <a:ext cx="11978087" cy="13052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4)</a:t>
                </a:r>
                <a:r>
                  <a:rPr lang="en-US" sz="5400" i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𝒃</m:t>
                        </m:r>
                      </m:num>
                      <m:den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³</m:t>
                        </m:r>
                      </m:den>
                    </m:f>
                    <m:r>
                      <a:rPr lang="ru-RU" sz="5400" b="1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5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𝒃</m:t>
                        </m:r>
                      </m:num>
                      <m:den>
                        <m:sSup>
                          <m:sSupPr>
                            <m:ctrlPr>
                              <a:rPr lang="ru-RU" sz="5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 b="1" i="1"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  <m:sup>
                            <m:r>
                              <a:rPr lang="en-US" sz="5400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den>
                    </m:f>
                    <m:r>
                      <a:rPr lang="ru-RU" sz="5400" b="1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5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5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5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5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5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num>
                      <m:den>
                        <m:sSup>
                          <m:sSupPr>
                            <m:ctrlPr>
                              <a:rPr lang="ru-RU" sz="5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 b="1" i="1"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  <m:sup>
                            <m:r>
                              <a:rPr lang="en-US" sz="5400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den>
                    </m:f>
                    <m:r>
                      <a:rPr lang="ru-RU" sz="5400" b="1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5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sSup>
                          <m:sSupPr>
                            <m:ctrlPr>
                              <a:rPr lang="ru-RU" sz="5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 b="1" i="1"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  <m:sup>
                            <m:r>
                              <a:rPr lang="en-US" sz="5400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den>
                    </m:f>
                    <m:r>
                      <a:rPr lang="ru-RU" sz="5400" b="1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5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sSup>
                          <m:sSupPr>
                            <m:ctrlPr>
                              <a:rPr lang="ru-RU" sz="5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 b="1" i="1"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  <m:sup>
                            <m:r>
                              <a:rPr lang="en-US" sz="54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ru-RU" sz="5400" b="1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7619" y="4545588"/>
                <a:ext cx="11978087" cy="1305294"/>
              </a:xfrm>
              <a:prstGeom prst="rect">
                <a:avLst/>
              </a:prstGeom>
              <a:blipFill>
                <a:blip r:embed="rId4"/>
                <a:stretch>
                  <a:fillRect l="-2748" b="-130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35622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9E5A3A5D-5166-4885-8E5B-7A16C01E4D09}"/>
              </a:ext>
            </a:extLst>
          </p:cNvPr>
          <p:cNvSpPr/>
          <p:nvPr/>
        </p:nvSpPr>
        <p:spPr>
          <a:xfrm>
            <a:off x="-7620" y="0"/>
            <a:ext cx="12199619" cy="11727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4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Turli</a:t>
            </a:r>
            <a:r>
              <a:rPr lang="en-US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maxrajli</a:t>
            </a:r>
            <a:r>
              <a:rPr lang="en-US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kasrlarni</a:t>
            </a:r>
            <a:r>
              <a:rPr lang="en-US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qo‘shish</a:t>
            </a:r>
            <a:r>
              <a:rPr lang="en-US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ayirish</a:t>
            </a:r>
            <a:endParaRPr lang="en-US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665521" y="1522577"/>
                <a:ext cx="11216097" cy="252408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6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60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600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6000">
                            <a:latin typeface="Cambria Math" panose="02040503050406030204" pitchFamily="18" charset="0"/>
                          </a:rPr>
                          <m:t>²</m:t>
                        </m:r>
                      </m:den>
                    </m:f>
                    <m:r>
                      <a:rPr lang="en-US" sz="6000" i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6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sSup>
                          <m:sSupPr>
                            <m:ctrlPr>
                              <a:rPr lang="en-US" sz="6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6000">
                                <a:latin typeface="Cambria Math" panose="02040503050406030204" pitchFamily="18" charset="0"/>
                              </a:rPr>
                              <m:t>a</m:t>
                            </m:r>
                          </m:e>
                          <m:sup>
                            <m:r>
                              <a:rPr lang="en-US" sz="6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60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6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60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sz="600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6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sSup>
                          <m:sSupPr>
                            <m:ctrlPr>
                              <a:rPr lang="en-US" sz="6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6000">
                                <a:latin typeface="Cambria Math" panose="02040503050406030204" pitchFamily="18" charset="0"/>
                              </a:rPr>
                              <m:t>a</m:t>
                            </m:r>
                          </m:e>
                          <m:sup>
                            <m:r>
                              <a:rPr lang="en-US" sz="6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6000" b="0" i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6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sSup>
                          <m:sSupPr>
                            <m:ctrlPr>
                              <a:rPr lang="en-US" sz="6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6000">
                                <a:latin typeface="Cambria Math" panose="02040503050406030204" pitchFamily="18" charset="0"/>
                              </a:rPr>
                              <m:t>a</m:t>
                            </m:r>
                          </m:e>
                          <m:sup>
                            <m:r>
                              <a:rPr lang="en-US" sz="6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br>
                  <a:rPr lang="ru-RU" sz="7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ru-RU" sz="7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521" y="1522577"/>
                <a:ext cx="11216097" cy="252408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662330" y="4230926"/>
                <a:ext cx="3554324" cy="141609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6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600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600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6000">
                            <a:latin typeface="Cambria Math" panose="02040503050406030204" pitchFamily="18" charset="0"/>
                          </a:rPr>
                          <m:t>²</m:t>
                        </m:r>
                      </m:den>
                    </m:f>
                    <m:r>
                      <a:rPr lang="en-US" sz="600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sSup>
                          <m:sSupPr>
                            <m:ctrlPr>
                              <a:rPr lang="en-US" sz="6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6000">
                                <a:latin typeface="Cambria Math" panose="02040503050406030204" pitchFamily="18" charset="0"/>
                              </a:rPr>
                              <m:t>a</m:t>
                            </m:r>
                          </m:e>
                          <m:sup>
                            <m:r>
                              <a:rPr lang="en-US" sz="60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6000" dirty="0"/>
                  <a:t> </a:t>
                </a:r>
                <a:endParaRPr lang="ru-RU" sz="60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330" y="4230926"/>
                <a:ext cx="3554324" cy="141609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1154429" y="3171203"/>
                <a:ext cx="5745355" cy="8477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b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Umumiy </a:t>
                </a:r>
                <a:r>
                  <a:rPr lang="en-US" sz="4800" b="1" dirty="0" err="1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maxraj</a:t>
                </a:r>
                <a:r>
                  <a:rPr lang="en-US" sz="4800" b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14:m>
                  <m:oMath xmlns:m="http://schemas.openxmlformats.org/officeDocument/2006/math">
                    <m:r>
                      <a:rPr lang="en-US" sz="4800" b="1" i="0" smtClean="0">
                        <a:solidFill>
                          <a:srgbClr val="8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sz="48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1" i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</m:e>
                      <m:sup>
                        <m:r>
                          <a:rPr lang="en-US" sz="4800" b="1" i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endParaRPr lang="ru-RU" sz="5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4429" y="3171203"/>
                <a:ext cx="5745355" cy="847733"/>
              </a:xfrm>
              <a:prstGeom prst="rect">
                <a:avLst/>
              </a:prstGeom>
              <a:blipFill>
                <a:blip r:embed="rId4"/>
                <a:stretch>
                  <a:fillRect l="-4772" t="-15108" b="-366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2874139" y="4262456"/>
                <a:ext cx="3300071" cy="141609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6000" dirty="0"/>
                  <a:t>=</a:t>
                </a:r>
                <a:r>
                  <a:rPr lang="en-US" sz="44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600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ru-RU" sz="6000" i="1" smtClean="0"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m:rPr>
                            <m:sty m:val="p"/>
                          </m:rPr>
                          <a:rPr lang="en-US" sz="600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</m:num>
                      <m:den>
                        <m:sSup>
                          <m:sSupPr>
                            <m:ctrlPr>
                              <a:rPr lang="en-US" sz="6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6000">
                                <a:latin typeface="Cambria Math" panose="02040503050406030204" pitchFamily="18" charset="0"/>
                              </a:rPr>
                              <m:t>a</m:t>
                            </m:r>
                          </m:e>
                          <m:sup>
                            <m:r>
                              <a:rPr lang="en-US" sz="6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6000" i="1"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m:rPr>
                            <m:sty m:val="p"/>
                          </m:rPr>
                          <a:rPr lang="en-US" sz="600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</m:den>
                    </m:f>
                    <m:r>
                      <a:rPr lang="en-US" sz="600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sSup>
                          <m:sSupPr>
                            <m:ctrlPr>
                              <a:rPr lang="en-US" sz="6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6000">
                                <a:latin typeface="Cambria Math" panose="02040503050406030204" pitchFamily="18" charset="0"/>
                              </a:rPr>
                              <m:t>a</m:t>
                            </m:r>
                          </m:e>
                          <m:sup>
                            <m:r>
                              <a:rPr lang="en-US" sz="60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4139" y="4262456"/>
                <a:ext cx="3300071" cy="1416093"/>
              </a:xfrm>
              <a:prstGeom prst="rect">
                <a:avLst/>
              </a:prstGeom>
              <a:blipFill>
                <a:blip r:embed="rId5"/>
                <a:stretch>
                  <a:fillRect l="-11070" b="-145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6094255" y="4251011"/>
                <a:ext cx="3834077" cy="14389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800" dirty="0"/>
                  <a:t> </a:t>
                </a:r>
                <a:r>
                  <a:rPr lang="en-US" sz="54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600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m:rPr>
                            <m:sty m:val="p"/>
                          </m:rPr>
                          <a:rPr lang="en-US" sz="6000">
                            <a:latin typeface="Cambria Math" panose="02040503050406030204" pitchFamily="18" charset="0"/>
                          </a:rPr>
                          <m:t>a</m:t>
                        </m:r>
                      </m:num>
                      <m:den>
                        <m:sSup>
                          <m:sSupPr>
                            <m:ctrlPr>
                              <a:rPr lang="en-US" sz="6000" i="1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6000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  <m:t>a</m:t>
                            </m:r>
                          </m:e>
                          <m:sup>
                            <m:r>
                              <a:rPr lang="en-US" sz="6000" i="1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en-US" sz="6000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6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600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sSup>
                          <m:sSupPr>
                            <m:ctrlPr>
                              <a:rPr lang="en-US" sz="6600" i="1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6600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  <m:t>a</m:t>
                            </m:r>
                          </m:e>
                          <m:sup>
                            <m:r>
                              <a:rPr lang="en-US" sz="6600" i="1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endParaRPr lang="ru-RU" sz="16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4255" y="4251011"/>
                <a:ext cx="3834077" cy="1438984"/>
              </a:xfrm>
              <a:prstGeom prst="rect">
                <a:avLst/>
              </a:prstGeom>
              <a:blipFill>
                <a:blip r:embed="rId6"/>
                <a:stretch>
                  <a:fillRect l="-4928" b="-105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9229340" y="4311797"/>
                <a:ext cx="2391854" cy="13781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4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ru-RU" sz="4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1" i="0">
                              <a:latin typeface="Cambria Math" panose="02040503050406030204" pitchFamily="18" charset="0"/>
                            </a:rPr>
                            <m:t>𝟓𝐚</m:t>
                          </m:r>
                          <m:r>
                            <a:rPr lang="en-US" sz="4400" b="1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400" b="1" i="0"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sSup>
                            <m:sSup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400" b="1" i="0">
                                  <a:latin typeface="Cambria Math" panose="02040503050406030204" pitchFamily="18" charset="0"/>
                                </a:rPr>
                                <m:t>𝐚</m:t>
                              </m:r>
                            </m:e>
                            <m:sup>
                              <m:r>
                                <a:rPr lang="en-US" sz="4400" b="1" i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29340" y="4311797"/>
                <a:ext cx="2391854" cy="137819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07379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9E5A3A5D-5166-4885-8E5B-7A16C01E4D09}"/>
              </a:ext>
            </a:extLst>
          </p:cNvPr>
          <p:cNvSpPr/>
          <p:nvPr/>
        </p:nvSpPr>
        <p:spPr>
          <a:xfrm>
            <a:off x="-7619" y="-362858"/>
            <a:ext cx="12199619" cy="109437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Qoida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1554" y="731520"/>
            <a:ext cx="1073331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maxrajli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kasrlarni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qo‘shish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ayirish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61999" y="2402953"/>
            <a:ext cx="1085088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40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Kasrlarning</a:t>
            </a:r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maxraji</a:t>
            </a:r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topiladi</a:t>
            </a:r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br>
              <a:rPr lang="ru-RU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40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Kasrlar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maxrajga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keltiriladi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br>
              <a:rPr lang="ru-RU" sz="4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4000" b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40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0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kasrlar</a:t>
            </a:r>
            <a:r>
              <a:rPr lang="en-US" sz="40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qo‘shiladi</a:t>
            </a:r>
            <a:r>
              <a:rPr lang="en-US" sz="40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b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natija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soddalashtiriladi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99172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4CC8F150-9B2B-4802-A4BD-268F37D337B0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112187" y="718456"/>
                <a:ext cx="11515870" cy="2201787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54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𝟐𝐚</m:t>
                        </m:r>
                        <m:r>
                          <a:rPr lang="en-US" sz="54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²</m:t>
                        </m:r>
                        <m:r>
                          <a:rPr lang="en-US" sz="54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</m:den>
                    </m:f>
                    <m:r>
                      <a:rPr lang="en-US" sz="5400" b="1" i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 </m:t>
                    </m:r>
                    <m:r>
                      <m:rPr>
                        <m:sty m:val="p"/>
                      </m:rPr>
                      <a:rPr lang="ru-RU" sz="5400" b="0" i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va</m:t>
                    </m:r>
                    <m:r>
                      <a:rPr lang="en-US" sz="5400" b="1" i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 </m:t>
                    </m:r>
                    <m:f>
                      <m:fPr>
                        <m:ctrlPr>
                          <a:rPr lang="ru-RU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54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𝟑𝐚𝐛</m:t>
                        </m:r>
                        <m:r>
                          <a:rPr lang="en-US" sz="54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²</m:t>
                        </m:r>
                      </m:den>
                    </m:f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kasrlarni</a:t>
                </a:r>
                <a:r>
                  <a:rPr lang="en-US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qo‘shing</a:t>
                </a:r>
                <a:r>
                  <a:rPr lang="en-US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4CC8F150-9B2B-4802-A4BD-268F37D337B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12187" y="718456"/>
                <a:ext cx="11515870" cy="2201787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0" y="0"/>
            <a:ext cx="12192000" cy="114953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maxrajli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kasrlarni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qo‘shish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ayirish</a:t>
            </a: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6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391144" y="3264904"/>
                <a:ext cx="2958887" cy="11408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4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US" sz="4800" i="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²</m:t>
                        </m:r>
                        <m:r>
                          <m:rPr>
                            <m:sty m:val="p"/>
                          </m:rPr>
                          <a:rPr lang="en-US" sz="4800" i="0">
                            <a:latin typeface="Cambria Math" panose="02040503050406030204" pitchFamily="18" charset="0"/>
                          </a:rPr>
                          <m:t>b</m:t>
                        </m:r>
                      </m:den>
                    </m:f>
                    <m:r>
                      <a:rPr lang="ru-RU" sz="4800" i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m:rPr>
                            <m:sty m:val="p"/>
                          </m:rPr>
                          <a:rPr lang="en-US" sz="4800" i="0">
                            <a:latin typeface="Cambria Math" panose="02040503050406030204" pitchFamily="18" charset="0"/>
                          </a:rPr>
                          <m:t>ab</m:t>
                        </m:r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²</m:t>
                        </m:r>
                      </m:den>
                    </m:f>
                  </m:oMath>
                </a14:m>
                <a:r>
                  <a:rPr lang="en-US" sz="3600" dirty="0"/>
                  <a:t> </a:t>
                </a:r>
                <a:endParaRPr lang="ru-RU" sz="36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144" y="3264904"/>
                <a:ext cx="2958887" cy="114082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210355" y="5084384"/>
                <a:ext cx="2002471" cy="11757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m:rPr>
                            <m:sty m:val="p"/>
                          </m:rPr>
                          <a:rPr lang="en-US" sz="4800" b="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lang="en-US" sz="4800" b="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+6</m:t>
                        </m:r>
                        <m:r>
                          <m:rPr>
                            <m:sty m:val="p"/>
                          </m:rPr>
                          <a:rPr lang="en-US" sz="4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</m:num>
                      <m:den>
                        <m:r>
                          <a:rPr lang="en-US" sz="4800" b="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m:rPr>
                            <m:sty m:val="p"/>
                          </m:rPr>
                          <a:rPr lang="en-US" sz="4800" b="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4800" b="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²</m:t>
                        </m:r>
                        <m:r>
                          <m:rPr>
                            <m:sty m:val="p"/>
                          </m:rPr>
                          <a:rPr lang="en-US" sz="4800" b="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lang="en-US" sz="4800" b="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²</m:t>
                        </m:r>
                      </m:den>
                    </m:f>
                  </m:oMath>
                </a14:m>
                <a:endParaRPr lang="ru-RU" sz="66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0355" y="5084384"/>
                <a:ext cx="2002471" cy="1175706"/>
              </a:xfrm>
              <a:prstGeom prst="rect">
                <a:avLst/>
              </a:prstGeom>
              <a:blipFill>
                <a:blip r:embed="rId4"/>
                <a:stretch>
                  <a:fillRect l="-14024" b="-139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3212826" y="5084384"/>
                <a:ext cx="2374368" cy="11757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0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4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4800" b="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lang="en-US" sz="4800" b="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+2</m:t>
                        </m:r>
                        <m:r>
                          <m:rPr>
                            <m:sty m:val="p"/>
                          </m:rPr>
                          <a:rPr lang="en-US" sz="4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4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4800" b="0" i="0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m:rPr>
                            <m:sty m:val="p"/>
                          </m:rPr>
                          <a:rPr lang="en-US" sz="4800" b="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4800" b="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²</m:t>
                        </m:r>
                        <m:r>
                          <m:rPr>
                            <m:sty m:val="p"/>
                          </m:rPr>
                          <a:rPr lang="en-US" sz="4800" b="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lang="en-US" sz="4800" b="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²</m:t>
                        </m:r>
                      </m:den>
                    </m:f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2826" y="5084384"/>
                <a:ext cx="2374368" cy="1175706"/>
              </a:xfrm>
              <a:prstGeom prst="rect">
                <a:avLst/>
              </a:prstGeom>
              <a:blipFill>
                <a:blip r:embed="rId5"/>
                <a:stretch>
                  <a:fillRect l="-11538" b="-139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5587194" y="5085025"/>
                <a:ext cx="1938351" cy="11750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4800"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lang="en-US" sz="4800">
                            <a:latin typeface="Cambria Math" panose="02040503050406030204" pitchFamily="18" charset="0"/>
                          </a:rPr>
                          <m:t>+2</m:t>
                        </m:r>
                        <m:r>
                          <m:rPr>
                            <m:sty m:val="p"/>
                          </m:rPr>
                          <a:rPr lang="en-US" sz="4800">
                            <a:latin typeface="Cambria Math" panose="02040503050406030204" pitchFamily="18" charset="0"/>
                          </a:rPr>
                          <m:t>a</m:t>
                        </m:r>
                      </m:num>
                      <m:den>
                        <m:r>
                          <a:rPr lang="en-US" sz="4800" b="0" i="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US" sz="480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4800">
                            <a:latin typeface="Cambria Math" panose="02040503050406030204" pitchFamily="18" charset="0"/>
                          </a:rPr>
                          <m:t>²</m:t>
                        </m:r>
                        <m:r>
                          <m:rPr>
                            <m:sty m:val="p"/>
                          </m:rPr>
                          <a:rPr lang="en-US" sz="4800"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lang="en-US" sz="4800">
                            <a:latin typeface="Cambria Math" panose="02040503050406030204" pitchFamily="18" charset="0"/>
                          </a:rPr>
                          <m:t>²</m:t>
                        </m:r>
                      </m:den>
                    </m:f>
                  </m:oMath>
                </a14:m>
                <a:r>
                  <a:rPr lang="en-US" sz="5400" dirty="0"/>
                  <a:t> </a:t>
                </a:r>
                <a:endParaRPr lang="ru-RU" sz="54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7194" y="5085025"/>
                <a:ext cx="1938351" cy="1175065"/>
              </a:xfrm>
              <a:prstGeom prst="rect">
                <a:avLst/>
              </a:prstGeom>
              <a:blipFill>
                <a:blip r:embed="rId6"/>
                <a:stretch>
                  <a:fillRect l="-14465" b="-139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 flipH="1">
                <a:off x="8892541" y="1619388"/>
                <a:ext cx="2547257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800" b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14:m>
                  <m:oMath xmlns:m="http://schemas.openxmlformats.org/officeDocument/2006/math">
                    <m:r>
                      <a:rPr lang="en-US" sz="4800" b="1" i="0">
                        <a:solidFill>
                          <a:srgbClr val="800000"/>
                        </a:solidFill>
                        <a:latin typeface="Cambria Math" panose="02040503050406030204" pitchFamily="18" charset="0"/>
                      </a:rPr>
                      <m:t>𝟔𝐚</m:t>
                    </m:r>
                    <m:r>
                      <a:rPr lang="en-US" sz="4800" b="1" i="0">
                        <a:solidFill>
                          <a:srgbClr val="800000"/>
                        </a:solidFill>
                        <a:latin typeface="Cambria Math" panose="02040503050406030204" pitchFamily="18" charset="0"/>
                      </a:rPr>
                      <m:t>²</m:t>
                    </m:r>
                    <m:r>
                      <a:rPr lang="en-US" sz="4800" b="1" i="0">
                        <a:solidFill>
                          <a:srgbClr val="800000"/>
                        </a:solidFill>
                        <a:latin typeface="Cambria Math" panose="02040503050406030204" pitchFamily="18" charset="0"/>
                      </a:rPr>
                      <m:t>𝐛</m:t>
                    </m:r>
                    <m:r>
                      <a:rPr lang="en-US" sz="4800" b="1" i="0">
                        <a:solidFill>
                          <a:srgbClr val="800000"/>
                        </a:solidFill>
                        <a:latin typeface="Cambria Math" panose="02040503050406030204" pitchFamily="18" charset="0"/>
                      </a:rPr>
                      <m:t>²</m:t>
                    </m:r>
                  </m:oMath>
                </a14:m>
                <a:r>
                  <a:rPr lang="en-US" sz="4800" b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ru-RU" sz="4800" b="1" dirty="0">
                  <a:solidFill>
                    <a:srgbClr val="8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8892541" y="1619388"/>
                <a:ext cx="2547257" cy="830997"/>
              </a:xfrm>
              <a:prstGeom prst="rect">
                <a:avLst/>
              </a:prstGeom>
              <a:blipFill>
                <a:blip r:embed="rId7"/>
                <a:stretch>
                  <a:fillRect l="-11005" t="-17647" b="-37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7949268" y="3228484"/>
                <a:ext cx="4099811" cy="117570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8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m:rPr>
                            <m:sty m:val="p"/>
                          </m:rPr>
                          <a:rPr lang="en-US" sz="4800">
                            <a:latin typeface="Cambria Math" panose="02040503050406030204" pitchFamily="18" charset="0"/>
                          </a:rPr>
                          <m:t>b</m:t>
                        </m:r>
                      </m:num>
                      <m:den>
                        <m:r>
                          <a:rPr lang="en-US" sz="480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m:rPr>
                            <m:sty m:val="p"/>
                          </m:rPr>
                          <a:rPr lang="en-US" sz="480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4800">
                            <a:latin typeface="Cambria Math" panose="02040503050406030204" pitchFamily="18" charset="0"/>
                          </a:rPr>
                          <m:t>²</m:t>
                        </m:r>
                        <m:r>
                          <m:rPr>
                            <m:sty m:val="p"/>
                          </m:rPr>
                          <a:rPr lang="en-US" sz="4800"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lang="en-US" sz="4800">
                            <a:latin typeface="Cambria Math" panose="02040503050406030204" pitchFamily="18" charset="0"/>
                          </a:rPr>
                          <m:t>²</m:t>
                        </m:r>
                      </m:den>
                    </m:f>
                    <m:r>
                      <a:rPr lang="ru-RU" sz="480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0" smtClean="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m:rPr>
                            <m:sty m:val="p"/>
                          </m:rPr>
                          <a:rPr lang="en-US" sz="4800">
                            <a:latin typeface="Cambria Math" panose="02040503050406030204" pitchFamily="18" charset="0"/>
                          </a:rPr>
                          <m:t>a</m:t>
                        </m:r>
                      </m:num>
                      <m:den>
                        <m:r>
                          <a:rPr lang="en-US" sz="480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m:rPr>
                            <m:sty m:val="p"/>
                          </m:rPr>
                          <a:rPr lang="en-US" sz="480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4800">
                            <a:latin typeface="Cambria Math" panose="02040503050406030204" pitchFamily="18" charset="0"/>
                          </a:rPr>
                          <m:t>²</m:t>
                        </m:r>
                        <m:r>
                          <m:rPr>
                            <m:sty m:val="p"/>
                          </m:rPr>
                          <a:rPr lang="en-US" sz="4800"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lang="en-US" sz="4800">
                            <a:latin typeface="Cambria Math" panose="02040503050406030204" pitchFamily="18" charset="0"/>
                          </a:rPr>
                          <m:t>²</m:t>
                        </m:r>
                      </m:den>
                    </m:f>
                  </m:oMath>
                </a14:m>
                <a:r>
                  <a:rPr lang="en-US" sz="5400" dirty="0"/>
                  <a:t> </a:t>
                </a:r>
                <a:r>
                  <a:rPr lang="en-US" sz="4800" dirty="0"/>
                  <a:t>=</a:t>
                </a:r>
                <a:endParaRPr lang="ru-RU" sz="48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49268" y="3228484"/>
                <a:ext cx="4099811" cy="1175706"/>
              </a:xfrm>
              <a:prstGeom prst="rect">
                <a:avLst/>
              </a:prstGeom>
              <a:blipFill>
                <a:blip r:embed="rId8"/>
                <a:stretch>
                  <a:fillRect l="-6686" r="-6538" b="-145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3221287" y="3229125"/>
                <a:ext cx="4864858" cy="11750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0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a:rPr lang="en-US" sz="4800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m:rPr>
                            <m:sty m:val="p"/>
                          </m:rPr>
                          <a:rPr lang="en-US" sz="4800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</m:num>
                      <m:den>
                        <m:r>
                          <a:rPr lang="en-US" sz="480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US" sz="480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4800">
                            <a:latin typeface="Cambria Math" panose="02040503050406030204" pitchFamily="18" charset="0"/>
                          </a:rPr>
                          <m:t>²</m:t>
                        </m:r>
                        <m:r>
                          <m:rPr>
                            <m:sty m:val="p"/>
                          </m:rPr>
                          <a:rPr lang="en-US" sz="4800"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a:rPr lang="en-US" sz="4800" b="0" i="0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m:rPr>
                            <m:sty m:val="p"/>
                          </m:rPr>
                          <a:rPr lang="en-US" sz="4800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</m:den>
                    </m:f>
                    <m:r>
                      <a:rPr lang="ru-RU" sz="480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0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a:rPr lang="en-US" sz="4800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US" sz="4800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</m:num>
                      <m:den>
                        <m:r>
                          <a:rPr lang="en-US" sz="4800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US" sz="480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m:rPr>
                            <m:sty m:val="p"/>
                          </m:rPr>
                          <a:rPr lang="en-US" sz="4800">
                            <a:latin typeface="Cambria Math" panose="02040503050406030204" pitchFamily="18" charset="0"/>
                          </a:rPr>
                          <m:t>ab</m:t>
                        </m:r>
                        <m:r>
                          <a:rPr lang="en-US" sz="4800">
                            <a:latin typeface="Cambria Math" panose="02040503050406030204" pitchFamily="18" charset="0"/>
                          </a:rPr>
                          <m:t>²</m:t>
                        </m:r>
                      </m:den>
                    </m:f>
                  </m:oMath>
                </a14:m>
                <a:r>
                  <a:rPr lang="en-US" sz="4800" dirty="0"/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1287" y="3229125"/>
                <a:ext cx="4864858" cy="1175065"/>
              </a:xfrm>
              <a:prstGeom prst="rect">
                <a:avLst/>
              </a:prstGeom>
              <a:blipFill>
                <a:blip r:embed="rId9"/>
                <a:stretch>
                  <a:fillRect l="-5639" b="-145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09038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4CC8F150-9B2B-4802-A4BD-268F37D337B0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513957" y="1094378"/>
                <a:ext cx="11685661" cy="2116183"/>
              </a:xfrm>
            </p:spPr>
            <p:txBody>
              <a:bodyPr>
                <a:normAutofit fontScale="90000"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ru-RU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</m:num>
                      <m:den>
                        <m:r>
                          <a:rPr lang="en-US" sz="5400" b="1" i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sSup>
                          <m:sSupPr>
                            <m:ctrlPr>
                              <a:rPr lang="ru-RU" sz="5400" b="1" i="1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 b="1" i="0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  <m:t>𝐛</m:t>
                            </m:r>
                          </m:e>
                          <m:sup>
                            <m:r>
                              <a:rPr lang="en-US" sz="5400" b="1" i="0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5400" b="1" i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𝐜</m:t>
                        </m:r>
                      </m:den>
                    </m:f>
                    <m:r>
                      <a:rPr lang="en-US" sz="5400" b="1" i="0">
                        <a:solidFill>
                          <a:srgbClr val="800000"/>
                        </a:solidFill>
                        <a:latin typeface="Cambria Math" panose="02040503050406030204" pitchFamily="18" charset="0"/>
                      </a:rPr>
                      <m:t>  </m:t>
                    </m:r>
                    <m:r>
                      <a:rPr lang="ru-RU" sz="5400" b="1" i="0">
                        <a:solidFill>
                          <a:srgbClr val="800000"/>
                        </a:solidFill>
                        <a:latin typeface="Cambria Math" panose="02040503050406030204" pitchFamily="18" charset="0"/>
                      </a:rPr>
                      <m:t>𝐯𝐚</m:t>
                    </m:r>
                    <m:r>
                      <a:rPr lang="en-US" sz="5400" b="1" i="0">
                        <a:solidFill>
                          <a:srgbClr val="800000"/>
                        </a:solidFill>
                        <a:latin typeface="Cambria Math" panose="02040503050406030204" pitchFamily="18" charset="0"/>
                      </a:rPr>
                      <m:t>  </m:t>
                    </m:r>
                    <m:f>
                      <m:fPr>
                        <m:ctrlPr>
                          <a:rPr lang="ru-RU" sz="54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𝐜</m:t>
                        </m:r>
                      </m:num>
                      <m:den>
                        <m:r>
                          <a:rPr lang="en-US" sz="5400" b="1" i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𝟏𝟓𝐚𝐛</m:t>
                        </m:r>
                        <m:r>
                          <a:rPr lang="en-US" sz="5400" b="1" i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²</m:t>
                        </m:r>
                      </m:den>
                    </m:f>
                  </m:oMath>
                </a14:m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kasrlarni</a:t>
                </a: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ayiring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b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ru-RU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4CC8F150-9B2B-4802-A4BD-268F37D337B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513957" y="1094378"/>
                <a:ext cx="11685661" cy="2116183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bject 2">
            <a:extLst>
              <a:ext uri="{FF2B5EF4-FFF2-40B4-BE49-F238E27FC236}">
                <a16:creationId xmlns:a16="http://schemas.microsoft.com/office/drawing/2014/main" id="{9E5A3A5D-5166-4885-8E5B-7A16C01E4D09}"/>
              </a:ext>
            </a:extLst>
          </p:cNvPr>
          <p:cNvSpPr/>
          <p:nvPr/>
        </p:nvSpPr>
        <p:spPr>
          <a:xfrm>
            <a:off x="0" y="0"/>
            <a:ext cx="12199619" cy="109437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406970" y="2515699"/>
                <a:ext cx="11385678" cy="339836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6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6000" i="0">
                            <a:latin typeface="Cambria Math" panose="02040503050406030204" pitchFamily="18" charset="0"/>
                          </a:rPr>
                          <m:t>a</m:t>
                        </m:r>
                      </m:num>
                      <m:den>
                        <m:r>
                          <a:rPr lang="en-US" sz="6000" i="0">
                            <a:latin typeface="Cambria Math" panose="02040503050406030204" pitchFamily="18" charset="0"/>
                          </a:rPr>
                          <m:t>3</m:t>
                        </m:r>
                        <m:sSup>
                          <m:sSupPr>
                            <m:ctrlPr>
                              <a:rPr lang="ru-RU" sz="6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6000" i="0">
                                <a:latin typeface="Cambria Math" panose="02040503050406030204" pitchFamily="18" charset="0"/>
                              </a:rPr>
                              <m:t>b</m:t>
                            </m:r>
                          </m:e>
                          <m:sup>
                            <m:r>
                              <a:rPr lang="en-US" sz="60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en-US" sz="6000" i="0">
                            <a:latin typeface="Cambria Math" panose="02040503050406030204" pitchFamily="18" charset="0"/>
                          </a:rPr>
                          <m:t>c</m:t>
                        </m:r>
                      </m:den>
                    </m:f>
                    <m:r>
                      <a:rPr lang="en-US" sz="6000" i="0">
                        <a:latin typeface="Cambria Math" panose="02040503050406030204" pitchFamily="18" charset="0"/>
                      </a:rPr>
                      <m:t> −</m:t>
                    </m:r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6000" i="0">
                            <a:latin typeface="Cambria Math" panose="02040503050406030204" pitchFamily="18" charset="0"/>
                          </a:rPr>
                          <m:t>c</m:t>
                        </m:r>
                      </m:num>
                      <m:den>
                        <m:r>
                          <a:rPr lang="en-US" sz="6000" i="0">
                            <a:latin typeface="Cambria Math" panose="02040503050406030204" pitchFamily="18" charset="0"/>
                          </a:rPr>
                          <m:t>15</m:t>
                        </m:r>
                        <m:r>
                          <m:rPr>
                            <m:sty m:val="p"/>
                          </m:rPr>
                          <a:rPr lang="en-US" sz="6000" i="0">
                            <a:latin typeface="Cambria Math" panose="02040503050406030204" pitchFamily="18" charset="0"/>
                          </a:rPr>
                          <m:t>a</m:t>
                        </m:r>
                        <m:sSup>
                          <m:sSupPr>
                            <m:ctrlPr>
                              <a:rPr lang="ru-RU" sz="6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6000" i="0">
                                <a:latin typeface="Cambria Math" panose="02040503050406030204" pitchFamily="18" charset="0"/>
                              </a:rPr>
                              <m:t>b</m:t>
                            </m:r>
                          </m:e>
                          <m:sup>
                            <m:r>
                              <a:rPr lang="en-US" sz="60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6000" i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m:rPr>
                            <m:sty m:val="p"/>
                          </m:rPr>
                          <a:rPr lang="en-US" sz="60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m:rPr>
                            <m:sty m:val="p"/>
                          </m:rPr>
                          <a:rPr lang="en-US" sz="6000" b="0" i="0" smtClean="0">
                            <a:latin typeface="Cambria Math" panose="02040503050406030204" pitchFamily="18" charset="0"/>
                          </a:rPr>
                          <m:t>a</m:t>
                        </m:r>
                      </m:num>
                      <m:den>
                        <m:r>
                          <a:rPr lang="en-US" sz="60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m:rPr>
                            <m:sty m:val="p"/>
                          </m:rPr>
                          <a:rPr lang="en-US" sz="60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a:rPr lang="en-US" sz="6000" b="0" i="0" smtClean="0">
                            <a:latin typeface="Cambria Math" panose="02040503050406030204" pitchFamily="18" charset="0"/>
                          </a:rPr>
                          <m:t>3</m:t>
                        </m:r>
                        <m:sSup>
                          <m:sSupPr>
                            <m:ctrlPr>
                              <a:rPr lang="ru-RU" sz="6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6000" i="0">
                                <a:latin typeface="Cambria Math" panose="02040503050406030204" pitchFamily="18" charset="0"/>
                              </a:rPr>
                              <m:t>b</m:t>
                            </m:r>
                          </m:e>
                          <m:sup>
                            <m:r>
                              <a:rPr lang="en-US" sz="60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en-US" sz="6000" i="0">
                            <a:latin typeface="Cambria Math" panose="02040503050406030204" pitchFamily="18" charset="0"/>
                          </a:rPr>
                          <m:t>c</m:t>
                        </m:r>
                      </m:den>
                    </m:f>
                    <m:r>
                      <a:rPr lang="en-US" sz="6000" i="0">
                        <a:latin typeface="Cambria Math" panose="02040503050406030204" pitchFamily="18" charset="0"/>
                      </a:rPr>
                      <m:t> −</m:t>
                    </m:r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6000" b="0" i="0" smtClean="0">
                            <a:latin typeface="Cambria Math" panose="02040503050406030204" pitchFamily="18" charset="0"/>
                          </a:rPr>
                          <m:t>c</m:t>
                        </m:r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m:rPr>
                            <m:sty m:val="p"/>
                          </m:rPr>
                          <a:rPr lang="en-US" sz="60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c</m:t>
                        </m:r>
                      </m:num>
                      <m:den>
                        <m:r>
                          <a:rPr lang="en-US" sz="6000" i="0">
                            <a:latin typeface="Cambria Math" panose="02040503050406030204" pitchFamily="18" charset="0"/>
                          </a:rPr>
                          <m:t>15</m:t>
                        </m:r>
                        <m:r>
                          <m:rPr>
                            <m:sty m:val="p"/>
                          </m:rPr>
                          <a:rPr lang="en-US" sz="6000" i="0">
                            <a:latin typeface="Cambria Math" panose="02040503050406030204" pitchFamily="18" charset="0"/>
                          </a:rPr>
                          <m:t>a</m:t>
                        </m:r>
                        <m:sSup>
                          <m:sSupPr>
                            <m:ctrlPr>
                              <a:rPr lang="ru-RU" sz="6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6000" i="0">
                                <a:latin typeface="Cambria Math" panose="02040503050406030204" pitchFamily="18" charset="0"/>
                              </a:rPr>
                              <m:t>b</m:t>
                            </m:r>
                          </m:e>
                          <m:sup>
                            <m:r>
                              <a:rPr lang="en-US" sz="60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6000" i="1" smtClean="0"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m:rPr>
                            <m:sty m:val="p"/>
                          </m:rPr>
                          <a:rPr lang="en-US" sz="600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c</m:t>
                        </m:r>
                      </m:den>
                    </m:f>
                  </m:oMath>
                </a14:m>
                <a:r>
                  <a:rPr lang="en-US" sz="6000" dirty="0">
                    <a:latin typeface="Cambria Math" panose="02040503050406030204" pitchFamily="18" charset="0"/>
                  </a:rPr>
                  <a:t> =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6000" dirty="0"/>
                  <a:t> </a:t>
                </a:r>
                <a14:m>
                  <m:oMath xmlns:m="http://schemas.openxmlformats.org/officeDocument/2006/math">
                    <m:r>
                      <a:rPr lang="en-US" sz="60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i="0">
                            <a:latin typeface="Cambria Math" panose="02040503050406030204" pitchFamily="18" charset="0"/>
                          </a:rPr>
                          <m:t>5</m:t>
                        </m:r>
                        <m:sSup>
                          <m:sSupPr>
                            <m:ctrlPr>
                              <a:rPr lang="ru-RU" sz="6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6000" i="0">
                                <a:latin typeface="Cambria Math" panose="02040503050406030204" pitchFamily="18" charset="0"/>
                              </a:rPr>
                              <m:t>a</m:t>
                            </m:r>
                          </m:e>
                          <m:sup>
                            <m:r>
                              <a:rPr lang="en-US" sz="60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6000" i="0">
                            <a:latin typeface="Cambria Math" panose="02040503050406030204" pitchFamily="18" charset="0"/>
                          </a:rPr>
                          <m:t>15</m:t>
                        </m:r>
                        <m:r>
                          <m:rPr>
                            <m:sty m:val="p"/>
                          </m:rPr>
                          <a:rPr lang="en-US" sz="6000" i="0">
                            <a:latin typeface="Cambria Math" panose="02040503050406030204" pitchFamily="18" charset="0"/>
                          </a:rPr>
                          <m:t>a</m:t>
                        </m:r>
                        <m:sSup>
                          <m:sSupPr>
                            <m:ctrlPr>
                              <a:rPr lang="ru-RU" sz="6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6000" i="0">
                                <a:latin typeface="Cambria Math" panose="02040503050406030204" pitchFamily="18" charset="0"/>
                              </a:rPr>
                              <m:t>b</m:t>
                            </m:r>
                          </m:e>
                          <m:sup>
                            <m:r>
                              <a:rPr lang="en-US" sz="60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en-US" sz="6000" i="0">
                            <a:latin typeface="Cambria Math" panose="02040503050406030204" pitchFamily="18" charset="0"/>
                          </a:rPr>
                          <m:t>c</m:t>
                        </m:r>
                      </m:den>
                    </m:f>
                    <m:r>
                      <a:rPr lang="en-US" sz="6000" i="0">
                        <a:latin typeface="Cambria Math" panose="02040503050406030204" pitchFamily="18" charset="0"/>
                      </a:rPr>
                      <m:t> −</m:t>
                    </m:r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6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6000" i="0">
                                <a:latin typeface="Cambria Math" panose="02040503050406030204" pitchFamily="18" charset="0"/>
                              </a:rPr>
                              <m:t>c</m:t>
                            </m:r>
                          </m:e>
                          <m:sup>
                            <m:r>
                              <a:rPr lang="en-US" sz="60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6000" i="0">
                            <a:latin typeface="Cambria Math" panose="02040503050406030204" pitchFamily="18" charset="0"/>
                          </a:rPr>
                          <m:t>15</m:t>
                        </m:r>
                        <m:r>
                          <m:rPr>
                            <m:sty m:val="p"/>
                          </m:rPr>
                          <a:rPr lang="en-US" sz="6000" i="0">
                            <a:latin typeface="Cambria Math" panose="02040503050406030204" pitchFamily="18" charset="0"/>
                          </a:rPr>
                          <m:t>a</m:t>
                        </m:r>
                        <m:sSup>
                          <m:sSupPr>
                            <m:ctrlPr>
                              <a:rPr lang="ru-RU" sz="6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6000" i="0">
                                <a:latin typeface="Cambria Math" panose="02040503050406030204" pitchFamily="18" charset="0"/>
                              </a:rPr>
                              <m:t>b</m:t>
                            </m:r>
                          </m:e>
                          <m:sup>
                            <m:r>
                              <a:rPr lang="en-US" sz="60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en-US" sz="6000" i="0">
                            <a:latin typeface="Cambria Math" panose="02040503050406030204" pitchFamily="18" charset="0"/>
                          </a:rPr>
                          <m:t>c</m:t>
                        </m:r>
                      </m:den>
                    </m:f>
                    <m:r>
                      <a:rPr lang="en-US" sz="6000" i="0">
                        <a:latin typeface="Cambria Math" panose="02040503050406030204" pitchFamily="18" charset="0"/>
                      </a:rPr>
                      <m:t> =</m:t>
                    </m:r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i="0">
                            <a:latin typeface="Cambria Math" panose="02040503050406030204" pitchFamily="18" charset="0"/>
                          </a:rPr>
                          <m:t>5</m:t>
                        </m:r>
                        <m:sSup>
                          <m:sSupPr>
                            <m:ctrlPr>
                              <a:rPr lang="ru-RU" sz="6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6000" i="0">
                                <a:latin typeface="Cambria Math" panose="02040503050406030204" pitchFamily="18" charset="0"/>
                              </a:rPr>
                              <m:t>a</m:t>
                            </m:r>
                          </m:e>
                          <m:sup>
                            <m:r>
                              <a:rPr lang="en-US" sz="60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6000" i="0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ru-RU" sz="6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6000" i="0">
                                <a:latin typeface="Cambria Math" panose="02040503050406030204" pitchFamily="18" charset="0"/>
                              </a:rPr>
                              <m:t>c</m:t>
                            </m:r>
                          </m:e>
                          <m:sup>
                            <m:r>
                              <a:rPr lang="en-US" sz="60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6000" i="0">
                            <a:latin typeface="Cambria Math" panose="02040503050406030204" pitchFamily="18" charset="0"/>
                          </a:rPr>
                          <m:t>15</m:t>
                        </m:r>
                        <m:r>
                          <m:rPr>
                            <m:sty m:val="p"/>
                          </m:rPr>
                          <a:rPr lang="en-US" sz="6000" i="0">
                            <a:latin typeface="Cambria Math" panose="02040503050406030204" pitchFamily="18" charset="0"/>
                          </a:rPr>
                          <m:t>a</m:t>
                        </m:r>
                        <m:sSup>
                          <m:sSupPr>
                            <m:ctrlPr>
                              <a:rPr lang="ru-RU" sz="6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6000" i="0">
                                <a:latin typeface="Cambria Math" panose="02040503050406030204" pitchFamily="18" charset="0"/>
                              </a:rPr>
                              <m:t>b</m:t>
                            </m:r>
                          </m:e>
                          <m:sup>
                            <m:r>
                              <a:rPr lang="en-US" sz="60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en-US" sz="6000" i="0">
                            <a:latin typeface="Cambria Math" panose="02040503050406030204" pitchFamily="18" charset="0"/>
                          </a:rPr>
                          <m:t>c</m:t>
                        </m:r>
                      </m:den>
                    </m:f>
                    <m:r>
                      <a:rPr lang="en-US" sz="6000" i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ru-RU" sz="60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970" y="2515699"/>
                <a:ext cx="11385678" cy="3398366"/>
              </a:xfrm>
              <a:prstGeom prst="rect">
                <a:avLst/>
              </a:prstGeom>
              <a:blipFill>
                <a:blip r:embed="rId3"/>
                <a:stretch>
                  <a:fillRect t="-1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9043382" y="1360322"/>
                <a:ext cx="2386551" cy="7847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b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(15a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0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</m:e>
                      <m:sup>
                        <m:r>
                          <a:rPr lang="en-US" sz="4400" b="1" i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400" b="1" i="0" smtClean="0">
                        <a:solidFill>
                          <a:srgbClr val="800000"/>
                        </a:solidFill>
                        <a:latin typeface="Cambria Math" panose="02040503050406030204" pitchFamily="18" charset="0"/>
                      </a:rPr>
                      <m:t>𝐜</m:t>
                    </m:r>
                  </m:oMath>
                </a14:m>
                <a:r>
                  <a:rPr lang="en-US" sz="4400" b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ru-RU" sz="4400" b="1" dirty="0">
                  <a:solidFill>
                    <a:srgbClr val="8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3382" y="1360322"/>
                <a:ext cx="2386551" cy="784767"/>
              </a:xfrm>
              <a:prstGeom prst="rect">
                <a:avLst/>
              </a:prstGeom>
              <a:blipFill>
                <a:blip r:embed="rId4"/>
                <a:stretch>
                  <a:fillRect l="-10204" t="-13953" r="-9694" b="-356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56582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7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75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4CC8F150-9B2B-4802-A4BD-268F37D337B0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156754" y="862148"/>
                <a:ext cx="12035246" cy="6486404"/>
              </a:xfrm>
            </p:spPr>
            <p:txBody>
              <a:bodyPr>
                <a:normAutofit/>
              </a:bodyPr>
              <a:lstStyle/>
              <a:p>
                <a:pPr lvl="0">
                  <a:lnSpc>
                    <a:spcPct val="150000"/>
                  </a:lnSpc>
                </a:pPr>
                <a:r>
                  <a:rPr lang="ru-RU" sz="48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№57(</a:t>
                </a:r>
                <a:r>
                  <a:rPr lang="en-US" sz="48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600" i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6600" i="0">
                            <a:latin typeface="Cambria Math" panose="02040503050406030204" pitchFamily="18" charset="0"/>
                          </a:rPr>
                          <m:t>a</m:t>
                        </m:r>
                      </m:den>
                    </m:f>
                    <m:r>
                      <a:rPr lang="ru-RU" sz="6600" i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sz="6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6600" i="0">
                            <a:latin typeface="Cambria Math" panose="02040503050406030204" pitchFamily="18" charset="0"/>
                          </a:rPr>
                          <m:t>b</m:t>
                        </m:r>
                      </m:num>
                      <m:den>
                        <m:r>
                          <a:rPr lang="en-US" sz="6600" i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ru-RU" sz="6600" i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6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600" i="0"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 lang="en-US" sz="6600" i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m:rPr>
                            <m:sty m:val="p"/>
                          </m:rPr>
                          <a:rPr lang="en-US" sz="6600" i="0">
                            <a:latin typeface="Cambria Math" panose="02040503050406030204" pitchFamily="18" charset="0"/>
                          </a:rPr>
                          <m:t>a</m:t>
                        </m:r>
                      </m:den>
                    </m:f>
                    <m:r>
                      <a:rPr lang="ru-RU" sz="6600" i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sz="6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6600" i="0">
                            <a:latin typeface="Cambria Math" panose="02040503050406030204" pitchFamily="18" charset="0"/>
                          </a:rPr>
                          <m:t>ab</m:t>
                        </m:r>
                      </m:num>
                      <m:den>
                        <m:r>
                          <a:rPr lang="en-US" sz="6600" i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m:rPr>
                            <m:sty m:val="p"/>
                          </m:rPr>
                          <a:rPr lang="en-US" sz="6600" i="0">
                            <a:latin typeface="Cambria Math" panose="02040503050406030204" pitchFamily="18" charset="0"/>
                          </a:rPr>
                          <m:t>a</m:t>
                        </m:r>
                      </m:den>
                    </m:f>
                    <m:r>
                      <a:rPr lang="ru-RU" sz="6600" i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6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600" i="0">
                            <a:latin typeface="Cambria Math" panose="02040503050406030204" pitchFamily="18" charset="0"/>
                          </a:rPr>
                          <m:t>15+</m:t>
                        </m:r>
                        <m:r>
                          <m:rPr>
                            <m:sty m:val="p"/>
                          </m:rPr>
                          <a:rPr lang="en-US" sz="6600" i="0">
                            <a:latin typeface="Cambria Math" panose="02040503050406030204" pitchFamily="18" charset="0"/>
                          </a:rPr>
                          <m:t>ab</m:t>
                        </m:r>
                      </m:num>
                      <m:den>
                        <m:r>
                          <a:rPr lang="en-US" sz="6600" i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m:rPr>
                            <m:sty m:val="p"/>
                          </m:rPr>
                          <a:rPr lang="en-US" sz="6600" i="0">
                            <a:latin typeface="Cambria Math" panose="02040503050406030204" pitchFamily="18" charset="0"/>
                          </a:rPr>
                          <m:t>a</m:t>
                        </m:r>
                      </m:den>
                    </m:f>
                    <m:r>
                      <a:rPr lang="ru-RU" sz="6600" i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br>
                  <a:rPr lang="ru-RU" sz="6600" dirty="0"/>
                </a:br>
                <a:r>
                  <a:rPr lang="ru-RU" sz="48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№57(</a:t>
                </a:r>
                <a:r>
                  <a:rPr lang="en-US" sz="48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6000" i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6000" i="0">
                            <a:latin typeface="Cambria Math" panose="02040503050406030204" pitchFamily="18" charset="0"/>
                          </a:rPr>
                          <m:t>b</m:t>
                        </m:r>
                      </m:den>
                    </m:f>
                    <m:r>
                      <a:rPr lang="ru-RU" sz="6000" i="0">
                        <a:latin typeface="Cambria Math" panose="02040503050406030204" pitchFamily="18" charset="0"/>
                      </a:rPr>
                      <m:t>+7=</m:t>
                    </m:r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6000" i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6000" i="0">
                            <a:latin typeface="Cambria Math" panose="02040503050406030204" pitchFamily="18" charset="0"/>
                          </a:rPr>
                          <m:t>b</m:t>
                        </m:r>
                      </m:den>
                    </m:f>
                    <m:r>
                      <a:rPr lang="ru-RU" sz="6000" i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6000" i="0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m:rPr>
                            <m:sty m:val="p"/>
                          </m:rPr>
                          <a:rPr lang="ru-RU" sz="6000" i="0">
                            <a:latin typeface="Cambria Math" panose="02040503050406030204" pitchFamily="18" charset="0"/>
                          </a:rPr>
                          <m:t>b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6000" i="0">
                            <a:latin typeface="Cambria Math" panose="02040503050406030204" pitchFamily="18" charset="0"/>
                          </a:rPr>
                          <m:t>b</m:t>
                        </m:r>
                      </m:den>
                    </m:f>
                    <m:r>
                      <a:rPr lang="ru-RU" sz="6000" i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6000" i="0">
                            <a:latin typeface="Cambria Math" panose="02040503050406030204" pitchFamily="18" charset="0"/>
                          </a:rPr>
                          <m:t>2+7</m:t>
                        </m:r>
                        <m:r>
                          <m:rPr>
                            <m:sty m:val="p"/>
                          </m:rPr>
                          <a:rPr lang="ru-RU" sz="6000" i="0">
                            <a:latin typeface="Cambria Math" panose="02040503050406030204" pitchFamily="18" charset="0"/>
                          </a:rPr>
                          <m:t>b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6000" i="0">
                            <a:latin typeface="Cambria Math" panose="02040503050406030204" pitchFamily="18" charset="0"/>
                          </a:rPr>
                          <m:t>b</m:t>
                        </m:r>
                      </m:den>
                    </m:f>
                    <m:r>
                      <a:rPr lang="ru-RU" sz="6000" i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br>
                  <a:rPr lang="ru-RU" sz="6600" dirty="0"/>
                </a:b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4CC8F150-9B2B-4802-A4BD-268F37D337B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56754" y="862148"/>
                <a:ext cx="12035246" cy="6486404"/>
              </a:xfrm>
              <a:blipFill>
                <a:blip r:embed="rId2"/>
                <a:stretch>
                  <a:fillRect l="-23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455973" y="382253"/>
                <a:ext cx="10749917" cy="1501833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3600" b="1" dirty="0">
                    <a:solidFill>
                      <a:srgbClr val="C00000"/>
                    </a:solidFill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</m:num>
                      <m:den>
                        <m:r>
                          <a:rPr lang="en-US" sz="54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𝐦</m:t>
                        </m:r>
                      </m:den>
                    </m:f>
                    <m:r>
                      <a:rPr lang="ru-RU" sz="5400" b="1" i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sz="5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</m:num>
                      <m:den>
                        <m:r>
                          <a:rPr lang="en-US" sz="5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𝐧</m:t>
                        </m:r>
                      </m:den>
                    </m:f>
                    <m:r>
                      <a:rPr lang="ru-RU" sz="5400" b="1" i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5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  <m:r>
                          <a:rPr lang="en-US" sz="5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𝐧</m:t>
                        </m:r>
                        <m:r>
                          <a:rPr lang="ru-RU" sz="54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54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  <m:r>
                          <a:rPr lang="en-US" sz="5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𝐦</m:t>
                        </m:r>
                      </m:num>
                      <m:den>
                        <m:r>
                          <a:rPr lang="en-US" sz="54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𝐦</m:t>
                        </m:r>
                        <m:r>
                          <a:rPr lang="en-US" sz="5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𝐧</m:t>
                        </m:r>
                      </m:den>
                    </m:f>
                  </m:oMath>
                </a14:m>
                <a:r>
                  <a:rPr lang="ru-RU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ru-RU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</m:num>
                      <m:den>
                        <m:r>
                          <a:rPr lang="en-US" sz="54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𝐦</m:t>
                        </m:r>
                      </m:den>
                    </m:f>
                    <m:r>
                      <a:rPr lang="ru-RU" sz="5400" b="1" i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5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</m:num>
                      <m:den>
                        <m:r>
                          <a:rPr lang="en-US" sz="5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𝐧</m:t>
                        </m:r>
                      </m:den>
                    </m:f>
                    <m:r>
                      <a:rPr lang="ru-RU" sz="5400" b="1" i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5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  <m:r>
                          <a:rPr lang="en-US" sz="5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𝐧</m:t>
                        </m:r>
                        <m:r>
                          <a:rPr lang="ru-RU" sz="54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54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  <m:r>
                          <a:rPr lang="en-US" sz="5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𝐦</m:t>
                        </m:r>
                      </m:num>
                      <m:den>
                        <m:r>
                          <a:rPr lang="en-US" sz="54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𝐦</m:t>
                        </m:r>
                        <m:r>
                          <a:rPr lang="en-US" sz="5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𝐧</m:t>
                        </m:r>
                      </m:den>
                    </m:f>
                  </m:oMath>
                </a14:m>
                <a:endParaRPr lang="ru-RU" sz="3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973" y="382253"/>
                <a:ext cx="10749917" cy="150183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7282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4CC8F150-9B2B-4802-A4BD-268F37D337B0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175826" y="1867989"/>
                <a:ext cx="12016173" cy="3971108"/>
              </a:xfrm>
            </p:spPr>
            <p:txBody>
              <a:bodyPr>
                <a:normAutofit fontScale="90000"/>
              </a:bodyPr>
              <a:lstStyle/>
              <a:p>
                <a:pPr lvl="0">
                  <a:lnSpc>
                    <a:spcPct val="150000"/>
                  </a:lnSpc>
                </a:pPr>
                <a:r>
                  <a:rPr lang="en-US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2)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6000" i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6000" i="0">
                            <a:latin typeface="Cambria Math" panose="02040503050406030204" pitchFamily="18" charset="0"/>
                          </a:rPr>
                          <m:t>c</m:t>
                        </m:r>
                      </m:den>
                    </m:f>
                    <m:r>
                      <a:rPr lang="ru-RU" sz="6000" i="0">
                        <a:latin typeface="Cambria Math" panose="02040503050406030204" pitchFamily="18" charset="0"/>
                      </a:rPr>
                      <m:t>+4−</m:t>
                    </m:r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6000" i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sSup>
                          <m:sSupPr>
                            <m:ctrlPr>
                              <a:rPr lang="ru-RU" sz="6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6000" i="0">
                                <a:latin typeface="Cambria Math" panose="02040503050406030204" pitchFamily="18" charset="0"/>
                              </a:rPr>
                              <m:t>c</m:t>
                            </m:r>
                          </m:e>
                          <m:sup>
                            <m:r>
                              <a:rPr lang="en-US" sz="60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ru-RU" sz="6000" i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6000" i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US" sz="6000" b="0" i="0" smtClean="0">
                            <a:latin typeface="Cambria Math" panose="02040503050406030204" pitchFamily="18" charset="0"/>
                          </a:rPr>
                          <m:t>c</m:t>
                        </m:r>
                      </m:num>
                      <m:den>
                        <m:sSup>
                          <m:sSupPr>
                            <m:ctrlPr>
                              <a:rPr lang="ru-RU" sz="6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6000" i="0">
                                <a:latin typeface="Cambria Math" panose="02040503050406030204" pitchFamily="18" charset="0"/>
                              </a:rPr>
                              <m:t>c</m:t>
                            </m:r>
                          </m:e>
                          <m:sup>
                            <m:r>
                              <a:rPr lang="en-US" sz="60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ru-RU" sz="6000" i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6000" i="0">
                            <a:latin typeface="Cambria Math" panose="02040503050406030204" pitchFamily="18" charset="0"/>
                          </a:rPr>
                          <m:t>4</m:t>
                        </m:r>
                        <m:sSup>
                          <m:sSupPr>
                            <m:ctrlPr>
                              <a:rPr lang="ru-RU" sz="6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ru-RU" sz="6000" i="0">
                                <a:latin typeface="Cambria Math" panose="02040503050406030204" pitchFamily="18" charset="0"/>
                              </a:rPr>
                              <m:t>c</m:t>
                            </m:r>
                          </m:e>
                          <m:sup>
                            <m:r>
                              <a:rPr lang="ru-RU" sz="60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ru-RU" sz="6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6000" i="0">
                                <a:latin typeface="Cambria Math" panose="02040503050406030204" pitchFamily="18" charset="0"/>
                              </a:rPr>
                              <m:t>c</m:t>
                            </m:r>
                          </m:e>
                          <m:sup>
                            <m:r>
                              <a:rPr lang="en-US" sz="60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ru-RU" sz="6000" i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6000" i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sSup>
                          <m:sSupPr>
                            <m:ctrlPr>
                              <a:rPr lang="ru-RU" sz="6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6000" i="0">
                                <a:latin typeface="Cambria Math" panose="02040503050406030204" pitchFamily="18" charset="0"/>
                              </a:rPr>
                              <m:t>c</m:t>
                            </m:r>
                          </m:e>
                          <m:sup>
                            <m:r>
                              <a:rPr lang="en-US" sz="60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ru-RU" sz="6000" i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6000" i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US" sz="6000" b="0" i="0" smtClean="0">
                            <a:latin typeface="Cambria Math" panose="02040503050406030204" pitchFamily="18" charset="0"/>
                          </a:rPr>
                          <m:t>c</m:t>
                        </m:r>
                        <m:r>
                          <a:rPr lang="ru-RU" sz="6000" i="0">
                            <a:latin typeface="Cambria Math" panose="02040503050406030204" pitchFamily="18" charset="0"/>
                          </a:rPr>
                          <m:t>+4</m:t>
                        </m:r>
                        <m:sSup>
                          <m:sSupPr>
                            <m:ctrlPr>
                              <a:rPr lang="ru-RU" sz="6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ru-RU" sz="6000" i="0">
                                <a:latin typeface="Cambria Math" panose="02040503050406030204" pitchFamily="18" charset="0"/>
                              </a:rPr>
                              <m:t>c</m:t>
                            </m:r>
                          </m:e>
                          <m:sup>
                            <m:r>
                              <a:rPr lang="ru-RU" sz="60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ru-RU" sz="6000" i="0">
                            <a:latin typeface="Cambria Math" panose="02040503050406030204" pitchFamily="18" charset="0"/>
                          </a:rPr>
                          <m:t>−3</m:t>
                        </m:r>
                      </m:num>
                      <m:den>
                        <m:sSup>
                          <m:sSupPr>
                            <m:ctrlPr>
                              <a:rPr lang="ru-RU" sz="6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6000" i="0">
                                <a:latin typeface="Cambria Math" panose="02040503050406030204" pitchFamily="18" charset="0"/>
                              </a:rPr>
                              <m:t>c</m:t>
                            </m:r>
                          </m:e>
                          <m:sup>
                            <m:r>
                              <a:rPr lang="en-US" sz="60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ru-RU" sz="6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br>
                  <a:rPr lang="en-US" sz="5400" i="1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4)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6000" i="0">
                            <a:latin typeface="Cambria Math" panose="02040503050406030204" pitchFamily="18" charset="0"/>
                          </a:rPr>
                          <m:t>m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6000" i="0">
                            <a:latin typeface="Cambria Math" panose="02040503050406030204" pitchFamily="18" charset="0"/>
                          </a:rPr>
                          <m:t>n</m:t>
                        </m:r>
                      </m:den>
                    </m:f>
                    <m:r>
                      <a:rPr lang="ru-RU" sz="6000" i="0">
                        <a:latin typeface="Cambria Math" panose="02040503050406030204" pitchFamily="18" charset="0"/>
                      </a:rPr>
                      <m:t>−</m:t>
                    </m:r>
                    <m:r>
                      <m:rPr>
                        <m:sty m:val="p"/>
                      </m:rPr>
                      <a:rPr lang="ru-RU" sz="6000" i="0">
                        <a:latin typeface="Cambria Math" panose="02040503050406030204" pitchFamily="18" charset="0"/>
                      </a:rPr>
                      <m:t>k</m:t>
                    </m:r>
                    <m:r>
                      <a:rPr lang="ru-RU" sz="6000" i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6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6000" i="0">
                                <a:latin typeface="Cambria Math" panose="02040503050406030204" pitchFamily="18" charset="0"/>
                              </a:rPr>
                              <m:t>m</m:t>
                            </m:r>
                          </m:e>
                          <m:sup>
                            <m:r>
                              <a:rPr lang="en-US" sz="60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ru-RU" sz="6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6000" i="0"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p>
                            <m:r>
                              <a:rPr lang="en-US" sz="60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ru-RU" sz="6000" i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6000" i="0">
                            <a:latin typeface="Cambria Math" panose="02040503050406030204" pitchFamily="18" charset="0"/>
                          </a:rPr>
                          <m:t>mn</m:t>
                        </m:r>
                      </m:num>
                      <m:den>
                        <m:sSup>
                          <m:sSupPr>
                            <m:ctrlPr>
                              <a:rPr lang="ru-RU" sz="6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6000" i="0"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p>
                            <m:r>
                              <a:rPr lang="en-US" sz="60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ru-RU" sz="6000" i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6000" i="0">
                            <a:latin typeface="Cambria Math" panose="02040503050406030204" pitchFamily="18" charset="0"/>
                          </a:rPr>
                          <m:t>k</m:t>
                        </m:r>
                        <m:sSup>
                          <m:sSupPr>
                            <m:ctrlPr>
                              <a:rPr lang="ru-RU" sz="6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6000" i="0"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p>
                            <m:r>
                              <a:rPr lang="en-US" sz="60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ru-RU" sz="6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6000" i="0"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p>
                            <m:r>
                              <a:rPr lang="en-US" sz="60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ru-RU" sz="6000" i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6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6000" i="0">
                                <a:latin typeface="Cambria Math" panose="02040503050406030204" pitchFamily="18" charset="0"/>
                              </a:rPr>
                              <m:t>m</m:t>
                            </m:r>
                          </m:e>
                          <m:sup>
                            <m:r>
                              <a:rPr lang="en-US" sz="60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ru-RU" sz="6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6000" i="0"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p>
                            <m:r>
                              <a:rPr lang="en-US" sz="60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ru-RU" sz="6000" i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br>
                  <a:rPr lang="en-US" sz="60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6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6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n-US" sz="6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ru-RU" sz="6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600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mn</m:t>
                        </m:r>
                        <m:r>
                          <a:rPr lang="en-US" sz="600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600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k</m:t>
                        </m:r>
                        <m:sSup>
                          <m:sSupPr>
                            <m:ctrlPr>
                              <a:rPr lang="ru-RU" sz="6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6000" i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p>
                            <m:r>
                              <a:rPr lang="en-US" sz="6000" i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600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ru-RU" sz="6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6000" i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m</m:t>
                            </m:r>
                          </m:e>
                          <m:sup>
                            <m:r>
                              <a:rPr lang="en-US" sz="6000" i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ru-RU" sz="6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6000" i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p>
                            <m:r>
                              <a:rPr lang="en-US" sz="6000" i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ru-RU" sz="6000" i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ru-RU" sz="67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4CC8F150-9B2B-4802-A4BD-268F37D337B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75826" y="1867989"/>
                <a:ext cx="12016173" cy="3971108"/>
              </a:xfrm>
              <a:blipFill>
                <a:blip r:embed="rId2"/>
                <a:stretch>
                  <a:fillRect l="-1826" t="-7975" b="-243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object 2">
                <a:extLst>
                  <a:ext uri="{FF2B5EF4-FFF2-40B4-BE49-F238E27FC236}">
                    <a16:creationId xmlns:a16="http://schemas.microsoft.com/office/drawing/2014/main" id="{9E5A3A5D-5166-4885-8E5B-7A16C01E4D09}"/>
                  </a:ext>
                </a:extLst>
              </p:cNvPr>
              <p:cNvSpPr/>
              <p:nvPr/>
            </p:nvSpPr>
            <p:spPr>
              <a:xfrm>
                <a:off x="0" y="0"/>
                <a:ext cx="12199619" cy="1094378"/>
              </a:xfrm>
              <a:custGeom>
                <a:avLst/>
                <a:gdLst/>
                <a:ahLst/>
                <a:cxnLst/>
                <a:rect l="l" t="t" r="r" b="b"/>
                <a:pathLst>
                  <a:path w="5760085" h="1021080">
                    <a:moveTo>
                      <a:pt x="5759640" y="0"/>
                    </a:moveTo>
                    <a:lnTo>
                      <a:pt x="0" y="0"/>
                    </a:lnTo>
                    <a:lnTo>
                      <a:pt x="0" y="1020953"/>
                    </a:lnTo>
                    <a:lnTo>
                      <a:pt x="5759640" y="1020953"/>
                    </a:lnTo>
                    <a:lnTo>
                      <a:pt x="5759640" y="0"/>
                    </a:lnTo>
                    <a:close/>
                  </a:path>
                </a:pathLst>
              </a:custGeom>
              <a:solidFill>
                <a:srgbClr val="0070C0"/>
              </a:solidFill>
            </p:spPr>
            <p:txBody>
              <a:bodyPr wrap="square" lIns="0" tIns="0" rIns="0" bIns="0" rtlCol="0"/>
              <a:lstStyle/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𝟓𝟖</m:t>
                      </m:r>
                      <m:r>
                        <a:rPr lang="en-US" sz="4400" b="1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400" b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𝐦𝐢𝐬𝐨𝐥</m:t>
                      </m:r>
                      <m:r>
                        <a:rPr lang="en-US" sz="4400" b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  </m:t>
                      </m:r>
                      <m:r>
                        <a:rPr lang="en-US" sz="4400" b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𝐀𝐦𝐚𝐥𝐥𝐚𝐫𝐧𝐢</m:t>
                      </m:r>
                      <m:r>
                        <a:rPr lang="en-US" sz="4400" b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400" b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𝐛𝐚𝐣𝐚𝐫𝐢𝐧𝐠</m:t>
                      </m:r>
                      <m:r>
                        <a:rPr lang="en-US" sz="4400" b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</m:oMath>
                  </m:oMathPara>
                </a14:m>
                <a:endParaRPr lang="ru-RU" sz="4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50000"/>
                  </a:lnSpc>
                </a:pPr>
                <a:endParaRPr lang="ru-RU" sz="4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50000"/>
                  </a:lnSpc>
                </a:pPr>
                <a:endParaRPr lang="ru-RU" sz="48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object 2">
                <a:extLst>
                  <a:ext uri="{FF2B5EF4-FFF2-40B4-BE49-F238E27FC236}">
                    <a16:creationId xmlns:a16="http://schemas.microsoft.com/office/drawing/2014/main" id="{9E5A3A5D-5166-4885-8E5B-7A16C01E4D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2199619" cy="1094378"/>
              </a:xfrm>
              <a:custGeom>
                <a:avLst/>
                <a:gdLst/>
                <a:ahLst/>
                <a:cxnLst/>
                <a:rect l="l" t="t" r="r" b="b"/>
                <a:pathLst>
                  <a:path w="5760085" h="1021080">
                    <a:moveTo>
                      <a:pt x="5759640" y="0"/>
                    </a:moveTo>
                    <a:lnTo>
                      <a:pt x="0" y="0"/>
                    </a:lnTo>
                    <a:lnTo>
                      <a:pt x="0" y="1020953"/>
                    </a:lnTo>
                    <a:lnTo>
                      <a:pt x="5759640" y="1020953"/>
                    </a:lnTo>
                    <a:lnTo>
                      <a:pt x="575964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20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7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3117</TotalTime>
  <Words>445</Words>
  <Application>Microsoft Office PowerPoint</Application>
  <PresentationFormat>Широкоэкранный</PresentationFormat>
  <Paragraphs>60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Тема Office</vt:lpstr>
      <vt:lpstr>ALGEBRA</vt:lpstr>
      <vt:lpstr>Презентация PowerPoint</vt:lpstr>
      <vt:lpstr>2) (a+2b)/3c²+(5a-2b)/3c²=(a+2b+5a-2b)/3c²=6a/3c²=2a/c² </vt:lpstr>
      <vt:lpstr>Презентация PowerPoint</vt:lpstr>
      <vt:lpstr>Презентация PowerPoint</vt:lpstr>
      <vt:lpstr>1/2a²b   va   3/3ab²  kasrlarni qo‘shing:</vt:lpstr>
      <vt:lpstr> a/(3b^2 c)   va   c/15ab²  kasrlarni ayiring. </vt:lpstr>
      <vt:lpstr>№57(2)  3/a+b/5=15/5a+ab/5a=(15+ab)/5a   №57(4)  2/b+7=2/b+7b/b=(2+7b)/b   </vt:lpstr>
      <vt:lpstr>2)  2/c+4-3/c^2 =2c/c^2 +(4c^2)/c^2 -3/c^2 =(2c+4c^2-3)/c^2    4)  m/n-k+m^2/n^2 =mn/n^2 -(kn^2)/n^2 +m^2/n^2 =    =  (mn-kn^2+m^2)/n^2   </vt:lpstr>
      <vt:lpstr>Презентация PowerPoint</vt:lpstr>
      <vt:lpstr>  Darslikda berilgan 59-,60-,61 – topshiriqlarni  bajarish (24-bet). </vt:lpstr>
      <vt:lpstr>Презентация PowerPoint</vt:lpstr>
      <vt:lpstr>Презентация PowerPoint</vt:lpstr>
      <vt:lpstr>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</dc:title>
  <dc:creator>Пользователь</dc:creator>
  <cp:lastModifiedBy>Аскарова Комила</cp:lastModifiedBy>
  <cp:revision>191</cp:revision>
  <dcterms:created xsi:type="dcterms:W3CDTF">2020-07-17T09:31:54Z</dcterms:created>
  <dcterms:modified xsi:type="dcterms:W3CDTF">2022-06-23T07:29:33Z</dcterms:modified>
</cp:coreProperties>
</file>