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90" r:id="rId3"/>
    <p:sldId id="308" r:id="rId4"/>
    <p:sldId id="320" r:id="rId5"/>
    <p:sldId id="306" r:id="rId6"/>
    <p:sldId id="310" r:id="rId7"/>
    <p:sldId id="304" r:id="rId8"/>
    <p:sldId id="309" r:id="rId9"/>
    <p:sldId id="307" r:id="rId10"/>
    <p:sldId id="318" r:id="rId11"/>
    <p:sldId id="300" r:id="rId12"/>
    <p:sldId id="321" r:id="rId13"/>
    <p:sldId id="319" r:id="rId14"/>
    <p:sldId id="29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297"/>
            <p14:sldId id="290"/>
            <p14:sldId id="308"/>
            <p14:sldId id="320"/>
            <p14:sldId id="306"/>
            <p14:sldId id="310"/>
            <p14:sldId id="304"/>
            <p14:sldId id="309"/>
            <p14:sldId id="307"/>
            <p14:sldId id="318"/>
            <p14:sldId id="300"/>
            <p14:sldId id="321"/>
            <p14:sldId id="319"/>
            <p14:sldId id="298"/>
          </p14:sldIdLst>
        </p14:section>
        <p14:section name="Раздел без заголовка" id="{6AA1F43C-892A-4787-89B6-4EA8D4F8EDF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6D4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22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0.png"/><Relationship Id="rId4" Type="http://schemas.openxmlformats.org/officeDocument/2006/relationships/image" Target="../media/image17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82.png"/><Relationship Id="rId7" Type="http://schemas.openxmlformats.org/officeDocument/2006/relationships/image" Target="../media/image14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5" Type="http://schemas.openxmlformats.org/officeDocument/2006/relationships/image" Target="../media/image13.png"/><Relationship Id="rId4" Type="http://schemas.openxmlformats.org/officeDocument/2006/relationships/image" Target="../media/image91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9359"/>
            <a:ext cx="12192000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041415" y="459480"/>
            <a:ext cx="1686333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</a:t>
            </a:r>
            <a:r>
              <a:rPr lang="ru-RU" sz="4000" b="1" spc="13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13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37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86722" y="2203091"/>
            <a:ext cx="86081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itchFamily="34" charset="0"/>
                <a:cs typeface="Arial" pitchFamily="34" charset="0"/>
              </a:rPr>
              <a:t>MAVZU: </a:t>
            </a:r>
            <a:r>
              <a:rPr lang="en-US" sz="5400" b="1" dirty="0" err="1">
                <a:latin typeface="Arial" pitchFamily="34" charset="0"/>
                <a:cs typeface="Arial" pitchFamily="34" charset="0"/>
              </a:rPr>
              <a:t>Algebraik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5400" b="1" dirty="0" err="1">
                <a:latin typeface="Arial" pitchFamily="34" charset="0"/>
                <a:cs typeface="Arial" pitchFamily="34" charset="0"/>
              </a:rPr>
              <a:t>kasrlarni</a:t>
            </a:r>
            <a:endParaRPr lang="en-US" sz="5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5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latin typeface="Arial" pitchFamily="34" charset="0"/>
                <a:cs typeface="Arial" pitchFamily="34" charset="0"/>
              </a:rPr>
              <a:t>qo‘shish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latin typeface="Arial" pitchFamily="34" charset="0"/>
                <a:cs typeface="Arial" pitchFamily="34" charset="0"/>
              </a:rPr>
              <a:t>ayirish</a:t>
            </a:r>
            <a:endParaRPr lang="en-US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11"/>
          <p:cNvSpPr/>
          <p:nvPr/>
        </p:nvSpPr>
        <p:spPr>
          <a:xfrm>
            <a:off x="8714521" y="1910805"/>
            <a:ext cx="3017151" cy="30272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326571" y="2064485"/>
            <a:ext cx="940525" cy="16714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6571" y="4430284"/>
            <a:ext cx="940525" cy="167149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10319" y="5517001"/>
            <a:ext cx="9448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Yusupjonova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1384" y="4529416"/>
            <a:ext cx="864096" cy="151216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066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0" y="0"/>
            <a:ext cx="12199619" cy="11727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Algebraik</a:t>
            </a:r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kasrlarni</a:t>
            </a:r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ayirish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628652" y="3000763"/>
                <a:ext cx="3622979" cy="11368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i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p>
                            <m:r>
                              <a:rPr lang="en-US" sz="4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x</m:t>
                        </m:r>
                      </m:den>
                    </m:f>
                    <m:r>
                      <a:rPr lang="en-US" sz="4800" i="0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i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p>
                            <m:r>
                              <a:rPr lang="en-US" sz="4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US" sz="48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800" dirty="0"/>
                  <a:t>=</a:t>
                </a:r>
                <a:endParaRPr lang="ru-RU" sz="48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652" y="3000763"/>
                <a:ext cx="3622979" cy="1136850"/>
              </a:xfrm>
              <a:prstGeom prst="rect">
                <a:avLst/>
              </a:prstGeom>
              <a:blipFill>
                <a:blip r:embed="rId2"/>
                <a:stretch>
                  <a:fillRect r="-6902" b="-14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251631" y="3066078"/>
                <a:ext cx="6096000" cy="197464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  <m:r>
                      <a:rPr lang="en-US" sz="4800" i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ru-RU" sz="4800" i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−1)(</m:t>
                        </m:r>
                        <m:r>
                          <m:rPr>
                            <m:sty m:val="p"/>
                          </m:rPr>
                          <a:rPr lang="ru-RU" sz="4800" i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+1)</m:t>
                        </m:r>
                      </m:den>
                    </m:f>
                  </m:oMath>
                </a14:m>
                <a:r>
                  <a:rPr lang="en-US" sz="4800" dirty="0"/>
                  <a:t> =</a:t>
                </a:r>
                <a:br>
                  <a:rPr lang="en-US" sz="4800" dirty="0"/>
                </a:br>
                <a:endParaRPr lang="ru-RU" sz="48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631" y="3066078"/>
                <a:ext cx="6096000" cy="19746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56863" y="4592231"/>
                <a:ext cx="5333448" cy="12359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i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p>
                            <m:r>
                              <a:rPr lang="en-US" sz="4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  <m:r>
                      <a:rPr lang="en-US" sz="4800" i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x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i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p>
                            <m:r>
                              <a:rPr lang="en-US" sz="4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r>
                  <a:rPr lang="en-US" sz="4800" dirty="0"/>
                  <a:t> =</a:t>
                </a:r>
                <a:endParaRPr lang="ru-RU" sz="48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63" y="4592231"/>
                <a:ext cx="5333448" cy="1235979"/>
              </a:xfrm>
              <a:prstGeom prst="rect">
                <a:avLst/>
              </a:prstGeom>
              <a:blipFill>
                <a:blip r:embed="rId4"/>
                <a:stretch>
                  <a:fillRect l="-5257" r="-1371" b="-54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502929" y="4596847"/>
                <a:ext cx="2343911" cy="12313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3600" i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+1+3</m:t>
                          </m:r>
                          <m:r>
                            <m:rPr>
                              <m:sty m:val="p"/>
                            </m:rPr>
                            <a:rPr lang="en-US" sz="3600" i="0">
                              <a:latin typeface="Cambria Math" panose="02040503050406030204" pitchFamily="18" charset="0"/>
                            </a:rPr>
                            <m:t>x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3600" i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600" i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en-US" sz="36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2929" y="4596847"/>
                <a:ext cx="2343911" cy="12313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846840" y="4592231"/>
                <a:ext cx="2634952" cy="1254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𝟒𝐱</m:t>
                        </m:r>
                        <m:r>
                          <a:rPr lang="en-US" sz="48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8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8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48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ru-RU" sz="4800" b="1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sz="4800" b="1" i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8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48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48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8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6840" y="4592231"/>
                <a:ext cx="2634952" cy="1254895"/>
              </a:xfrm>
              <a:prstGeom prst="rect">
                <a:avLst/>
              </a:prstGeom>
              <a:blipFill>
                <a:blip r:embed="rId6"/>
                <a:stretch>
                  <a:fillRect l="-10417" b="-53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810836" y="1258236"/>
                <a:ext cx="9817368" cy="12926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ru-RU" sz="5400" b="1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sz="5400" b="1" i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54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den>
                    </m:f>
                    <m:r>
                      <a:rPr lang="en-US" sz="5400" b="1" i="0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5400" b="0" i="0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va</m:t>
                    </m:r>
                    <m:r>
                      <a:rPr lang="en-US" sz="5400" b="1" i="0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ru-RU" sz="54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sSup>
                          <m:sSupPr>
                            <m:ctrlPr>
                              <a:rPr lang="ru-RU" sz="5400" b="1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sz="5400" b="1" i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54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kasrlarni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qo‘shing</a:t>
                </a:r>
                <a:r>
                  <a:rPr lang="en-US" sz="4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sz="44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836" y="1258236"/>
                <a:ext cx="9817368" cy="1292662"/>
              </a:xfrm>
              <a:prstGeom prst="rect">
                <a:avLst/>
              </a:prstGeom>
              <a:blipFill>
                <a:blip r:embed="rId7"/>
                <a:stretch>
                  <a:fillRect r="-1366" b="-42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443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34B1-B8D2-4AA2-8C12-343604D3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136" y="2348885"/>
            <a:ext cx="10515600" cy="3760969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b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59-,60-,61 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ru-RU" sz="5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5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5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4-bet).</a:t>
            </a:r>
            <a:br>
              <a:rPr lang="en-US" sz="5400" b="1" dirty="0">
                <a:solidFill>
                  <a:srgbClr val="202122"/>
                </a:solidFill>
                <a:latin typeface="Arial" panose="020B0604020202020204" pitchFamily="34" charset="0"/>
              </a:rPr>
            </a:b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CD7C4D-876A-412E-86B9-D5B65109A800}"/>
              </a:ext>
            </a:extLst>
          </p:cNvPr>
          <p:cNvSpPr/>
          <p:nvPr/>
        </p:nvSpPr>
        <p:spPr>
          <a:xfrm>
            <a:off x="-7619" y="-53504"/>
            <a:ext cx="12199619" cy="174375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200000"/>
              </a:lnSpc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47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838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0" y="0"/>
            <a:ext cx="12199619" cy="11625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Qarama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704333" y="2947739"/>
                <a:ext cx="8790952" cy="1616148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800" b="1" dirty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US" sz="5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5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sz="5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US" sz="5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5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333" y="2947739"/>
                <a:ext cx="8790952" cy="1616148"/>
              </a:xfrm>
              <a:prstGeom prst="rect">
                <a:avLst/>
              </a:prstGeom>
              <a:blipFill>
                <a:blip r:embed="rId2"/>
                <a:stretch>
                  <a:fillRect b="-8889"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720986" y="4646283"/>
                <a:ext cx="5208285" cy="1664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r>
                  <a:rPr lang="en-US" sz="4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4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986" y="4646283"/>
                <a:ext cx="5208285" cy="1664879"/>
              </a:xfrm>
              <a:prstGeom prst="rect">
                <a:avLst/>
              </a:prstGeom>
              <a:blipFill>
                <a:blip r:embed="rId3"/>
                <a:stretch>
                  <a:fillRect r="-4327" b="-21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192328" y="4809034"/>
                <a:ext cx="3025828" cy="14474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48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480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2328" y="4809034"/>
                <a:ext cx="3025828" cy="14474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518540" y="1502071"/>
                <a:ext cx="7162538" cy="1200521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540" y="1502071"/>
                <a:ext cx="7162538" cy="1200521"/>
              </a:xfrm>
              <a:prstGeom prst="rect">
                <a:avLst/>
              </a:prstGeom>
              <a:blipFill>
                <a:blip r:embed="rId5"/>
                <a:stretch>
                  <a:fillRect r="-763" b="-6436"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512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BA22EDAB-8B3E-42D5-B4BE-5442013C0F6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718444" y="1508361"/>
                <a:ext cx="1068183" cy="437670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BA22EDAB-8B3E-42D5-B4BE-5442013C0F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718444" y="1508361"/>
                <a:ext cx="1068183" cy="43767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5AA254D-C9FF-4754-9A4D-53FA532741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918954"/>
                <a:ext cx="12004766" cy="2385950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3600" dirty="0"/>
                  <a:t> </a:t>
                </a:r>
                <a:r>
                  <a:rPr lang="en-US" sz="4000" b="1" dirty="0">
                    <a:solidFill>
                      <a:srgbClr val="C00000"/>
                    </a:solidFill>
                  </a:rPr>
                  <a:t>a)</a:t>
                </a:r>
                <a:r>
                  <a:rPr lang="en-US" sz="36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²−3</m:t>
                        </m:r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𝑥𝑦</m:t>
                        </m:r>
                      </m:num>
                      <m:den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54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³</m:t>
                        </m:r>
                      </m:den>
                    </m:f>
                    <m:r>
                      <m:rPr>
                        <m:nor/>
                      </m:rPr>
                      <a:rPr lang="en-US" sz="5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²(</m:t>
                        </m:r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m:rPr>
                        <m:nor/>
                      </m:rPr>
                      <a:rPr lang="en-US" sz="5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5400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5400" b="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5400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0" i="1"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54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5400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5400" b="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5400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den>
                    </m:f>
                    <m:r>
                      <m:rPr>
                        <m:nor/>
                      </m:rPr>
                      <a:rPr lang="en-US" sz="5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5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5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5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5AA254D-C9FF-4754-9A4D-53FA532741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18954"/>
                <a:ext cx="12004766" cy="2385950"/>
              </a:xfrm>
              <a:blipFill>
                <a:blip r:embed="rId3"/>
                <a:stretch>
                  <a:fillRect l="-9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A6CEC180-72BF-48D2-82AF-966709AD1CBA}"/>
              </a:ext>
            </a:extLst>
          </p:cNvPr>
          <p:cNvSpPr/>
          <p:nvPr/>
        </p:nvSpPr>
        <p:spPr>
          <a:xfrm>
            <a:off x="-7619" y="7913"/>
            <a:ext cx="12199619" cy="130164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qisqartiring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56754" y="3503704"/>
                <a:ext cx="11011989" cy="31534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𝑎𝑏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  <m:r>
                      <a:rPr lang="en-US" sz="5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)²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−(</m:t>
                        </m:r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5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5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5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d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ru-RU" sz="5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5400" b="1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5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5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5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5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54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d>
                          <m:d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d>
                          <m:d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den>
                    </m:f>
                    <m:r>
                      <a:rPr lang="ru-RU" sz="5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5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5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ru-RU" sz="5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5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5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5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4" y="3503704"/>
                <a:ext cx="11011989" cy="3153427"/>
              </a:xfrm>
              <a:prstGeom prst="rect">
                <a:avLst/>
              </a:prstGeom>
              <a:blipFill>
                <a:blip r:embed="rId4"/>
                <a:stretch>
                  <a:fillRect l="-1717" b="-38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5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-7620" y="0"/>
            <a:ext cx="12199619" cy="11727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hil</a:t>
            </a:r>
            <a:r>
              <a:rPr lang="en-US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maxrajli</a:t>
            </a:r>
            <a:r>
              <a:rPr lang="en-US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kasrlarni</a:t>
            </a:r>
            <a:r>
              <a:rPr lang="en-US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ayirish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887048" y="4791161"/>
                <a:ext cx="11464835" cy="13111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5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  <m:r>
                      <a:rPr lang="en-US" sz="5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5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  <m:r>
                      <a:rPr lang="en-US" sz="5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5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sz="5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  <m:r>
                      <a:rPr lang="en-US" sz="5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5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𝟑𝐜</m:t>
                        </m:r>
                      </m:num>
                      <m:den>
                        <m:r>
                          <a:rPr lang="en-US" sz="5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sz="5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048" y="4791161"/>
                <a:ext cx="11464835" cy="1311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84139" y="1229225"/>
                <a:ext cx="11216097" cy="20491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8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en-US" sz="4800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48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en-US" sz="48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48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48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</m:oMath>
                </a14:m>
                <a:r>
                  <a:rPr lang="en-US" sz="5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5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400" i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5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400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5400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40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40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540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</m:oMath>
                </a14:m>
                <a:r>
                  <a:rPr lang="en-US" sz="4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44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a+b</a:t>
                </a:r>
                <a:r>
                  <a:rPr lang="en-US" sz="4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ru-RU" sz="4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39" y="1229225"/>
                <a:ext cx="11216097" cy="20491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84139" y="2962211"/>
                <a:ext cx="10749917" cy="126709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3600" b="1" dirty="0">
                    <a:solidFill>
                      <a:srgbClr val="C00000"/>
                    </a:solidFill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num>
                      <m:den>
                        <m:r>
                          <a:rPr lang="en-US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𝐝</m:t>
                        </m:r>
                      </m:den>
                    </m:f>
                    <m:r>
                      <a:rPr lang="ru-RU" sz="5400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num>
                      <m:den>
                        <m:r>
                          <a:rPr lang="en-US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𝐝</m:t>
                        </m:r>
                      </m:den>
                    </m:f>
                    <m:r>
                      <a:rPr lang="en-US" sz="5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𝐜</m:t>
                        </m:r>
                      </m:num>
                      <m:den>
                        <m:r>
                          <a:rPr lang="en-US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𝐝</m:t>
                        </m:r>
                      </m:den>
                    </m:f>
                    <m:r>
                      <a:rPr lang="ru-RU" sz="5400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ru-RU" sz="5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  <m:r>
                          <a:rPr lang="en-US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𝐜</m:t>
                        </m:r>
                      </m:num>
                      <m:den>
                        <m:r>
                          <a:rPr lang="en-US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𝐝</m:t>
                        </m:r>
                      </m:den>
                    </m:f>
                    <m:r>
                      <a:rPr lang="en-US" sz="5400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44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d ≠ 0</a:t>
                </a:r>
                <a:r>
                  <a:rPr lang="ru-RU" sz="44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4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ru-RU" sz="44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ru-RU" sz="36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39" y="2962211"/>
                <a:ext cx="10749917" cy="1267097"/>
              </a:xfrm>
              <a:prstGeom prst="rect">
                <a:avLst/>
              </a:prstGeom>
              <a:blipFill>
                <a:blip r:embed="rId4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246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-7619" y="1971499"/>
                <a:ext cx="12624099" cy="2229060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sz="4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5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5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  <m:r>
                      <a:rPr lang="ru-RU" sz="5400" b="1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  <m:r>
                      <a:rPr lang="ru-RU" sz="5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5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5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  <m:r>
                      <a:rPr lang="ru-RU" sz="5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  <m:r>
                      <a:rPr lang="ru-RU" sz="5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br>
                  <a:rPr lang="ru-RU" sz="4800" b="1" dirty="0"/>
                </a:br>
                <a:endParaRPr lang="ru-RU" sz="48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7619" y="1971499"/>
                <a:ext cx="12624099" cy="2229060"/>
              </a:xfrm>
              <a:blipFill>
                <a:blip r:embed="rId2"/>
                <a:stretch>
                  <a:fillRect l="-22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2">
                <a:extLst>
                  <a:ext uri="{FF2B5EF4-FFF2-40B4-BE49-F238E27FC236}">
                    <a16:creationId xmlns:a16="http://schemas.microsoft.com/office/drawing/2014/main" id="{9E5A3A5D-5166-4885-8E5B-7A16C01E4D09}"/>
                  </a:ext>
                </a:extLst>
              </p:cNvPr>
              <p:cNvSpPr/>
              <p:nvPr/>
            </p:nvSpPr>
            <p:spPr>
              <a:xfrm>
                <a:off x="-7619" y="1"/>
                <a:ext cx="12199619" cy="1672046"/>
              </a:xfrm>
              <a:custGeom>
                <a:avLst/>
                <a:gdLst/>
                <a:ahLst/>
                <a:cxnLst/>
                <a:rect l="l" t="t" r="r" b="b"/>
                <a:pathLst>
                  <a:path w="5760085" h="1021080">
                    <a:moveTo>
                      <a:pt x="5759640" y="0"/>
                    </a:moveTo>
                    <a:lnTo>
                      <a:pt x="0" y="0"/>
                    </a:lnTo>
                    <a:lnTo>
                      <a:pt x="0" y="1020953"/>
                    </a:lnTo>
                    <a:lnTo>
                      <a:pt x="5759640" y="1020953"/>
                    </a:lnTo>
                    <a:lnTo>
                      <a:pt x="5759640" y="0"/>
                    </a:lnTo>
                    <a:close/>
                  </a:path>
                </a:pathLst>
              </a:custGeom>
              <a:solidFill>
                <a:srgbClr val="0070C0"/>
              </a:solidFill>
            </p:spPr>
            <p:txBody>
              <a:bodyPr wrap="square" lIns="0" tIns="0" rIns="0" bIns="0" rtlCol="0"/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𝟓𝟓</m:t>
                      </m:r>
                      <m:r>
                        <a:rPr lang="en-US" sz="5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𝐦𝐢𝐬𝐨𝐥</m:t>
                      </m:r>
                      <m:r>
                        <a:rPr lang="en-US" sz="5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  </m:t>
                      </m:r>
                      <m:r>
                        <a:rPr lang="en-US" sz="5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𝐀𝐦𝐚𝐥𝐥𝐚𝐫𝐧𝐢</m:t>
                      </m:r>
                      <m:r>
                        <a:rPr lang="en-US" sz="5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𝐛𝐚𝐣𝐚𝐫𝐢𝐧𝐠</m:t>
                      </m:r>
                      <m:r>
                        <a:rPr lang="en-US" sz="5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ru-RU" sz="4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object 2">
                <a:extLst>
                  <a:ext uri="{FF2B5EF4-FFF2-40B4-BE49-F238E27FC236}">
                    <a16:creationId xmlns:a16="http://schemas.microsoft.com/office/drawing/2014/main" id="{9E5A3A5D-5166-4885-8E5B-7A16C01E4D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19" y="1"/>
                <a:ext cx="12199619" cy="1672046"/>
              </a:xfrm>
              <a:custGeom>
                <a:avLst/>
                <a:gdLst/>
                <a:ahLst/>
                <a:cxnLst/>
                <a:rect l="l" t="t" r="r" b="b"/>
                <a:pathLst>
                  <a:path w="5760085" h="1021080">
                    <a:moveTo>
                      <a:pt x="5759640" y="0"/>
                    </a:moveTo>
                    <a:lnTo>
                      <a:pt x="0" y="0"/>
                    </a:lnTo>
                    <a:lnTo>
                      <a:pt x="0" y="1020953"/>
                    </a:lnTo>
                    <a:lnTo>
                      <a:pt x="5759640" y="1020953"/>
                    </a:lnTo>
                    <a:lnTo>
                      <a:pt x="5759640" y="0"/>
                    </a:lnTo>
                    <a:close/>
                  </a:path>
                </a:pathLst>
              </a:cu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-7619" y="4545588"/>
                <a:ext cx="11978087" cy="13052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</a:t>
                </a:r>
                <a:r>
                  <a:rPr lang="en-US" sz="5400" i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³</m:t>
                        </m:r>
                      </m:den>
                    </m:f>
                    <m:r>
                      <a:rPr lang="ru-RU" sz="5400" b="1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sSup>
                          <m:sSupPr>
                            <m:ctrlPr>
                              <a:rPr lang="ru-RU" sz="5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54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ru-RU" sz="5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5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5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sSup>
                          <m:sSupPr>
                            <m:ctrlPr>
                              <a:rPr lang="ru-RU" sz="5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54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ru-RU" sz="5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sSup>
                          <m:sSupPr>
                            <m:ctrlPr>
                              <a:rPr lang="ru-RU" sz="5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54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ru-RU" sz="5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sSup>
                          <m:sSupPr>
                            <m:ctrlPr>
                              <a:rPr lang="ru-RU" sz="5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5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ru-RU" sz="54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19" y="4545588"/>
                <a:ext cx="11978087" cy="1305294"/>
              </a:xfrm>
              <a:prstGeom prst="rect">
                <a:avLst/>
              </a:prstGeom>
              <a:blipFill>
                <a:blip r:embed="rId4"/>
                <a:stretch>
                  <a:fillRect l="-2748" b="-130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562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-7620" y="0"/>
            <a:ext cx="12199619" cy="11727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Turli</a:t>
            </a:r>
            <a:r>
              <a:rPr lang="en-US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maxrajli</a:t>
            </a:r>
            <a:r>
              <a:rPr lang="en-US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kasrlarni</a:t>
            </a:r>
            <a:r>
              <a:rPr lang="en-US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ayirish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65521" y="1522577"/>
                <a:ext cx="11216097" cy="25240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6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60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6000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  <m:r>
                      <a:rPr lang="en-US" sz="6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6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6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60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60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6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br>
                  <a:rPr lang="ru-RU" sz="7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7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521" y="1522577"/>
                <a:ext cx="11216097" cy="25240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62330" y="4230926"/>
                <a:ext cx="3554324" cy="14160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60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6000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  <m:r>
                      <a:rPr lang="en-US" sz="600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6000" dirty="0"/>
                  <a:t> </a:t>
                </a:r>
                <a:endParaRPr lang="ru-RU" sz="60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330" y="4230926"/>
                <a:ext cx="3554324" cy="14160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154429" y="3171203"/>
                <a:ext cx="5745355" cy="8477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Umumiy </a:t>
                </a:r>
                <a:r>
                  <a:rPr lang="en-US" sz="4800" b="1" dirty="0" err="1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maxraj</a:t>
                </a:r>
                <a:r>
                  <a:rPr lang="en-US" sz="48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48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en-US" sz="48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ru-RU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429" y="3171203"/>
                <a:ext cx="5745355" cy="847733"/>
              </a:xfrm>
              <a:prstGeom prst="rect">
                <a:avLst/>
              </a:prstGeom>
              <a:blipFill>
                <a:blip r:embed="rId4"/>
                <a:stretch>
                  <a:fillRect l="-4772" t="-15108" b="-366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874139" y="4262456"/>
                <a:ext cx="3300071" cy="14160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6000" dirty="0"/>
                  <a:t>=</a:t>
                </a: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ru-RU" sz="6000" i="1" smtClean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en-US" sz="600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sSup>
                          <m:sSupPr>
                            <m:ctrlPr>
                              <a:rPr lang="en-US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en-US" sz="600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  <m:r>
                      <a:rPr lang="en-US" sz="600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4139" y="4262456"/>
                <a:ext cx="3300071" cy="1416093"/>
              </a:xfrm>
              <a:prstGeom prst="rect">
                <a:avLst/>
              </a:prstGeom>
              <a:blipFill>
                <a:blip r:embed="rId5"/>
                <a:stretch>
                  <a:fillRect l="-11070" b="-145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094255" y="4251011"/>
                <a:ext cx="3834077" cy="1438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/>
                  <a:t> </a:t>
                </a:r>
                <a:r>
                  <a:rPr lang="en-US" sz="5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m:rPr>
                            <m:sty m:val="p"/>
                          </m:rPr>
                          <a:rPr lang="en-US" sz="6000"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sSup>
                          <m:sSupPr>
                            <m:ctrlPr>
                              <a:rPr lang="en-US" sz="6000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6000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60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sz="6600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60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6600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ru-RU" sz="16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255" y="4251011"/>
                <a:ext cx="3834077" cy="1438984"/>
              </a:xfrm>
              <a:prstGeom prst="rect">
                <a:avLst/>
              </a:prstGeom>
              <a:blipFill>
                <a:blip r:embed="rId6"/>
                <a:stretch>
                  <a:fillRect l="-4928" b="-10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9229340" y="4311797"/>
                <a:ext cx="2391854" cy="13781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ru-RU" sz="4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0">
                              <a:latin typeface="Cambria Math" panose="02040503050406030204" pitchFamily="18" charset="0"/>
                            </a:rPr>
                            <m:t>𝟓𝐚</m:t>
                          </m:r>
                          <m:r>
                            <a:rPr lang="en-US" sz="4400" b="1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1" i="0">
                                  <a:latin typeface="Cambria Math" panose="02040503050406030204" pitchFamily="18" charset="0"/>
                                </a:rPr>
                                <m:t>𝐚</m:t>
                              </m:r>
                            </m:e>
                            <m:sup>
                              <m:r>
                                <a:rPr lang="en-US" sz="4400" b="1" i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9340" y="4311797"/>
                <a:ext cx="2391854" cy="13781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737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-7619" y="-362858"/>
            <a:ext cx="12199619" cy="109437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Qoida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1554" y="731520"/>
            <a:ext cx="107333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maxrajli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1999" y="2402953"/>
            <a:ext cx="1085088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Kasrlarning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maxraji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topiladi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maxrajga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keltiriladi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4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40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sz="4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qo‘shiladi</a:t>
            </a:r>
            <a:r>
              <a:rPr lang="en-US" sz="4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natija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soddalashtiriladi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917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12187" y="718456"/>
                <a:ext cx="11515870" cy="2201787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𝟐𝐚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den>
                    </m:f>
                    <m:r>
                      <a:rPr lang="en-US" sz="5400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ru-RU" sz="5400" b="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va</m:t>
                    </m:r>
                    <m:r>
                      <a:rPr lang="en-US" sz="5400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𝟑𝐚𝐛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kasrlarni</a:t>
                </a:r>
                <a:r>
                  <a:rPr lang="en-US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qo‘shing</a:t>
                </a:r>
                <a:r>
                  <a:rPr lang="en-US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2187" y="718456"/>
                <a:ext cx="11515870" cy="220178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0" y="0"/>
            <a:ext cx="12192000" cy="114953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maxrajli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91144" y="3264904"/>
                <a:ext cx="2958887" cy="1140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²</m:t>
                        </m:r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ru-RU" sz="4800" i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ab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r>
                  <a:rPr lang="en-US" sz="3600" dirty="0"/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44" y="3264904"/>
                <a:ext cx="2958887" cy="11408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210355" y="5084384"/>
                <a:ext cx="2002471" cy="1175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48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8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+6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a:rPr lang="en-US" sz="48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48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  <m:r>
                          <m:rPr>
                            <m:sty m:val="p"/>
                          </m:rPr>
                          <a:rPr lang="en-US" sz="48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8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endParaRPr lang="ru-RU" sz="66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355" y="5084384"/>
                <a:ext cx="2002471" cy="1175706"/>
              </a:xfrm>
              <a:prstGeom prst="rect">
                <a:avLst/>
              </a:prstGeom>
              <a:blipFill>
                <a:blip r:embed="rId4"/>
                <a:stretch>
                  <a:fillRect l="-14024" b="-139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212826" y="5084384"/>
                <a:ext cx="2374368" cy="1175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48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8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800" b="0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48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  <m:r>
                          <m:rPr>
                            <m:sty m:val="p"/>
                          </m:rPr>
                          <a:rPr lang="en-US" sz="48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8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826" y="5084384"/>
                <a:ext cx="2374368" cy="1175706"/>
              </a:xfrm>
              <a:prstGeom prst="rect">
                <a:avLst/>
              </a:prstGeom>
              <a:blipFill>
                <a:blip r:embed="rId5"/>
                <a:stretch>
                  <a:fillRect l="-11538" b="-139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587194" y="5085025"/>
                <a:ext cx="1938351" cy="1175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80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>
                            <a:latin typeface="Cambria Math" panose="02040503050406030204" pitchFamily="18" charset="0"/>
                          </a:rPr>
                          <m:t>²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800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r>
                  <a:rPr lang="en-US" sz="5400" dirty="0"/>
                  <a:t> </a:t>
                </a:r>
                <a:endParaRPr lang="ru-RU" sz="5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194" y="5085025"/>
                <a:ext cx="1938351" cy="1175065"/>
              </a:xfrm>
              <a:prstGeom prst="rect">
                <a:avLst/>
              </a:prstGeom>
              <a:blipFill>
                <a:blip r:embed="rId6"/>
                <a:stretch>
                  <a:fillRect l="-14465" b="-139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flipH="1">
                <a:off x="8892541" y="1619388"/>
                <a:ext cx="254725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4800" b="1" i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𝟔𝐚</m:t>
                    </m:r>
                    <m:r>
                      <a:rPr lang="en-US" sz="4800" b="1" i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²</m:t>
                    </m:r>
                    <m:r>
                      <a:rPr lang="en-US" sz="4800" b="1" i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𝐛</m:t>
                    </m:r>
                    <m:r>
                      <a:rPr lang="en-US" sz="4800" b="1" i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en-US" sz="48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48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892541" y="1619388"/>
                <a:ext cx="2547257" cy="830997"/>
              </a:xfrm>
              <a:prstGeom prst="rect">
                <a:avLst/>
              </a:prstGeom>
              <a:blipFill>
                <a:blip r:embed="rId7"/>
                <a:stretch>
                  <a:fillRect l="-11005" t="-17647" b="-3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949268" y="3228484"/>
                <a:ext cx="4099811" cy="11757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a:rPr lang="en-US" sz="480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>
                            <a:latin typeface="Cambria Math" panose="02040503050406030204" pitchFamily="18" charset="0"/>
                          </a:rPr>
                          <m:t>²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800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  <m:r>
                      <a:rPr lang="ru-RU" sz="480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a:rPr lang="en-US" sz="480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>
                            <a:latin typeface="Cambria Math" panose="02040503050406030204" pitchFamily="18" charset="0"/>
                          </a:rPr>
                          <m:t>²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800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r>
                  <a:rPr lang="en-US" sz="5400" dirty="0"/>
                  <a:t> </a:t>
                </a:r>
                <a:r>
                  <a:rPr lang="en-US" sz="4800" dirty="0"/>
                  <a:t>=</a:t>
                </a:r>
                <a:endParaRPr lang="ru-RU" sz="48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9268" y="3228484"/>
                <a:ext cx="4099811" cy="1175706"/>
              </a:xfrm>
              <a:prstGeom prst="rect">
                <a:avLst/>
              </a:prstGeom>
              <a:blipFill>
                <a:blip r:embed="rId8"/>
                <a:stretch>
                  <a:fillRect l="-6686" r="-6538" b="-145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3221287" y="3229125"/>
                <a:ext cx="4864858" cy="1175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480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480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a:rPr lang="en-US" sz="48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>
                            <a:latin typeface="Cambria Math" panose="02040503050406030204" pitchFamily="18" charset="0"/>
                          </a:rPr>
                          <m:t>²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4800" b="0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480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ru-RU" sz="480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480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480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a:rPr lang="en-US" sz="480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480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</a:rPr>
                          <m:t>ab</m:t>
                        </m:r>
                        <m:r>
                          <a:rPr lang="en-US" sz="4800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r>
                  <a:rPr lang="en-US" sz="4800" dirty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287" y="3229125"/>
                <a:ext cx="4864858" cy="1175065"/>
              </a:xfrm>
              <a:prstGeom prst="rect">
                <a:avLst/>
              </a:prstGeom>
              <a:blipFill>
                <a:blip r:embed="rId9"/>
                <a:stretch>
                  <a:fillRect l="-5639" b="-145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903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513957" y="1094378"/>
                <a:ext cx="11685661" cy="2116183"/>
              </a:xfrm>
            </p:spPr>
            <p:txBody>
              <a:bodyPr>
                <a:normAutofit fontScale="9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ru-RU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num>
                      <m:den>
                        <m:r>
                          <a:rPr lang="en-US" sz="54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ru-RU" sz="5400" b="1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𝐛</m:t>
                            </m:r>
                          </m:e>
                          <m:sup>
                            <m:r>
                              <a:rPr lang="en-US" sz="5400" b="1" i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54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𝐜</m:t>
                        </m:r>
                      </m:den>
                    </m:f>
                    <m:r>
                      <a:rPr lang="en-US" sz="5400" b="1" i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ru-RU" sz="5400" b="1" i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𝐯𝐚</m:t>
                    </m:r>
                    <m:r>
                      <a:rPr lang="en-US" sz="5400" b="1" i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ru-RU" sz="54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𝐜</m:t>
                        </m:r>
                      </m:num>
                      <m:den>
                        <m:r>
                          <a:rPr lang="en-US" sz="54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𝟏𝟓𝐚𝐛</m:t>
                        </m:r>
                        <m:r>
                          <a:rPr lang="en-US" sz="54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r>
                  <a:rPr lang="en-US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kasrlarni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ayiring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13957" y="1094378"/>
                <a:ext cx="11685661" cy="211618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0" y="0"/>
            <a:ext cx="12199619" cy="109437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06970" y="2515699"/>
                <a:ext cx="11385678" cy="33983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  <m:r>
                      <a:rPr lang="en-US" sz="6000" i="0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a</m:t>
                        </m:r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60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m:rPr>
                            <m:sty m:val="p"/>
                          </m:rPr>
                          <a:rPr lang="en-US" sz="60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en-US" sz="60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a:rPr lang="en-US" sz="60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m:rPr>
                            <m:sty m:val="p"/>
                          </m:rPr>
                          <a:rPr lang="en-US" sz="60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6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  <m:r>
                      <a:rPr lang="en-US" sz="6000" i="0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60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en-US" sz="60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a</m:t>
                        </m:r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6000" i="1" smtClean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en-US" sz="600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</m:oMath>
                </a14:m>
                <a:r>
                  <a:rPr lang="en-US" sz="6000" dirty="0">
                    <a:latin typeface="Cambria Math" panose="02040503050406030204" pitchFamily="18" charset="0"/>
                  </a:rPr>
                  <a:t> =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6000" dirty="0"/>
                  <a:t> </a:t>
                </a:r>
                <a14:m>
                  <m:oMath xmlns:m="http://schemas.openxmlformats.org/officeDocument/2006/math">
                    <m:r>
                      <a:rPr lang="en-US" sz="6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a</m:t>
                        </m:r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  <m:r>
                      <a:rPr lang="en-US" sz="6000" i="0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a</m:t>
                        </m:r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  <m:r>
                      <a:rPr lang="en-US" sz="6000" i="0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a</m:t>
                        </m:r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  <m:r>
                      <a:rPr lang="en-US" sz="60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ru-RU" sz="60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70" y="2515699"/>
                <a:ext cx="11385678" cy="3398366"/>
              </a:xfrm>
              <a:prstGeom prst="rect">
                <a:avLst/>
              </a:prstGeom>
              <a:blipFill>
                <a:blip r:embed="rId3"/>
                <a:stretch>
                  <a:fillRect t="-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9043382" y="1360322"/>
                <a:ext cx="2386551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(15a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  <m:sup>
                        <m:r>
                          <a:rPr lang="en-US" sz="44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0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𝐜</m:t>
                    </m:r>
                  </m:oMath>
                </a14:m>
                <a:r>
                  <a:rPr lang="en-US" sz="44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44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3382" y="1360322"/>
                <a:ext cx="2386551" cy="784767"/>
              </a:xfrm>
              <a:prstGeom prst="rect">
                <a:avLst/>
              </a:prstGeom>
              <a:blipFill>
                <a:blip r:embed="rId4"/>
                <a:stretch>
                  <a:fillRect l="-10204" t="-13953" r="-9694" b="-356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658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56754" y="862148"/>
                <a:ext cx="12035246" cy="6486404"/>
              </a:xfrm>
            </p:spPr>
            <p:txBody>
              <a:bodyPr>
                <a:norm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ru-RU" sz="4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№57(</a:t>
                </a:r>
                <a:r>
                  <a:rPr lang="en-US" sz="4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6600" i="0"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  <m:r>
                      <a:rPr lang="ru-RU" sz="6600" i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6600" i="0"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a:rPr lang="en-US" sz="6600" i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ru-RU" sz="66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6600" i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m:rPr>
                            <m:sty m:val="p"/>
                          </m:rPr>
                          <a:rPr lang="en-US" sz="6600" i="0"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  <m:r>
                      <a:rPr lang="ru-RU" sz="6600" i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6600" i="0"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a:rPr lang="en-US" sz="6600" i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m:rPr>
                            <m:sty m:val="p"/>
                          </m:rPr>
                          <a:rPr lang="en-US" sz="6600" i="0"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  <m:r>
                      <a:rPr lang="ru-RU" sz="66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0">
                            <a:latin typeface="Cambria Math" panose="02040503050406030204" pitchFamily="18" charset="0"/>
                          </a:rPr>
                          <m:t>15+</m:t>
                        </m:r>
                        <m:r>
                          <m:rPr>
                            <m:sty m:val="p"/>
                          </m:rPr>
                          <a:rPr lang="en-US" sz="6600" i="0"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a:rPr lang="en-US" sz="6600" i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m:rPr>
                            <m:sty m:val="p"/>
                          </m:rPr>
                          <a:rPr lang="en-US" sz="6600" i="0"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  <m:r>
                      <a:rPr lang="ru-RU" sz="6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ru-RU" sz="6600" dirty="0"/>
                </a:br>
                <a:r>
                  <a:rPr lang="ru-RU" sz="4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№57(</a:t>
                </a:r>
                <a:r>
                  <a:rPr lang="en-US" sz="4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i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ru-RU" sz="6000" i="0">
                        <a:latin typeface="Cambria Math" panose="02040503050406030204" pitchFamily="18" charset="0"/>
                      </a:rPr>
                      <m:t>+7=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i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ru-RU" sz="6000" i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i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m:rPr>
                            <m:sty m:val="p"/>
                          </m:rPr>
                          <a:rPr lang="ru-RU" sz="6000" i="0"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ru-RU" sz="60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i="0">
                            <a:latin typeface="Cambria Math" panose="02040503050406030204" pitchFamily="18" charset="0"/>
                          </a:rPr>
                          <m:t>2+7</m:t>
                        </m:r>
                        <m:r>
                          <m:rPr>
                            <m:sty m:val="p"/>
                          </m:rPr>
                          <a:rPr lang="ru-RU" sz="6000" i="0"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ru-RU" sz="60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ru-RU" sz="6600" dirty="0"/>
                </a:b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6754" y="862148"/>
                <a:ext cx="12035246" cy="6486404"/>
              </a:xfrm>
              <a:blipFill>
                <a:blip r:embed="rId2"/>
                <a:stretch>
                  <a:fillRect l="-23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55973" y="382253"/>
                <a:ext cx="10749917" cy="150183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3600" b="1" dirty="0">
                    <a:solidFill>
                      <a:srgbClr val="C00000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num>
                      <m:den>
                        <m:r>
                          <a:rPr lang="en-US" sz="5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</m:den>
                    </m:f>
                    <m:r>
                      <a:rPr lang="ru-RU" sz="5400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num>
                      <m:den>
                        <m:r>
                          <a:rPr lang="en-US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𝐧</m:t>
                        </m:r>
                      </m:den>
                    </m:f>
                    <m:r>
                      <a:rPr lang="ru-RU" sz="5400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𝐧</m:t>
                        </m:r>
                        <m:r>
                          <a:rPr lang="ru-RU" sz="5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  <m:r>
                          <a:rPr lang="en-US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</m:num>
                      <m:den>
                        <m:r>
                          <a:rPr lang="en-US" sz="5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  <m:r>
                          <a:rPr lang="en-US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𝐧</m:t>
                        </m:r>
                      </m:den>
                    </m:f>
                  </m:oMath>
                </a14:m>
                <a:r>
                  <a:rPr lang="ru-RU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ru-RU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num>
                      <m:den>
                        <m:r>
                          <a:rPr lang="en-US" sz="5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</m:den>
                    </m:f>
                    <m:r>
                      <a:rPr lang="ru-RU" sz="5400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num>
                      <m:den>
                        <m:r>
                          <a:rPr lang="en-US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𝐧</m:t>
                        </m:r>
                      </m:den>
                    </m:f>
                    <m:r>
                      <a:rPr lang="ru-RU" sz="5400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𝐧</m:t>
                        </m:r>
                        <m:r>
                          <a:rPr lang="ru-RU" sz="5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  <m:r>
                          <a:rPr lang="en-US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</m:num>
                      <m:den>
                        <m:r>
                          <a:rPr lang="en-US" sz="5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  <m:r>
                          <a:rPr lang="en-US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𝐧</m:t>
                        </m:r>
                      </m:den>
                    </m:f>
                  </m:oMath>
                </a14:m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73" y="382253"/>
                <a:ext cx="10749917" cy="15018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728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75826" y="1867989"/>
                <a:ext cx="12016173" cy="3971108"/>
              </a:xfrm>
            </p:spPr>
            <p:txBody>
              <a:bodyPr>
                <a:normAutofit fontScale="90000"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i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  <m:r>
                      <a:rPr lang="ru-RU" sz="6000" i="0">
                        <a:latin typeface="Cambria Math" panose="02040503050406030204" pitchFamily="18" charset="0"/>
                      </a:rPr>
                      <m:t>+4−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i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60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i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60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6000" i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i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ru-RU" sz="6000" i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a:rPr lang="ru-RU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6000" i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i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60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i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60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ru-RU" sz="6000" i="0">
                            <a:latin typeface="Cambria Math" panose="02040503050406030204" pitchFamily="18" charset="0"/>
                          </a:rPr>
                          <m:t>+4</m:t>
                        </m:r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ru-RU" sz="6000" i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a:rPr lang="ru-RU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6000" i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6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en-US" sz="5400" i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ru-RU" sz="6000" i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ru-RU" sz="6000" i="0">
                        <a:latin typeface="Cambria Math" panose="02040503050406030204" pitchFamily="18" charset="0"/>
                      </a:rPr>
                      <m:t>k</m:t>
                    </m:r>
                    <m:r>
                      <a:rPr lang="ru-RU" sz="6000" i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60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mn</m:t>
                        </m:r>
                      </m:num>
                      <m:den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6000" i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k</m:t>
                        </m:r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6000" i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6000" i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b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6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6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6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6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60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mn</m:t>
                        </m:r>
                        <m:r>
                          <a:rPr lang="en-US" sz="60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60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  <m:sSup>
                          <m:sSupPr>
                            <m:ctrlPr>
                              <a:rPr lang="ru-RU" sz="6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p>
                            <m:r>
                              <a:rPr lang="en-US" sz="6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60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6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  <m:sup>
                            <m:r>
                              <a:rPr lang="en-US" sz="6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6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p>
                            <m:r>
                              <a:rPr lang="en-US" sz="6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6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ru-RU" sz="6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5826" y="1867989"/>
                <a:ext cx="12016173" cy="3971108"/>
              </a:xfrm>
              <a:blipFill>
                <a:blip r:embed="rId2"/>
                <a:stretch>
                  <a:fillRect l="-1826" t="-7975" b="-243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2">
                <a:extLst>
                  <a:ext uri="{FF2B5EF4-FFF2-40B4-BE49-F238E27FC236}">
                    <a16:creationId xmlns:a16="http://schemas.microsoft.com/office/drawing/2014/main" id="{9E5A3A5D-5166-4885-8E5B-7A16C01E4D09}"/>
                  </a:ext>
                </a:extLst>
              </p:cNvPr>
              <p:cNvSpPr/>
              <p:nvPr/>
            </p:nvSpPr>
            <p:spPr>
              <a:xfrm>
                <a:off x="0" y="0"/>
                <a:ext cx="12199619" cy="1094378"/>
              </a:xfrm>
              <a:custGeom>
                <a:avLst/>
                <a:gdLst/>
                <a:ahLst/>
                <a:cxnLst/>
                <a:rect l="l" t="t" r="r" b="b"/>
                <a:pathLst>
                  <a:path w="5760085" h="1021080">
                    <a:moveTo>
                      <a:pt x="5759640" y="0"/>
                    </a:moveTo>
                    <a:lnTo>
                      <a:pt x="0" y="0"/>
                    </a:lnTo>
                    <a:lnTo>
                      <a:pt x="0" y="1020953"/>
                    </a:lnTo>
                    <a:lnTo>
                      <a:pt x="5759640" y="1020953"/>
                    </a:lnTo>
                    <a:lnTo>
                      <a:pt x="5759640" y="0"/>
                    </a:lnTo>
                    <a:close/>
                  </a:path>
                </a:pathLst>
              </a:custGeom>
              <a:solidFill>
                <a:srgbClr val="0070C0"/>
              </a:solidFill>
            </p:spPr>
            <p:txBody>
              <a:bodyPr wrap="square" lIns="0" tIns="0" rIns="0" bIns="0" rtlCol="0"/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𝟓𝟖</m:t>
                      </m:r>
                      <m:r>
                        <a:rPr lang="en-US" sz="4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𝐦𝐢𝐬𝐨𝐥</m:t>
                      </m:r>
                      <m:r>
                        <a:rPr lang="en-US" sz="44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  </m:t>
                      </m:r>
                      <m:r>
                        <a:rPr lang="en-US" sz="44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𝐀𝐦𝐚𝐥𝐥𝐚𝐫𝐧𝐢</m:t>
                      </m:r>
                      <m:r>
                        <a:rPr lang="en-US" sz="44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𝐛𝐚𝐣𝐚𝐫𝐢𝐧𝐠</m:t>
                      </m:r>
                      <m:r>
                        <a:rPr lang="en-US" sz="44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ru-RU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endParaRPr lang="ru-RU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endParaRPr lang="ru-RU" sz="4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object 2">
                <a:extLst>
                  <a:ext uri="{FF2B5EF4-FFF2-40B4-BE49-F238E27FC236}">
                    <a16:creationId xmlns:a16="http://schemas.microsoft.com/office/drawing/2014/main" id="{9E5A3A5D-5166-4885-8E5B-7A16C01E4D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9619" cy="1094378"/>
              </a:xfrm>
              <a:custGeom>
                <a:avLst/>
                <a:gdLst/>
                <a:ahLst/>
                <a:cxnLst/>
                <a:rect l="l" t="t" r="r" b="b"/>
                <a:pathLst>
                  <a:path w="5760085" h="1021080">
                    <a:moveTo>
                      <a:pt x="5759640" y="0"/>
                    </a:moveTo>
                    <a:lnTo>
                      <a:pt x="0" y="0"/>
                    </a:lnTo>
                    <a:lnTo>
                      <a:pt x="0" y="1020953"/>
                    </a:lnTo>
                    <a:lnTo>
                      <a:pt x="5759640" y="1020953"/>
                    </a:lnTo>
                    <a:lnTo>
                      <a:pt x="5759640" y="0"/>
                    </a:lnTo>
                    <a:close/>
                  </a:path>
                </a:pathLst>
              </a:cu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2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3117</TotalTime>
  <Words>445</Words>
  <Application>Microsoft Office PowerPoint</Application>
  <PresentationFormat>Широкоэкранный</PresentationFormat>
  <Paragraphs>60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Тема Office</vt:lpstr>
      <vt:lpstr>ALGEBRA</vt:lpstr>
      <vt:lpstr>Презентация PowerPoint</vt:lpstr>
      <vt:lpstr>2) (a+2b)/3c²+(5a-2b)/3c²=(a+2b+5a-2b)/3c²=6a/3c²=2a/c² </vt:lpstr>
      <vt:lpstr>Презентация PowerPoint</vt:lpstr>
      <vt:lpstr>Презентация PowerPoint</vt:lpstr>
      <vt:lpstr>1/2a²b   va   3/3ab²  kasrlarni qo‘shing:</vt:lpstr>
      <vt:lpstr> a/(3b^2 c)   va   c/15ab²  kasrlarni ayiring. </vt:lpstr>
      <vt:lpstr>№57(2)  3/a+b/5=15/5a+ab/5a=(15+ab)/5a   №57(4)  2/b+7=2/b+7b/b=(2+7b)/b   </vt:lpstr>
      <vt:lpstr>2)  2/c+4-3/c^2 =2c/c^2 +(4c^2)/c^2 -3/c^2 =(2c+4c^2-3)/c^2    4)  m/n-k+m^2/n^2 =mn/n^2 -(kn^2)/n^2 +m^2/n^2 =    =  (mn-kn^2+m^2)/n^2   </vt:lpstr>
      <vt:lpstr>Презентация PowerPoint</vt:lpstr>
      <vt:lpstr>  Darslikda berilgan 59-,60-,61 – topshiriqlarni  bajarish (24-bet). </vt:lpstr>
      <vt:lpstr>Презентация PowerPoint</vt:lpstr>
      <vt:lpstr>Презентация PowerPoint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191</cp:revision>
  <dcterms:created xsi:type="dcterms:W3CDTF">2020-07-17T09:31:54Z</dcterms:created>
  <dcterms:modified xsi:type="dcterms:W3CDTF">2022-06-23T07:29:33Z</dcterms:modified>
</cp:coreProperties>
</file>