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3" r:id="rId3"/>
    <p:sldId id="260" r:id="rId4"/>
    <p:sldId id="264" r:id="rId5"/>
    <p:sldId id="261" r:id="rId6"/>
    <p:sldId id="284" r:id="rId7"/>
    <p:sldId id="290" r:id="rId8"/>
    <p:sldId id="298" r:id="rId9"/>
    <p:sldId id="301" r:id="rId10"/>
    <p:sldId id="299" r:id="rId11"/>
    <p:sldId id="300" r:id="rId12"/>
    <p:sldId id="283" r:id="rId13"/>
  </p:sldIdLst>
  <p:sldSz cx="12192000" cy="6858000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291"/>
            <p14:sldId id="293"/>
            <p14:sldId id="260"/>
            <p14:sldId id="264"/>
            <p14:sldId id="261"/>
            <p14:sldId id="284"/>
            <p14:sldId id="290"/>
          </p14:sldIdLst>
        </p14:section>
        <p14:section name="Раздел без заголовка" id="{6AA1F43C-892A-4787-89B6-4EA8D4F8EDF5}">
          <p14:sldIdLst>
            <p14:sldId id="298"/>
            <p14:sldId id="301"/>
            <p14:sldId id="299"/>
            <p14:sldId id="300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0000"/>
    <a:srgbClr val="532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1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0.png"/><Relationship Id="rId7" Type="http://schemas.openxmlformats.org/officeDocument/2006/relationships/image" Target="../media/image2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359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0123714" y="252187"/>
            <a:ext cx="1645918" cy="1219200"/>
            <a:chOff x="4628067" y="198156"/>
            <a:chExt cx="777906" cy="613387"/>
          </a:xfrm>
        </p:grpSpPr>
        <p:sp>
          <p:nvSpPr>
            <p:cNvPr id="9" name="object 9"/>
            <p:cNvSpPr/>
            <p:nvPr/>
          </p:nvSpPr>
          <p:spPr>
            <a:xfrm>
              <a:off x="4628067" y="207658"/>
              <a:ext cx="777906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28067" y="198156"/>
              <a:ext cx="777906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130059" y="516801"/>
            <a:ext cx="1639573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ru-RU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930466" y="2093132"/>
            <a:ext cx="84936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itchFamily="34" charset="0"/>
                <a:cs typeface="Arial" pitchFamily="34" charset="0"/>
              </a:rPr>
              <a:t>MAVZU: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Algebraik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  <a:p>
            <a:r>
              <a:rPr lang="en-US" sz="4800" b="1" dirty="0" err="1">
                <a:latin typeface="Arial" pitchFamily="34" charset="0"/>
                <a:cs typeface="Arial" pitchFamily="34" charset="0"/>
              </a:rPr>
              <a:t>kasrlar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Kasrlarni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umumiy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maxrajga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keltirish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940834" y="2330572"/>
            <a:ext cx="2092064" cy="23963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31074" y="1963764"/>
            <a:ext cx="849086" cy="18103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1074" y="4310802"/>
            <a:ext cx="849086" cy="18103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397726" y="5474825"/>
            <a:ext cx="10615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Shahnosa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08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38065" y="737357"/>
                <a:ext cx="11515870" cy="2750426"/>
              </a:xfrm>
            </p:spPr>
            <p:txBody>
              <a:bodyPr>
                <a:normAutofit fontScale="90000"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Kasrlarni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maxrajga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keltiring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br>
                  <a:rPr lang="en-US" dirty="0"/>
                </a:br>
                <a:r>
                  <a:rPr lang="en-US" sz="5300" dirty="0"/>
                  <a:t>1</a:t>
                </a:r>
                <a:r>
                  <a:rPr lang="en-US" sz="5300" dirty="0">
                    <a:latin typeface="Arial" panose="020B0604020202020204" pitchFamily="34" charset="0"/>
                    <a:cs typeface="Arial" panose="020B0604020202020204" pitchFamily="34" charset="0"/>
                  </a:rPr>
                  <a:t>)   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3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5300" i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300" i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300" i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n-US" sz="53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53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53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300" i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ru-RU" sz="53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3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3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300" i="0">
                            <a:latin typeface="Cambria Math" panose="02040503050406030204" pitchFamily="18" charset="0"/>
                          </a:rPr>
                          <m:t>−4</m:t>
                        </m:r>
                      </m:den>
                    </m:f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38065" y="737357"/>
                <a:ext cx="11515870" cy="2750426"/>
              </a:xfrm>
              <a:blipFill>
                <a:blip r:embed="rId2"/>
                <a:stretch>
                  <a:fillRect l="-23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52-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096000" y="2541917"/>
                <a:ext cx="6096000" cy="121289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dirty="0"/>
                  <a:t> 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𝐮𝐦𝐮𝐦𝐢𝐲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𝐦𝐚𝐱𝐫𝐚𝐣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  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36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36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541917"/>
                <a:ext cx="6096000" cy="12128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79566" y="3487783"/>
                <a:ext cx="8199120" cy="32751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 </a:t>
                </a:r>
                <a:br>
                  <a:rPr lang="ru-RU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+2)</m:t>
                        </m:r>
                      </m:num>
                      <m:den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−2)(</m:t>
                        </m:r>
                        <m:r>
                          <m:rPr>
                            <m:sty m:val="p"/>
                          </m:rPr>
                          <a:rPr lang="en-US" sz="4800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+2)</m:t>
                        </m:r>
                      </m:den>
                    </m:f>
                  </m:oMath>
                </a14:m>
                <a:r>
                  <a:rPr lang="en-US" sz="4800" dirty="0"/>
                  <a:t>  va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−4</m:t>
                        </m:r>
                      </m:den>
                    </m:f>
                  </m:oMath>
                </a14:m>
                <a:r>
                  <a:rPr lang="en-US" sz="4800" dirty="0"/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8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+6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²−4</m:t>
                        </m:r>
                      </m:den>
                    </m:f>
                  </m:oMath>
                </a14:m>
                <a:r>
                  <a:rPr lang="en-US" sz="4800" dirty="0"/>
                  <a:t>    </a:t>
                </a:r>
                <a:r>
                  <a:rPr lang="en-US" sz="4800" dirty="0" err="1"/>
                  <a:t>va</a:t>
                </a:r>
                <a:r>
                  <a:rPr lang="en-US" sz="48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−4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566" y="3487783"/>
                <a:ext cx="8199120" cy="3275192"/>
              </a:xfrm>
              <a:prstGeom prst="rect">
                <a:avLst/>
              </a:prstGeom>
              <a:blipFill>
                <a:blip r:embed="rId4"/>
                <a:stretch>
                  <a:fillRect b="-1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803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39027" y="371597"/>
                <a:ext cx="11515870" cy="2750426"/>
              </a:xfrm>
            </p:spPr>
            <p:txBody>
              <a:bodyPr>
                <a:normAutofit/>
              </a:bodyPr>
              <a:lstStyle/>
              <a:p>
                <a:pPr lvl="0">
                  <a:lnSpc>
                    <a:spcPct val="100000"/>
                  </a:lnSpc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Kasrlarni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maxrajga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keltiring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br>
                  <a:rPr lang="en-US" dirty="0"/>
                </a:br>
                <a:r>
                  <a:rPr lang="en-US" sz="4000" dirty="0"/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dirty="0"/>
                  <a:t> 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va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39027" y="371597"/>
                <a:ext cx="11515870" cy="2750426"/>
              </a:xfrm>
              <a:blipFill>
                <a:blip r:embed="rId2"/>
                <a:stretch>
                  <a:fillRect l="-18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-362858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52-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658897" y="1919722"/>
                <a:ext cx="6096000" cy="107721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dirty="0"/>
                  <a:t> 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0">
                        <a:latin typeface="Cambria Math" panose="02040503050406030204" pitchFamily="18" charset="0"/>
                      </a:rPr>
                      <m:t>umumiy</m:t>
                    </m:r>
                    <m:r>
                      <a:rPr lang="en-US" sz="3200" i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200" i="0">
                        <a:latin typeface="Cambria Math" panose="02040503050406030204" pitchFamily="18" charset="0"/>
                      </a:rPr>
                      <m:t>maxraj</m:t>
                    </m:r>
                    <m:r>
                      <a:rPr lang="en-US" sz="3200" i="0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32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2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32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r>
                  <a:rPr lang="en-US" sz="3200" b="1" dirty="0">
                    <a:solidFill>
                      <a:srgbClr val="800000"/>
                    </a:solidFill>
                  </a:rPr>
                  <a:t> </a:t>
                </a:r>
                <a:br>
                  <a:rPr lang="ru-RU" sz="3200" b="1" dirty="0">
                    <a:solidFill>
                      <a:srgbClr val="800000"/>
                    </a:solidFill>
                  </a:rPr>
                </a:br>
                <a:endParaRPr lang="ru-RU" sz="32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8897" y="1919722"/>
                <a:ext cx="6096000" cy="10772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07777" y="2721296"/>
                <a:ext cx="8199120" cy="31778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 </a:t>
                </a:r>
                <a:br>
                  <a:rPr lang="ru-RU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)(1+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 ; </a:t>
                </a:r>
                <a:r>
                  <a:rPr lang="ru-RU" sz="4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)(1−</m:t>
                        </m:r>
                        <m: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  va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4400" dirty="0"/>
                  <a:t> .</a:t>
                </a:r>
                <a:br>
                  <a:rPr lang="ru-RU" sz="4400" dirty="0"/>
                </a:br>
                <a:r>
                  <a:rPr lang="en-US" sz="4800" dirty="0"/>
                  <a:t>  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m:rPr>
                        <m:nor/>
                      </m:rPr>
                      <a:rPr lang="en-US" sz="4400" dirty="0"/>
                      <m:t> ;</m:t>
                    </m:r>
                  </m:oMath>
                </a14:m>
                <a:r>
                  <a:rPr lang="en-US" sz="4400" dirty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4400" dirty="0"/>
                  <a:t>   va  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77" y="2721296"/>
                <a:ext cx="8199120" cy="3177858"/>
              </a:xfrm>
              <a:prstGeom prst="rect">
                <a:avLst/>
              </a:prstGeom>
              <a:blipFill>
                <a:blip r:embed="rId4"/>
                <a:stretch>
                  <a:fillRect b="-38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797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1" y="1011388"/>
            <a:ext cx="10460990" cy="5401135"/>
          </a:xfrm>
        </p:spPr>
        <p:txBody>
          <a:bodyPr>
            <a:no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21- </a:t>
            </a:r>
            <a:r>
              <a:rPr lang="en-US" sz="5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b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48-,49-,52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b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dirty="0"/>
            </a:br>
            <a:r>
              <a:rPr lang="en-US" sz="5400" dirty="0"/>
              <a:t> </a:t>
            </a:r>
            <a:endParaRPr lang="ru-RU" sz="5400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73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48402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88972" y="2021197"/>
                <a:ext cx="1071651" cy="18457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6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6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6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6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8972" y="2021197"/>
                <a:ext cx="1071651" cy="18457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572149" y="4334728"/>
                <a:ext cx="1952779" cy="13629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ru-RU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)⁴</m:t>
                        </m:r>
                      </m:num>
                      <m:den>
                        <m: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002060"/>
                    </a:solidFill>
                  </a:rPr>
                  <a:t>;</a:t>
                </a:r>
                <a:endParaRPr lang="ru-RU" sz="4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2149" y="4334728"/>
                <a:ext cx="1952779" cy="1362937"/>
              </a:xfrm>
              <a:prstGeom prst="rect">
                <a:avLst/>
              </a:prstGeom>
              <a:blipFill>
                <a:blip r:embed="rId3"/>
                <a:stretch>
                  <a:fillRect r="-11563" b="-53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420376" y="2111061"/>
                <a:ext cx="1994457" cy="17674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5400" b="1" i="1" smtClean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𝟐𝟏</m:t>
                          </m:r>
                          <m:r>
                            <a:rPr lang="en-US" sz="5400" b="1" i="1" smtClean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³</m:t>
                          </m:r>
                        </m:num>
                        <m:den>
                          <m:r>
                            <a:rPr lang="en-US" sz="5400" b="1" i="1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5400" b="1" i="1" smtClean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5400" b="1" i="1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0376" y="2111061"/>
                <a:ext cx="1994457" cy="17674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572149" y="2111061"/>
                <a:ext cx="1619354" cy="16660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1" i="1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5400" b="1" i="1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𝟏𝟕</m:t>
                          </m:r>
                        </m:den>
                      </m:f>
                      <m:r>
                        <a:rPr lang="en-US" sz="5400" b="1" smtClean="0">
                          <a:solidFill>
                            <a:srgbClr val="82000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5400" b="1">
                          <a:solidFill>
                            <a:srgbClr val="82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000" dirty="0">
                  <a:solidFill>
                    <a:srgbClr val="82000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2149" y="2111061"/>
                <a:ext cx="1619354" cy="166603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240206" y="2163706"/>
                <a:ext cx="1787669" cy="16480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5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ru-RU" sz="5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ru-RU" sz="5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sz="5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; </m:t>
                      </m:r>
                    </m:oMath>
                  </m:oMathPara>
                </a14:m>
                <a:endParaRPr lang="ru-RU" sz="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206" y="2163706"/>
                <a:ext cx="1787669" cy="1648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010666" y="2203884"/>
                <a:ext cx="1619354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 smtClean="0">
                              <a:solidFill>
                                <a:srgbClr val="53247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solidFill>
                                <a:srgbClr val="532476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5400" b="1" i="1">
                              <a:solidFill>
                                <a:srgbClr val="532476"/>
                              </a:solidFill>
                              <a:latin typeface="Cambria Math" panose="02040503050406030204" pitchFamily="18" charset="0"/>
                            </a:rPr>
                            <m:t>𝟑𝟏</m:t>
                          </m:r>
                        </m:den>
                      </m:f>
                      <m:r>
                        <a:rPr lang="en-US" sz="5400" b="1">
                          <a:solidFill>
                            <a:srgbClr val="532476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5400" b="1" i="1">
                          <a:solidFill>
                            <a:srgbClr val="532476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800" dirty="0">
                  <a:solidFill>
                    <a:srgbClr val="532476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0666" y="2203884"/>
                <a:ext cx="1619354" cy="16535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689496" y="2079224"/>
                <a:ext cx="1619354" cy="19233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5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5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ru-RU" sz="54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ru-RU" sz="5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5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den>
                      </m:f>
                      <m:r>
                        <a:rPr lang="ru-RU" sz="54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496" y="2079224"/>
                <a:ext cx="1619354" cy="192334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521053" y="4334728"/>
                <a:ext cx="1787797" cy="14089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532476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>
                            <a:solidFill>
                              <a:srgbClr val="532476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53247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5400" b="1" i="1">
                                <a:solidFill>
                                  <a:srgbClr val="532476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ru-RU" sz="5400" b="1">
                                <a:solidFill>
                                  <a:srgbClr val="532476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ru-RU" sz="5400" b="1">
                                <a:solidFill>
                                  <a:srgbClr val="532476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</m:sup>
                        </m:sSup>
                        <m:r>
                          <a:rPr lang="ru-RU" sz="5400" b="1" i="1">
                            <a:solidFill>
                              <a:srgbClr val="532476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</m:den>
                    </m:f>
                  </m:oMath>
                </a14:m>
                <a:r>
                  <a:rPr lang="en-US" sz="2400" dirty="0"/>
                  <a:t>  </a:t>
                </a:r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1053" y="4334728"/>
                <a:ext cx="1787797" cy="14089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029707" y="4600697"/>
                <a:ext cx="2018501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6a –b;</a:t>
                </a:r>
                <a14:m>
                  <m:oMath xmlns:m="http://schemas.openxmlformats.org/officeDocument/2006/math">
                    <m:r>
                      <a:rPr lang="ru-RU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1400" b="1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707" y="4600697"/>
                <a:ext cx="2018501" cy="830997"/>
              </a:xfrm>
              <a:prstGeom prst="rect">
                <a:avLst/>
              </a:prstGeom>
              <a:blipFill>
                <a:blip r:embed="rId10"/>
                <a:stretch>
                  <a:fillRect l="-13595" t="-17647" r="-10574" b="-3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865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6E579419-B099-45A9-A150-1F2047E3E6D6}"/>
              </a:ext>
            </a:extLst>
          </p:cNvPr>
          <p:cNvSpPr/>
          <p:nvPr/>
        </p:nvSpPr>
        <p:spPr>
          <a:xfrm>
            <a:off x="0" y="7856"/>
            <a:ext cx="12199619" cy="145482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5486" y="1462678"/>
            <a:ext cx="1156273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Algebraik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kasrlarning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maxrajlarining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karralisidir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949791" y="4317275"/>
                <a:ext cx="7229736" cy="17050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000" b="1" i="1" smtClean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</m:num>
                        <m:den>
                          <m:r>
                            <a:rPr lang="en-US" sz="6000" b="1" i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ru-RU" sz="6000" b="1" i="1">
                                  <a:solidFill>
                                    <a:srgbClr val="82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0">
                                  <a:solidFill>
                                    <a:srgbClr val="820000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e>
                            <m:sup>
                              <m:r>
                                <a:rPr lang="en-US" sz="6000" b="1" i="0">
                                  <a:solidFill>
                                    <a:srgbClr val="82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6000" b="1" i="0" smtClean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  <m:r>
                        <a:rPr lang="en-US" sz="6000" b="1" i="0" smtClean="0">
                          <a:solidFill>
                            <a:srgbClr val="820000"/>
                          </a:solidFill>
                          <a:latin typeface="Cambria Math" panose="02040503050406030204" pitchFamily="18" charset="0"/>
                        </a:rPr>
                        <m:t>; </m:t>
                      </m:r>
                      <m:f>
                        <m:fPr>
                          <m:ctrlPr>
                            <a:rPr lang="ru-RU" sz="6000" b="1" i="1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num>
                        <m:den>
                          <m:r>
                            <a:rPr lang="en-US" sz="6000" b="1" i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𝟔𝐚𝐛</m:t>
                          </m:r>
                          <m:r>
                            <a:rPr lang="en-US" sz="6000" b="1" i="0" smtClean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²</m:t>
                          </m:r>
                        </m:den>
                      </m:f>
                      <m:r>
                        <a:rPr lang="en-US" sz="6000" b="1" i="0">
                          <a:solidFill>
                            <a:srgbClr val="82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6000" b="1" i="0">
                          <a:solidFill>
                            <a:srgbClr val="820000"/>
                          </a:solidFill>
                          <a:latin typeface="Cambria Math" panose="02040503050406030204" pitchFamily="18" charset="0"/>
                        </a:rPr>
                        <m:t>𝐯𝐚</m:t>
                      </m:r>
                      <m:r>
                        <a:rPr lang="en-US" sz="6000" b="1" i="0">
                          <a:solidFill>
                            <a:srgbClr val="82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sz="6000" b="1" i="1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</m:num>
                        <m:den>
                          <m:r>
                            <a:rPr lang="en-US" sz="6000" b="1" i="0">
                              <a:solidFill>
                                <a:srgbClr val="820000"/>
                              </a:solidFill>
                              <a:latin typeface="Cambria Math" panose="02040503050406030204" pitchFamily="18" charset="0"/>
                            </a:rPr>
                            <m:t>𝟒𝐚𝐜</m:t>
                          </m:r>
                        </m:den>
                      </m:f>
                    </m:oMath>
                  </m:oMathPara>
                </a14:m>
                <a:endParaRPr lang="ru-RU" sz="72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9791" y="4317275"/>
                <a:ext cx="7229736" cy="17050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514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A39BF40-6E0F-45B5-A102-7C4FC2708476}"/>
              </a:ext>
            </a:extLst>
          </p:cNvPr>
          <p:cNvSpPr/>
          <p:nvPr/>
        </p:nvSpPr>
        <p:spPr>
          <a:xfrm>
            <a:off x="-7619" y="29410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D7B288CE-D1DE-4F27-9AD4-B170841285D6}"/>
              </a:ext>
            </a:extLst>
          </p:cNvPr>
          <p:cNvSpPr txBox="1">
            <a:spLocks/>
          </p:cNvSpPr>
          <p:nvPr/>
        </p:nvSpPr>
        <p:spPr>
          <a:xfrm>
            <a:off x="838200" y="4642336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1565867-02BB-4E5D-9EBC-A4813E0087DE}"/>
              </a:ext>
            </a:extLst>
          </p:cNvPr>
          <p:cNvSpPr txBox="1">
            <a:spLocks/>
          </p:cNvSpPr>
          <p:nvPr/>
        </p:nvSpPr>
        <p:spPr>
          <a:xfrm>
            <a:off x="838200" y="4654059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22671" y="1342469"/>
            <a:ext cx="111473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kasrlarning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maxrajini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22671" y="2362742"/>
            <a:ext cx="115949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ko‘paytuvchini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22671" y="3753027"/>
            <a:ext cx="103853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suratini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qo’shimcha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ko‘paytuvchisiga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22671" y="5198829"/>
            <a:ext cx="96651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topilgan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maxraj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392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99D1B077-C635-4ACA-9041-0A99945AF474}"/>
              </a:ext>
            </a:extLst>
          </p:cNvPr>
          <p:cNvSpPr/>
          <p:nvPr/>
        </p:nvSpPr>
        <p:spPr>
          <a:xfrm>
            <a:off x="-7619" y="0"/>
            <a:ext cx="12199619" cy="111034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848484" y="1203683"/>
                <a:ext cx="6103876" cy="1531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5400">
                              <a:latin typeface="Cambria Math" panose="02040503050406030204" pitchFamily="18" charset="0"/>
                            </a:rPr>
                            <m:t>m</m:t>
                          </m:r>
                        </m:num>
                        <m:den>
                          <m:r>
                            <a:rPr lang="en-US" sz="540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ru-RU" sz="5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54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en-US" sz="5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5400">
                              <a:latin typeface="Cambria Math" panose="02040503050406030204" pitchFamily="18" charset="0"/>
                            </a:rPr>
                            <m:t>b</m:t>
                          </m:r>
                        </m:den>
                      </m:f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;  </m:t>
                      </m:r>
                      <m:f>
                        <m:fPr>
                          <m:ctrlPr>
                            <a:rPr lang="ru-RU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5400">
                              <a:latin typeface="Cambria Math" panose="02040503050406030204" pitchFamily="18" charset="0"/>
                            </a:rPr>
                            <m:t>n</m:t>
                          </m:r>
                        </m:num>
                        <m:den>
                          <m:r>
                            <a:rPr lang="en-US" sz="540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m:rPr>
                              <m:sty m:val="p"/>
                            </m:rPr>
                            <a:rPr lang="en-US" sz="5400">
                              <a:latin typeface="Cambria Math" panose="02040503050406030204" pitchFamily="18" charset="0"/>
                            </a:rPr>
                            <m:t>ab</m:t>
                          </m:r>
                          <m:r>
                            <a:rPr lang="en-US" sz="5400">
                              <a:latin typeface="Cambria Math" panose="02040503050406030204" pitchFamily="18" charset="0"/>
                            </a:rPr>
                            <m:t>²</m:t>
                          </m:r>
                        </m:den>
                      </m:f>
                      <m:r>
                        <a:rPr lang="en-US" sz="5400" b="0" i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540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540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5400">
                              <a:latin typeface="Cambria Math" panose="02040503050406030204" pitchFamily="18" charset="0"/>
                            </a:rPr>
                            <m:t>p</m:t>
                          </m:r>
                        </m:num>
                        <m:den>
                          <m:r>
                            <a:rPr lang="en-US" sz="540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n-US" sz="5400">
                              <a:latin typeface="Cambria Math" panose="02040503050406030204" pitchFamily="18" charset="0"/>
                            </a:rPr>
                            <m:t>ab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84" y="1203683"/>
                <a:ext cx="6103876" cy="1531701"/>
              </a:xfrm>
              <a:prstGeom prst="rect">
                <a:avLst/>
              </a:prstGeom>
              <a:blipFill>
                <a:blip r:embed="rId2"/>
                <a:stretch>
                  <a:fillRect r="-10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296412" y="1586695"/>
                <a:ext cx="6096000" cy="156966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48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(12</a:t>
                </a:r>
                <a14:m>
                  <m:oMath xmlns:m="http://schemas.openxmlformats.org/officeDocument/2006/math">
                    <m:r>
                      <a:rPr lang="en-US" sz="4800" b="1" i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𝐚</m:t>
                    </m:r>
                    <m:r>
                      <a:rPr lang="en-US" sz="4800" b="1" i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²</m:t>
                    </m:r>
                    <m:r>
                      <a:rPr lang="en-US" sz="4800" b="1" i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𝐛</m:t>
                    </m:r>
                    <m:r>
                      <a:rPr lang="en-US" sz="4800" b="1" i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r>
                  <a:rPr lang="en-US" sz="48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br>
                  <a:rPr lang="ru-RU" sz="48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48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6412" y="1586695"/>
                <a:ext cx="6096000" cy="1569660"/>
              </a:xfrm>
              <a:prstGeom prst="rect">
                <a:avLst/>
              </a:prstGeom>
              <a:blipFill>
                <a:blip r:embed="rId3"/>
                <a:stretch>
                  <a:fillRect l="-4600" t="-9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48484" y="3303253"/>
                <a:ext cx="2755050" cy="1378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400"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a:rPr lang="en-US" sz="4400" i="1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n-US" sz="4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num>
                        <m:den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ru-RU" sz="4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4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440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4400" i="1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4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84" y="3303253"/>
                <a:ext cx="2755050" cy="13781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728123" y="3303253"/>
                <a:ext cx="2560559" cy="14946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800" i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4800" i="0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8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48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a:rPr lang="en-US" sz="4800" i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m:rPr>
                              <m:sty m:val="p"/>
                            </m:rPr>
                            <a:rPr lang="en-US" sz="4800" i="0">
                              <a:latin typeface="Cambria Math" panose="02040503050406030204" pitchFamily="18" charset="0"/>
                            </a:rPr>
                            <m:t>ab</m:t>
                          </m:r>
                          <m:r>
                            <a:rPr lang="en-US" sz="4800" i="0">
                              <a:latin typeface="Cambria Math" panose="02040503050406030204" pitchFamily="18" charset="0"/>
                            </a:rPr>
                            <m:t>²∙2</m:t>
                          </m:r>
                          <m:r>
                            <m:rPr>
                              <m:sty m:val="p"/>
                            </m:rPr>
                            <a:rPr lang="en-US" sz="48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123" y="3303253"/>
                <a:ext cx="2560559" cy="14946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583651" y="3327859"/>
                <a:ext cx="3134191" cy="14457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6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 sz="6000" i="0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6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ab</m:t>
                        </m:r>
                        <m:r>
                          <a:rPr lang="en-US" sz="6000" i="0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6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ab</m:t>
                        </m:r>
                      </m:den>
                    </m:f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3651" y="3327859"/>
                <a:ext cx="3134191" cy="1445717"/>
              </a:xfrm>
              <a:prstGeom prst="rect">
                <a:avLst/>
              </a:prstGeom>
              <a:blipFill>
                <a:blip r:embed="rId6"/>
                <a:stretch>
                  <a:fillRect l="-8949" b="-3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83856" y="5076244"/>
                <a:ext cx="7936019" cy="14950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m:rPr>
                              <m:sty m:val="p"/>
                            </m:rPr>
                            <a:rPr lang="en-US" sz="4800" b="0" i="0" smtClean="0">
                              <a:latin typeface="Cambria Math" panose="02040503050406030204" pitchFamily="18" charset="0"/>
                            </a:rPr>
                            <m:t>bm</m:t>
                          </m:r>
                        </m:num>
                        <m:den>
                          <m:r>
                            <a:rPr lang="en-US" sz="4800" b="0" i="0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8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en-US" sz="4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800" b="0" i="0" smtClean="0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e>
                            <m:sup>
                              <m:r>
                                <a:rPr lang="en-US" sz="4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4800" b="0" i="0" smtClean="0">
                          <a:latin typeface="Cambria Math" panose="02040503050406030204" pitchFamily="18" charset="0"/>
                        </a:rPr>
                        <m:t>;  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4800" b="0" i="0" smtClean="0">
                              <a:latin typeface="Cambria Math" panose="02040503050406030204" pitchFamily="18" charset="0"/>
                            </a:rPr>
                            <m:t>an</m:t>
                          </m:r>
                        </m:num>
                        <m:den>
                          <m:r>
                            <a:rPr lang="en-US" sz="4800">
                              <a:latin typeface="Cambria Math" panose="02040503050406030204" pitchFamily="18" charset="0"/>
                            </a:rPr>
                            <m:t>12</m:t>
                          </m:r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8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en-US" sz="4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800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e>
                            <m:sup>
                              <m:r>
                                <a:rPr lang="en-US" sz="4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4800" b="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8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480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480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en-US" sz="4800" b="0" i="0" smtClean="0">
                              <a:latin typeface="Cambria Math" panose="02040503050406030204" pitchFamily="18" charset="0"/>
                            </a:rPr>
                            <m:t>abp</m:t>
                          </m:r>
                        </m:num>
                        <m:den>
                          <m:r>
                            <a:rPr lang="en-US" sz="4800">
                              <a:latin typeface="Cambria Math" panose="02040503050406030204" pitchFamily="18" charset="0"/>
                            </a:rPr>
                            <m:t>12</m:t>
                          </m:r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8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en-US" sz="4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800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e>
                            <m:sup>
                              <m:r>
                                <a:rPr lang="en-US" sz="4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56" y="5076244"/>
                <a:ext cx="7936019" cy="149508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595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427175" y="1423849"/>
                <a:ext cx="5200702" cy="1894585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i="0">
                        <a:latin typeface="Cambria Math" panose="02040503050406030204" pitchFamily="18" charset="0"/>
                      </a:rPr>
                      <m:t>2)  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b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umumiy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maxraj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𝐚𝐛</m:t>
                    </m:r>
                  </m:oMath>
                </a14:m>
                <a:endParaRPr lang="ru-RU" sz="4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427175" y="1423849"/>
                <a:ext cx="5200702" cy="1894585"/>
              </a:xfrm>
              <a:blipFill>
                <a:blip r:embed="rId2"/>
                <a:stretch>
                  <a:fillRect b="-80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0"/>
            <a:ext cx="12199619" cy="12279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46.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4268F9A-EF25-4D67-8490-DD57030FC76C}"/>
              </a:ext>
            </a:extLst>
          </p:cNvPr>
          <p:cNvSpPr txBox="1">
            <a:spLocks/>
          </p:cNvSpPr>
          <p:nvPr/>
        </p:nvSpPr>
        <p:spPr>
          <a:xfrm>
            <a:off x="1072660" y="2928954"/>
            <a:ext cx="10709031" cy="36476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endParaRPr lang="ru-RU" sz="17600" dirty="0"/>
          </a:p>
          <a:p>
            <a:pPr>
              <a:lnSpc>
                <a:spcPct val="120000"/>
              </a:lnSpc>
            </a:pPr>
            <a:br>
              <a:rPr lang="ru-RU" dirty="0"/>
            </a:b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755003" y="3318434"/>
                <a:ext cx="5081840" cy="30799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54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en-US" sz="54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1∙</m:t>
                        </m:r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  <m:r>
                      <a:rPr lang="en-US" sz="54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ab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;    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en-US" sz="54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2∙</m:t>
                        </m:r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den>
                    </m:f>
                    <m:r>
                      <a:rPr lang="en-US" sz="54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ab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.</a:t>
                </a:r>
                <a:endParaRPr lang="ru-RU" sz="5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5003" y="3318434"/>
                <a:ext cx="5081840" cy="3079946"/>
              </a:xfrm>
              <a:prstGeom prst="rect">
                <a:avLst/>
              </a:prstGeom>
              <a:blipFill>
                <a:blip r:embed="rId3"/>
                <a:stretch>
                  <a:fillRect r="-55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20747" y="1572953"/>
                <a:ext cx="5571443" cy="22843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:br>
                  <a:rPr lang="ru-RU" sz="4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maxraj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b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3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47" y="1572953"/>
                <a:ext cx="5571443" cy="2284343"/>
              </a:xfrm>
              <a:prstGeom prst="rect">
                <a:avLst/>
              </a:prstGeom>
              <a:blipFill>
                <a:blip r:embed="rId4"/>
                <a:stretch>
                  <a:fillRect l="-4376" t="-2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89516" y="3477163"/>
                <a:ext cx="4477508" cy="3096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1∙</m:t>
                        </m:r>
                        <m:r>
                          <a:rPr lang="en-US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2∙</m:t>
                        </m:r>
                        <m:r>
                          <a:rPr lang="en-US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5400">
                        <a:latin typeface="Cambria Math" panose="02040503050406030204" pitchFamily="18" charset="0"/>
                      </a:rPr>
                      <m:t> ;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2∙</m:t>
                        </m:r>
                        <m:r>
                          <a:rPr lang="en-US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3∙</m:t>
                        </m:r>
                        <m:r>
                          <a:rPr lang="en-US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.</a:t>
                </a:r>
                <a:endParaRPr lang="ru-RU" sz="5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16" y="3477163"/>
                <a:ext cx="4477508" cy="30962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896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47726" y="671682"/>
                <a:ext cx="5952083" cy="5945416"/>
              </a:xfrm>
            </p:spPr>
            <p:txBody>
              <a:bodyPr>
                <a:no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sz="4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;</a:t>
                </a:r>
                <a:br>
                  <a:rPr lang="ru-RU" sz="4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umumiy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maxraj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smtClean="0">
                        <a:solidFill>
                          <a:srgbClr val="820000"/>
                        </a:solidFill>
                        <a:latin typeface="Cambria Math" panose="02040503050406030204" pitchFamily="18" charset="0"/>
                      </a:rPr>
                      <m:t>𝐚</m:t>
                    </m:r>
                    <m:r>
                      <a:rPr lang="en-US" b="1" i="0" smtClean="0">
                        <a:solidFill>
                          <a:srgbClr val="820000"/>
                        </a:solidFill>
                        <a:latin typeface="Cambria Math" panose="02040503050406030204" pitchFamily="18" charset="0"/>
                      </a:rPr>
                      <m:t>³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sz="4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7∙</m:t>
                        </m:r>
                        <m:r>
                          <a:rPr lang="en-US" sz="4800" b="1" i="0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²∙</m:t>
                        </m:r>
                        <m:r>
                          <a:rPr lang="en-US" sz="4800" b="1" i="0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den>
                    </m:f>
                    <m:r>
                      <a:rPr lang="en-US" sz="48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sz="4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7726" y="671682"/>
                <a:ext cx="5952083" cy="5945416"/>
              </a:xfrm>
              <a:blipFill>
                <a:blip r:embed="rId2"/>
                <a:stretch>
                  <a:fillRect l="-46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18330"/>
            <a:ext cx="12199619" cy="10580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46.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4268F9A-EF25-4D67-8490-DD57030FC76C}"/>
              </a:ext>
            </a:extLst>
          </p:cNvPr>
          <p:cNvSpPr txBox="1">
            <a:spLocks/>
          </p:cNvSpPr>
          <p:nvPr/>
        </p:nvSpPr>
        <p:spPr>
          <a:xfrm>
            <a:off x="1043163" y="2663483"/>
            <a:ext cx="10709031" cy="36476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endParaRPr lang="ru-RU" sz="17600" dirty="0"/>
          </a:p>
          <a:p>
            <a:pPr>
              <a:lnSpc>
                <a:spcPct val="120000"/>
              </a:lnSpc>
            </a:pPr>
            <a:br>
              <a:rPr lang="ru-RU" dirty="0"/>
            </a:b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>
                <a:extLst>
                  <a:ext uri="{FF2B5EF4-FFF2-40B4-BE49-F238E27FC236}">
                    <a16:creationId xmlns:a16="http://schemas.microsoft.com/office/drawing/2014/main" id="{ABD56054-788F-4F77-B89D-EB1C5ADF0D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87845" y="81959"/>
                <a:ext cx="6007287" cy="594541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75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en-US" sz="45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  </a:t>
                </a:r>
                <a:r>
                  <a:rPr lang="en-US" sz="4500" b="1" dirty="0">
                    <a:solidFill>
                      <a:schemeClr val="accent1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US" sz="4500" dirty="0"/>
                  <a:t>  </a:t>
                </a:r>
                <a:r>
                  <a:rPr lang="en-US" sz="4500" dirty="0" err="1"/>
                  <a:t>va</a:t>
                </a:r>
                <a:r>
                  <a:rPr lang="en-US" sz="45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</m:oMath>
                </a14:m>
                <a:r>
                  <a:rPr lang="en-US" sz="4500" dirty="0"/>
                  <a:t> ;</a:t>
                </a:r>
                <a:br>
                  <a:rPr lang="ru-RU" sz="4500" dirty="0"/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500" i="0">
                        <a:latin typeface="Cambria Math" panose="02040503050406030204" pitchFamily="18" charset="0"/>
                      </a:rPr>
                      <m:t>umumiy</m:t>
                    </m:r>
                    <m:r>
                      <a:rPr lang="en-US" sz="4500" i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4500" i="0">
                        <a:latin typeface="Cambria Math" panose="02040503050406030204" pitchFamily="18" charset="0"/>
                      </a:rPr>
                      <m:t>maxraj</m:t>
                    </m:r>
                    <m:r>
                      <a:rPr lang="en-US" sz="4500" i="0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4500" b="1" i="0" smtClean="0">
                        <a:solidFill>
                          <a:srgbClr val="820000"/>
                        </a:solidFill>
                        <a:latin typeface="Cambria Math" panose="02040503050406030204" pitchFamily="18" charset="0"/>
                      </a:rPr>
                      <m:t>𝟒𝐱</m:t>
                    </m:r>
                    <m:r>
                      <a:rPr lang="en-US" sz="4500" b="1" i="0" smtClean="0">
                        <a:solidFill>
                          <a:srgbClr val="820000"/>
                        </a:solidFill>
                        <a:latin typeface="Cambria Math" panose="02040503050406030204" pitchFamily="18" charset="0"/>
                      </a:rPr>
                      <m:t>³</m:t>
                    </m:r>
                  </m:oMath>
                </a14:m>
                <a:r>
                  <a:rPr lang="en-US" sz="4500" b="1" dirty="0">
                    <a:solidFill>
                      <a:srgbClr val="820000"/>
                    </a:solidFill>
                  </a:rPr>
                  <a:t> </a:t>
                </a:r>
                <a:br>
                  <a:rPr lang="ru-RU" sz="4500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ru-RU" sz="4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x</m:t>
                        </m:r>
                      </m:den>
                    </m:f>
                    <m:r>
                      <a:rPr lang="en-US" sz="45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500" b="1" i="0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</a:rPr>
                          <m:t>𝟐𝐱</m:t>
                        </m:r>
                        <m:r>
                          <a:rPr lang="en-US" sz="4500" b="1" i="0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500" b="1" i="0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</a:rPr>
                          <m:t>𝟐𝐱</m:t>
                        </m:r>
                        <m:r>
                          <a:rPr lang="en-US" sz="4500" b="1" i="0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en-US" sz="45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ax</m:t>
                        </m:r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</m:oMath>
                </a14:m>
                <a:r>
                  <a:rPr lang="en-US" sz="4500" dirty="0"/>
                  <a:t> va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5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500" i="0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6" name="Заголовок 1">
                <a:extLst>
                  <a:ext uri="{FF2B5EF4-FFF2-40B4-BE49-F238E27FC236}">
                    <a16:creationId xmlns:a16="http://schemas.microsoft.com/office/drawing/2014/main" id="{ABD56054-788F-4F77-B89D-EB1C5ADF0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7845" y="81959"/>
                <a:ext cx="6007287" cy="5945416"/>
              </a:xfrm>
              <a:prstGeom prst="rect">
                <a:avLst/>
              </a:prstGeom>
              <a:blipFill>
                <a:blip r:embed="rId3"/>
                <a:stretch>
                  <a:fillRect l="-40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5903100" y="1058091"/>
            <a:ext cx="8954" cy="57999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46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34749" y="1516133"/>
                <a:ext cx="6261019" cy="1412821"/>
              </a:xfrm>
            </p:spPr>
            <p:txBody>
              <a:bodyPr>
                <a:normAutofit fontScale="90000"/>
              </a:bodyPr>
              <a:lstStyle/>
              <a:p>
                <a:pPr lvl="0"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sz="600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6000" b="0" i="0" smtClean="0">
                        <a:latin typeface="Cambria Math" panose="02040503050406030204" pitchFamily="18" charset="0"/>
                      </a:rPr>
                      <m:t>)  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x</m:t>
                        </m:r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y</m:t>
                        </m:r>
                      </m:den>
                    </m:f>
                    <m:r>
                      <m:rPr>
                        <m:nor/>
                      </m:rPr>
                      <a:rPr lang="en-US" sz="6000"/>
                      <m:t> </m:t>
                    </m:r>
                    <m:r>
                      <m:rPr>
                        <m:nor/>
                      </m:rPr>
                      <a:rPr lang="en-US" sz="60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,</m:t>
                    </m:r>
                    <m:r>
                      <m:rPr>
                        <m:nor/>
                      </m:rPr>
                      <a:rPr lang="en-US" sz="6000"/>
                      <m:t>  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xy</m:t>
                        </m:r>
                      </m:den>
                    </m:f>
                    <m:r>
                      <m:rPr>
                        <m:nor/>
                      </m:rPr>
                      <a:rPr lang="en-US" sz="6000"/>
                      <m:t>  </m:t>
                    </m:r>
                    <m:r>
                      <m:rPr>
                        <m:nor/>
                      </m:rPr>
                      <a:rPr lang="en-US" sz="6000"/>
                      <m:t>va</m:t>
                    </m:r>
                    <m:r>
                      <m:rPr>
                        <m:nor/>
                      </m:rPr>
                      <a:rPr lang="en-US" sz="6000"/>
                      <m:t>  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x</m:t>
                        </m:r>
                      </m:den>
                    </m:f>
                    <m:r>
                      <m:rPr>
                        <m:nor/>
                      </m:rPr>
                      <a:rPr lang="en-US" sz="6000"/>
                      <m:t> </m:t>
                    </m:r>
                    <m:r>
                      <m:rPr>
                        <m:nor/>
                      </m:rPr>
                      <a:rPr lang="en-US" sz="60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6000" dirty="0">
                    <a:latin typeface="Cambria Math" panose="02040503050406030204" pitchFamily="18" charset="0"/>
                  </a:rPr>
                  <a:t>         </a:t>
                </a:r>
                <a:br>
                  <a:rPr lang="en-US" dirty="0">
                    <a:latin typeface="Cambria Math" panose="02040503050406030204" pitchFamily="18" charset="0"/>
                  </a:rPr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34749" y="1516133"/>
                <a:ext cx="6261019" cy="1412821"/>
              </a:xfrm>
              <a:blipFill>
                <a:blip r:embed="rId2"/>
                <a:stretch>
                  <a:fillRect t="-25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2801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№47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maxrajga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4268F9A-EF25-4D67-8490-DD57030FC76C}"/>
              </a:ext>
            </a:extLst>
          </p:cNvPr>
          <p:cNvSpPr txBox="1">
            <a:spLocks/>
          </p:cNvSpPr>
          <p:nvPr/>
        </p:nvSpPr>
        <p:spPr>
          <a:xfrm>
            <a:off x="1072660" y="2928954"/>
            <a:ext cx="10709031" cy="36476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endParaRPr lang="ru-RU" sz="17600" dirty="0"/>
          </a:p>
          <a:p>
            <a:pPr>
              <a:lnSpc>
                <a:spcPct val="120000"/>
              </a:lnSpc>
            </a:pPr>
            <a:br>
              <a:rPr lang="ru-RU" dirty="0"/>
            </a:b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034749" y="1487776"/>
                <a:ext cx="3920142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5400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12</m:t>
                    </m:r>
                    <m:r>
                      <m:rPr>
                        <m:nor/>
                      </m:rPr>
                      <a:rPr lang="en-US" sz="5400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xy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b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4749" y="1487776"/>
                <a:ext cx="3920142" cy="1754326"/>
              </a:xfrm>
              <a:prstGeom prst="rect">
                <a:avLst/>
              </a:prstGeom>
              <a:blipFill>
                <a:blip r:embed="rId3"/>
                <a:stretch>
                  <a:fillRect l="-8243" t="-97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245860" y="3086047"/>
                <a:ext cx="2042547" cy="15181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∙3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x</m:t>
                        </m:r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∙3</m:t>
                        </m:r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US" sz="6600" dirty="0"/>
                  <a:t> </a:t>
                </a:r>
                <a:r>
                  <a:rPr lang="en-US" sz="66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6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860" y="3086047"/>
                <a:ext cx="2042547" cy="1518173"/>
              </a:xfrm>
              <a:prstGeom prst="rect">
                <a:avLst/>
              </a:prstGeom>
              <a:blipFill>
                <a:blip r:embed="rId4"/>
                <a:stretch>
                  <a:fillRect t="-8032" r="-20000" b="-88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742180" y="3086047"/>
                <a:ext cx="1903855" cy="1480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6∙12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xy</m:t>
                          </m:r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∙12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2180" y="3086047"/>
                <a:ext cx="1903855" cy="14806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099809" y="3164432"/>
                <a:ext cx="2442785" cy="1372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err="1"/>
                  <a:t>va</a:t>
                </a:r>
                <a:r>
                  <a:rPr lang="en-US" sz="54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∙4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∙4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809" y="3164432"/>
                <a:ext cx="2442785" cy="1372107"/>
              </a:xfrm>
              <a:prstGeom prst="rect">
                <a:avLst/>
              </a:prstGeom>
              <a:blipFill>
                <a:blip r:embed="rId6"/>
                <a:stretch>
                  <a:fillRect l="-13500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571270" y="5065779"/>
                <a:ext cx="1717137" cy="14698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xy</m:t>
                        </m:r>
                      </m:den>
                    </m:f>
                  </m:oMath>
                </a14:m>
                <a:r>
                  <a:rPr lang="en-US" sz="6000" dirty="0"/>
                  <a:t> </a:t>
                </a:r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270" y="5065779"/>
                <a:ext cx="1717137" cy="1469890"/>
              </a:xfrm>
              <a:prstGeom prst="rect">
                <a:avLst/>
              </a:prstGeom>
              <a:blipFill>
                <a:blip r:embed="rId7"/>
                <a:stretch>
                  <a:fillRect t="-830" r="-20996" b="-8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906943" y="5222108"/>
                <a:ext cx="1374094" cy="1354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0">
                              <a:latin typeface="Cambria Math" panose="02040503050406030204" pitchFamily="18" charset="0"/>
                            </a:rPr>
                            <m:t>72</m:t>
                          </m:r>
                        </m:num>
                        <m:den>
                          <m:r>
                            <a:rPr lang="en-US" sz="4000" i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m:rPr>
                              <m:sty m:val="p"/>
                            </m:rPr>
                            <a:rPr lang="en-US" sz="4000" i="0">
                              <a:latin typeface="Cambria Math" panose="02040503050406030204" pitchFamily="18" charset="0"/>
                            </a:rPr>
                            <m:t>xy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943" y="5222108"/>
                <a:ext cx="1374094" cy="13545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002764" y="5101422"/>
                <a:ext cx="2658009" cy="25778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dirty="0" err="1"/>
                  <a:t>va</a:t>
                </a:r>
                <a:r>
                  <a:rPr lang="en-US" sz="54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m:rPr>
                            <m:sty m:val="p"/>
                          </m:rPr>
                          <a:rPr lang="en-US" sz="5400" i="0">
                            <a:latin typeface="Cambria Math" panose="02040503050406030204" pitchFamily="18" charset="0"/>
                          </a:rPr>
                          <m:t>xy</m:t>
                        </m:r>
                      </m:den>
                    </m:f>
                  </m:oMath>
                </a14:m>
                <a:r>
                  <a:rPr lang="en-US" sz="6000" dirty="0"/>
                  <a:t> </a:t>
                </a:r>
                <a:br>
                  <a:rPr lang="ru-RU" sz="6000" dirty="0"/>
                </a:br>
                <a:endParaRPr lang="ru-RU" sz="7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2764" y="5101422"/>
                <a:ext cx="2658009" cy="2577885"/>
              </a:xfrm>
              <a:prstGeom prst="rect">
                <a:avLst/>
              </a:prstGeom>
              <a:blipFill>
                <a:blip r:embed="rId9"/>
                <a:stretch>
                  <a:fillRect l="-12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878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504179" y="2428552"/>
                <a:ext cx="5591906" cy="976451"/>
              </a:xfrm>
            </p:spPr>
            <p:txBody>
              <a:bodyPr>
                <a:normAutofit fontScale="90000"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9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9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9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9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9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4900" dirty="0"/>
                  <a:t>  </a:t>
                </a:r>
                <a:r>
                  <a:rPr lang="en-US" sz="4900" dirty="0" err="1"/>
                  <a:t>va</a:t>
                </a:r>
                <a:r>
                  <a:rPr lang="en-US" sz="49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9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9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9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4900" b="0" i="0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br>
                  <a:rPr lang="en-US" b="0" dirty="0"/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04179" y="2428552"/>
                <a:ext cx="5591906" cy="976451"/>
              </a:xfrm>
              <a:blipFill>
                <a:blip r:embed="rId2"/>
                <a:stretch>
                  <a:fillRect t="-385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0"/>
            <a:ext cx="12199619" cy="11727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50-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(21- bet)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>
                <a:extLst>
                  <a:ext uri="{FF2B5EF4-FFF2-40B4-BE49-F238E27FC236}">
                    <a16:creationId xmlns:a16="http://schemas.microsoft.com/office/drawing/2014/main" id="{ABD56054-788F-4F77-B89D-EB1C5ADF0D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9980" y="1838268"/>
                <a:ext cx="5591906" cy="453557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lvl="0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va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ru-RU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i="0">
                        <a:latin typeface="Cambria Math" panose="02040503050406030204" pitchFamily="18" charset="0"/>
                      </a:rPr>
                      <m:t>umumiy</m:t>
                    </m:r>
                    <m:r>
                      <a:rPr lang="en-US" sz="3600" i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600" i="0">
                        <a:latin typeface="Cambria Math" panose="02040503050406030204" pitchFamily="18" charset="0"/>
                      </a:rPr>
                      <m:t>maxraj</m:t>
                    </m:r>
                    <m:r>
                      <a:rPr lang="en-US" sz="3600" i="0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36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𝐚</m:t>
                    </m:r>
                    <m:r>
                      <a:rPr lang="en-US" sz="36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𝐚</m:t>
                    </m:r>
                    <m:r>
                      <a:rPr lang="en-US" sz="36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6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800" dirty="0">
                    <a:solidFill>
                      <a:srgbClr val="800000"/>
                    </a:solidFill>
                  </a:rPr>
                  <a:t> </a:t>
                </a:r>
                <a:endParaRPr lang="ru-RU" sz="4800" dirty="0">
                  <a:solidFill>
                    <a:srgbClr val="800000"/>
                  </a:solidFill>
                </a:endParaRPr>
              </a:p>
              <a:p>
                <a:pPr>
                  <a:lnSpc>
                    <a:spcPct val="10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i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US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b="1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0"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b="1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b="1" dirty="0"/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b="1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en-US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1" i="0"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b="1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6" name="Заголовок 1">
                <a:extLst>
                  <a:ext uri="{FF2B5EF4-FFF2-40B4-BE49-F238E27FC236}">
                    <a16:creationId xmlns:a16="http://schemas.microsoft.com/office/drawing/2014/main" id="{ABD56054-788F-4F77-B89D-EB1C5ADF0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80" y="1838268"/>
                <a:ext cx="5591906" cy="4535575"/>
              </a:xfrm>
              <a:prstGeom prst="rect">
                <a:avLst/>
              </a:prstGeom>
              <a:blipFill>
                <a:blip r:embed="rId3"/>
                <a:stretch>
                  <a:fillRect b="-4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>
                <a:extLst>
                  <a:ext uri="{FF2B5EF4-FFF2-40B4-BE49-F238E27FC236}">
                    <a16:creationId xmlns:a16="http://schemas.microsoft.com/office/drawing/2014/main" id="{82CCF8FC-833D-485E-8FC7-B761113E60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637189" y="947315"/>
                <a:ext cx="11551038" cy="89095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50000"/>
                  </a:lnSpc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Kasrlarni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maxrajga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keltiring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Заголовок 1">
                <a:extLst>
                  <a:ext uri="{FF2B5EF4-FFF2-40B4-BE49-F238E27FC236}">
                    <a16:creationId xmlns:a16="http://schemas.microsoft.com/office/drawing/2014/main" id="{82CCF8FC-833D-485E-8FC7-B761113E60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37189" y="947315"/>
                <a:ext cx="11551038" cy="890953"/>
              </a:xfrm>
              <a:prstGeom prst="rect">
                <a:avLst/>
              </a:prstGeom>
              <a:blipFill>
                <a:blip r:embed="rId4"/>
                <a:stretch>
                  <a:fillRect b="-231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00284" y="3405003"/>
                <a:ext cx="6096000" cy="3452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>
                        <a:latin typeface="Cambria Math" panose="02040503050406030204" pitchFamily="18" charset="0"/>
                      </a:rPr>
                      <m:t>umumiy</m:t>
                    </m:r>
                    <m:r>
                      <a:rPr lang="en-US" sz="36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600">
                        <a:latin typeface="Cambria Math" panose="02040503050406030204" pitchFamily="18" charset="0"/>
                      </a:rPr>
                      <m:t>maxraj</m:t>
                    </m:r>
                    <m:r>
                      <a:rPr lang="en-US" sz="3600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sz="3600" b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sz="3600" b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𝐲</m:t>
                    </m:r>
                    <m:r>
                      <a:rPr lang="en-US" sz="3600" b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sz="4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y</m:t>
                        </m:r>
                      </m:den>
                    </m:f>
                    <m:r>
                      <a:rPr lang="en-US" sz="44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4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num>
                      <m:den>
                        <m:r>
                          <a:rPr lang="en-US" sz="44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𝐲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400" dirty="0"/>
                  <a:t>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x</m:t>
                        </m:r>
                      </m:den>
                    </m:f>
                    <m:r>
                      <a:rPr lang="en-US" sz="44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4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𝐲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4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𝐲</m:t>
                        </m:r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400" dirty="0"/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84" y="3405003"/>
                <a:ext cx="6096000" cy="3452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713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0847aa143754d734741c5befdd46bc7eb8e6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2405</TotalTime>
  <Words>437</Words>
  <Application>Microsoft Office PowerPoint</Application>
  <PresentationFormat>Широкоэкранный</PresentationFormat>
  <Paragraphs>77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2)   1/a  va  2/b umumiy maxraj:  ab</vt:lpstr>
      <vt:lpstr>3)  7/a²  va  8/a³ ; umumiy maxraj: a³  7/a²=(7∙a)/(a²∙a)=7a/a³  va  8/a³  </vt:lpstr>
      <vt:lpstr>2)   3x/4y " ,  "  6/xy "  va  "  4y/3x " ;"          </vt:lpstr>
      <vt:lpstr>3/(x+y)  va  5/x; </vt:lpstr>
      <vt:lpstr> Kasrlarni umumiy maxrajga keltiring: 1)    3b/(b-2)   va   4/(b^2-4)</vt:lpstr>
      <vt:lpstr> Kasrlarni umumiy maxrajga keltiring: 3) 1/(1-a) ,  2a/(1+a)  va  a²/(1-a²)</vt:lpstr>
      <vt:lpstr>    Darslikning 21- sahifasida keltirilgan                          48-,49-,52 – topshiriqlarni bajarish. 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126</cp:revision>
  <dcterms:created xsi:type="dcterms:W3CDTF">2020-07-17T09:31:54Z</dcterms:created>
  <dcterms:modified xsi:type="dcterms:W3CDTF">2022-06-23T07:28:57Z</dcterms:modified>
</cp:coreProperties>
</file>