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7" r:id="rId2"/>
    <p:sldId id="257" r:id="rId3"/>
    <p:sldId id="289" r:id="rId4"/>
    <p:sldId id="291" r:id="rId5"/>
    <p:sldId id="294" r:id="rId6"/>
    <p:sldId id="258" r:id="rId7"/>
    <p:sldId id="259" r:id="rId8"/>
    <p:sldId id="260" r:id="rId9"/>
    <p:sldId id="290" r:id="rId10"/>
    <p:sldId id="262" r:id="rId11"/>
    <p:sldId id="284" r:id="rId12"/>
    <p:sldId id="285" r:id="rId13"/>
    <p:sldId id="296" r:id="rId14"/>
    <p:sldId id="295" r:id="rId15"/>
    <p:sldId id="264" r:id="rId16"/>
  </p:sldIdLst>
  <p:sldSz cx="12192000" cy="6858000"/>
  <p:notesSz cx="6858000" cy="9144000"/>
  <p:custDataLst>
    <p:tags r:id="rId1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0AF8C-A272-4848-9CF7-E3ED28F2C5D0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1C8680-5F12-48C1-8CD5-4B29719BD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510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A79E7F-1C9C-4D02-9D9C-276F09076EA3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823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34.png"/><Relationship Id="rId7" Type="http://schemas.openxmlformats.org/officeDocument/2006/relationships/image" Target="../media/image37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0.png"/><Relationship Id="rId5" Type="http://schemas.openxmlformats.org/officeDocument/2006/relationships/image" Target="../media/image38.png"/><Relationship Id="rId4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8271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243294"/>
            <a:ext cx="5129519" cy="1142839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72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10273754" y="252187"/>
            <a:ext cx="13173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402923" y="334321"/>
            <a:ext cx="1135626" cy="776645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lnSpc>
                <a:spcPct val="150000"/>
              </a:lnSpc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</a:t>
            </a:r>
            <a:r>
              <a:rPr lang="en-US" sz="2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6" name="object 11"/>
          <p:cNvSpPr/>
          <p:nvPr/>
        </p:nvSpPr>
        <p:spPr>
          <a:xfrm>
            <a:off x="9886403" y="2081001"/>
            <a:ext cx="2092002" cy="24380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1438900" y="1754730"/>
            <a:ext cx="86868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qisqartirish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8855" y="5364271"/>
            <a:ext cx="956261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5205" y="4272421"/>
            <a:ext cx="981635" cy="174811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50499" y="2081001"/>
            <a:ext cx="981635" cy="174811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753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2">
                <a:extLst>
                  <a:ext uri="{FF2B5EF4-FFF2-40B4-BE49-F238E27FC236}">
                    <a16:creationId xmlns:a16="http://schemas.microsoft.com/office/drawing/2014/main" id="{8F36AB41-6502-4490-B7B0-BB98E6661A4B}"/>
                  </a:ext>
                </a:extLst>
              </p:cNvPr>
              <p:cNvSpPr/>
              <p:nvPr/>
            </p:nvSpPr>
            <p:spPr>
              <a:xfrm>
                <a:off x="0" y="0"/>
                <a:ext cx="12199619" cy="1517949"/>
              </a:xfrm>
              <a:custGeom>
                <a:avLst/>
                <a:gdLst/>
                <a:ahLst/>
                <a:cxnLst/>
                <a:rect l="l" t="t" r="r" b="b"/>
                <a:pathLst>
                  <a:path w="5760085" h="1021080">
                    <a:moveTo>
                      <a:pt x="5759640" y="0"/>
                    </a:moveTo>
                    <a:lnTo>
                      <a:pt x="0" y="0"/>
                    </a:lnTo>
                    <a:lnTo>
                      <a:pt x="0" y="1020953"/>
                    </a:lnTo>
                    <a:lnTo>
                      <a:pt x="5759640" y="1020953"/>
                    </a:lnTo>
                    <a:lnTo>
                      <a:pt x="5759640" y="0"/>
                    </a:ln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 wrap="square" lIns="0" tIns="0" rIns="0" bIns="0" rtlCol="0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60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𝟑𝟖</m:t>
                    </m:r>
                  </m:oMath>
                </a14:m>
                <a:r>
                  <a:rPr lang="en-US" sz="6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−</a:t>
                </a:r>
                <a:r>
                  <a:rPr lang="en-US" sz="6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misol</a:t>
                </a:r>
                <a:r>
                  <a:rPr lang="en-US" sz="6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6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Kasrni</a:t>
                </a:r>
                <a:r>
                  <a:rPr lang="en-US" sz="6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60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qisqartiring</a:t>
                </a:r>
                <a:r>
                  <a:rPr lang="en-US" sz="6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br>
                  <a:rPr lang="ru-RU" sz="6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sz="60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6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object 2">
                <a:extLst>
                  <a:ext uri="{FF2B5EF4-FFF2-40B4-BE49-F238E27FC236}">
                    <a16:creationId xmlns:a16="http://schemas.microsoft.com/office/drawing/2014/main" id="{8F36AB41-6502-4490-B7B0-BB98E6661A4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9619" cy="1517949"/>
              </a:xfrm>
              <a:custGeom>
                <a:avLst/>
                <a:gdLst/>
                <a:ahLst/>
                <a:cxnLst/>
                <a:rect l="l" t="t" r="r" b="b"/>
                <a:pathLst>
                  <a:path w="5760085" h="1021080">
                    <a:moveTo>
                      <a:pt x="5759640" y="0"/>
                    </a:moveTo>
                    <a:lnTo>
                      <a:pt x="0" y="0"/>
                    </a:lnTo>
                    <a:lnTo>
                      <a:pt x="0" y="1020953"/>
                    </a:lnTo>
                    <a:lnTo>
                      <a:pt x="5759640" y="1020953"/>
                    </a:lnTo>
                    <a:lnTo>
                      <a:pt x="575964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152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69776" y="2070798"/>
                <a:ext cx="4149469" cy="16356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12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−30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𝑥𝑦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30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−12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𝑥𝑦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76" y="2070798"/>
                <a:ext cx="4149469" cy="1635641"/>
              </a:xfrm>
              <a:prstGeom prst="rect">
                <a:avLst/>
              </a:prstGeom>
              <a:blipFill>
                <a:blip r:embed="rId3"/>
                <a:stretch>
                  <a:fillRect l="-8971" b="-48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379461" y="2076121"/>
                <a:ext cx="4269374" cy="16303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−5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(5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461" y="2076121"/>
                <a:ext cx="4269374" cy="16303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648835" y="2070798"/>
                <a:ext cx="3323304" cy="22159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66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b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3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835" y="2070798"/>
                <a:ext cx="3323304" cy="2215991"/>
              </a:xfrm>
              <a:prstGeom prst="rect">
                <a:avLst/>
              </a:prstGeom>
              <a:blipFill>
                <a:blip r:embed="rId5"/>
                <a:stretch>
                  <a:fillRect t="-826" r="-89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69776" y="4441453"/>
                <a:ext cx="4467695" cy="1532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6000" dirty="0"/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2</m:t>
                        </m:r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ru-RU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⁴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76" y="4441453"/>
                <a:ext cx="4467695" cy="1532535"/>
              </a:xfrm>
              <a:prstGeom prst="rect">
                <a:avLst/>
              </a:prstGeom>
              <a:blipFill>
                <a:blip r:embed="rId6"/>
                <a:stretch>
                  <a:fillRect l="-8322" b="-139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242951" y="4372283"/>
                <a:ext cx="4296561" cy="17147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²(2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³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sz="5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2951" y="4372283"/>
                <a:ext cx="4296561" cy="171470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8648835" y="4572963"/>
                <a:ext cx="2593531" cy="14010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000" i="1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𝑎𝑏</m:t>
                        </m:r>
                      </m:den>
                    </m:f>
                  </m:oMath>
                </a14:m>
                <a:r>
                  <a:rPr lang="en-US" sz="60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60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835" y="4572963"/>
                <a:ext cx="2593531" cy="1401025"/>
              </a:xfrm>
              <a:prstGeom prst="rect">
                <a:avLst/>
              </a:prstGeom>
              <a:blipFill>
                <a:blip r:embed="rId8"/>
                <a:stretch>
                  <a:fillRect t="-1304" r="-13412" b="-13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091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64268F9A-EF25-4D67-8490-DD57030FC76C}"/>
              </a:ext>
            </a:extLst>
          </p:cNvPr>
          <p:cNvSpPr txBox="1">
            <a:spLocks/>
          </p:cNvSpPr>
          <p:nvPr/>
        </p:nvSpPr>
        <p:spPr>
          <a:xfrm>
            <a:off x="1072660" y="2928954"/>
            <a:ext cx="10709031" cy="36476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endParaRPr lang="ru-RU" sz="17600" dirty="0"/>
          </a:p>
          <a:p>
            <a:pPr>
              <a:lnSpc>
                <a:spcPct val="120000"/>
              </a:lnSpc>
            </a:pPr>
            <a:br>
              <a:rPr lang="ru-RU" dirty="0"/>
            </a:b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57807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42-misol.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0146" y="2032828"/>
                <a:ext cx="4292201" cy="15667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>
                          <a:latin typeface="Cambria Math" panose="02040503050406030204" pitchFamily="18" charset="0"/>
                        </a:rPr>
                        <m:t>1) 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4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+1</m:t>
                          </m:r>
                        </m:num>
                        <m:den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ru-RU" sz="4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4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46" y="2032828"/>
                <a:ext cx="4292201" cy="15667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210536" y="2056457"/>
                <a:ext cx="4627101" cy="14321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−1)²</m:t>
                          </m:r>
                        </m:num>
                        <m:den>
                          <m:r>
                            <a:rPr lang="en-US" sz="4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4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−1)(2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+1)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536" y="2056457"/>
                <a:ext cx="4627101" cy="14321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8837637" y="2196807"/>
                <a:ext cx="3780504" cy="21957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br>
                  <a:rPr lang="ru-RU" sz="5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5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7637" y="2196807"/>
                <a:ext cx="3780504" cy="2195729"/>
              </a:xfrm>
              <a:prstGeom prst="rect">
                <a:avLst/>
              </a:prstGeom>
              <a:blipFill>
                <a:blip r:embed="rId4"/>
                <a:stretch>
                  <a:fillRect t="-8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0146" y="4574444"/>
                <a:ext cx="3817776" cy="138973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2)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16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16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−8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</m:oMath>
                </a14:m>
                <a:endParaRPr lang="ru-RU" sz="48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46" y="4574444"/>
                <a:ext cx="3817776" cy="1389739"/>
              </a:xfrm>
              <a:prstGeom prst="rect">
                <a:avLst/>
              </a:prstGeom>
              <a:blipFill>
                <a:blip r:embed="rId5"/>
                <a:stretch>
                  <a:fillRect l="-6550" b="-35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3780334" y="4603014"/>
                <a:ext cx="4631331" cy="13862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(4</m:t>
                          </m:r>
                          <m:r>
                            <a:rPr lang="en-US" sz="4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−1)(4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(4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−1)²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334" y="4603014"/>
                <a:ext cx="4631331" cy="13862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8519253" y="4659059"/>
                <a:ext cx="2611421" cy="1270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54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9253" y="4659059"/>
                <a:ext cx="2611421" cy="1270220"/>
              </a:xfrm>
              <a:prstGeom prst="rect">
                <a:avLst/>
              </a:prstGeom>
              <a:blipFill>
                <a:blip r:embed="rId7"/>
                <a:stretch>
                  <a:fillRect t="-1435" r="-2103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896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0" y="443873"/>
                <a:ext cx="3746538" cy="12449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/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𝑎𝑏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6</m:t>
                        </m:r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43873"/>
                <a:ext cx="3746538" cy="1244956"/>
              </a:xfrm>
              <a:prstGeom prst="rect">
                <a:avLst/>
              </a:prstGeom>
              <a:blipFill>
                <a:blip r:embed="rId2"/>
                <a:stretch>
                  <a:fillRect l="-6504" b="-93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7697649" y="352106"/>
                <a:ext cx="4394665" cy="1473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)²</m:t>
                        </m:r>
                      </m:num>
                      <m:den>
                        <m:r>
                          <a:rPr lang="en-US" sz="5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6(</m:t>
                        </m:r>
                        <m:r>
                          <a:rPr lang="en-US" sz="5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5400" dirty="0"/>
                  <a:t>=</a:t>
                </a:r>
                <a:endParaRPr lang="ru-RU" sz="54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7649" y="352106"/>
                <a:ext cx="4394665" cy="1473352"/>
              </a:xfrm>
              <a:prstGeom prst="rect">
                <a:avLst/>
              </a:prstGeom>
              <a:blipFill>
                <a:blip r:embed="rId3"/>
                <a:stretch>
                  <a:fillRect r="-6380" b="-62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14023" y="1492054"/>
                <a:ext cx="2826608" cy="1754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023" y="1492054"/>
                <a:ext cx="2826608" cy="175426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746538" y="352106"/>
                <a:ext cx="4104393" cy="14956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²)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538" y="352106"/>
                <a:ext cx="4104393" cy="1495602"/>
              </a:xfrm>
              <a:prstGeom prst="rect">
                <a:avLst/>
              </a:prstGeom>
              <a:blipFill>
                <a:blip r:embed="rId5"/>
                <a:stretch>
                  <a:fillRect l="-6835" b="-12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0" y="3440116"/>
                <a:ext cx="5862310" cy="13892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4)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50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+100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𝑚𝑛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+50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15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−15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440116"/>
                <a:ext cx="5862310" cy="1389226"/>
              </a:xfrm>
              <a:prstGeom prst="rect">
                <a:avLst/>
              </a:prstGeom>
              <a:blipFill>
                <a:blip r:embed="rId6"/>
                <a:stretch>
                  <a:fillRect l="-4158" b="-35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11289" y="5030882"/>
                <a:ext cx="2574744" cy="16219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>
                  <a:lnSpc>
                    <a:spcPct val="130000"/>
                  </a:lnSpc>
                </a:pPr>
                <a:r>
                  <a:rPr lang="en-US" sz="48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4800" b="1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289" y="5030882"/>
                <a:ext cx="2574744" cy="1621919"/>
              </a:xfrm>
              <a:prstGeom prst="rect">
                <a:avLst/>
              </a:prstGeom>
              <a:blipFill>
                <a:blip r:embed="rId7"/>
                <a:stretch>
                  <a:fillRect l="-10638" b="-4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798734" y="3351694"/>
                <a:ext cx="6007542" cy="15660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50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)²</m:t>
                          </m:r>
                        </m:num>
                        <m:den>
                          <m:r>
                            <a:rPr lang="en-US" sz="4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15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4400" i="1">
                              <a:latin typeface="Cambria Math" panose="02040503050406030204" pitchFamily="18" charset="0"/>
                            </a:rPr>
                            <m:t>)(</m:t>
                          </m:r>
                          <m:r>
                            <a:rPr lang="en-US" sz="4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4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4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8734" y="3351694"/>
                <a:ext cx="6007542" cy="156607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045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295322" cy="1233055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TEST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93964" y="1397665"/>
                <a:ext cx="11707091" cy="5174109"/>
              </a:xfrm>
              <a:prstGeom prst="rect">
                <a:avLst/>
              </a:prstGeom>
              <a:noFill/>
              <a:ln w="1270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𝟐𝐧</m:t>
                        </m:r>
                      </m:num>
                      <m:den>
                        <m:r>
                          <a:rPr lang="en-US" sz="48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𝐧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algebraik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nechta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natural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qiymatida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natural son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A)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5      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B)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    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C)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6    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4     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E)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</a:p>
              <a:p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r>
                  <a:rPr lang="en-US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12 - 2n &gt; 0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n≠o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 n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12 - 2n = 2(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6-n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)&gt; 0 (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r>
                  <a:rPr lang="en-US" sz="4400" dirty="0">
                    <a:solidFill>
                      <a:schemeClr val="tx1"/>
                    </a:solidFill>
                    <a:cs typeface="Arial" panose="020B0604020202020204" pitchFamily="34" charset="0"/>
                  </a:rPr>
                  <a:t>T: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  <m:r>
                          <a:rPr lang="en-US" sz="4400" b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∙1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10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;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12</m:t>
                        </m:r>
                        <m:r>
                          <a:rPr lang="en-US" sz="4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2∙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3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0,4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∉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40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40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D)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4 </a:t>
                </a:r>
                <a:endParaRPr lang="en-US" sz="4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964" y="1397665"/>
                <a:ext cx="11707091" cy="5174109"/>
              </a:xfrm>
              <a:prstGeom prst="rect">
                <a:avLst/>
              </a:prstGeom>
              <a:blipFill>
                <a:blip r:embed="rId3"/>
                <a:stretch>
                  <a:fillRect l="-2081" r="-2549" b="-1880"/>
                </a:stretch>
              </a:blipFill>
              <a:ln w="127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561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4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417639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en-US" sz="53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53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3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sz="53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3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53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5333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sz="5333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5333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91138" y="2031592"/>
            <a:ext cx="10300862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err="1">
                <a:latin typeface="Arial" pitchFamily="34" charset="0"/>
                <a:cs typeface="Arial" pitchFamily="34" charset="0"/>
              </a:rPr>
              <a:t>Darslikning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>
                <a:solidFill>
                  <a:srgbClr val="1B5513"/>
                </a:solidFill>
                <a:latin typeface="Arial" pitchFamily="34" charset="0"/>
                <a:cs typeface="Arial" pitchFamily="34" charset="0"/>
              </a:rPr>
              <a:t>17, 18- </a:t>
            </a:r>
            <a:r>
              <a:rPr lang="en-US" sz="5400" b="1" dirty="0" err="1">
                <a:solidFill>
                  <a:srgbClr val="1B5513"/>
                </a:solidFill>
                <a:latin typeface="Arial" pitchFamily="34" charset="0"/>
                <a:cs typeface="Arial" pitchFamily="34" charset="0"/>
              </a:rPr>
              <a:t>sahifa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sida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keltirilgan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     </a:t>
            </a:r>
          </a:p>
          <a:p>
            <a:pPr algn="ctr">
              <a:buNone/>
            </a:pPr>
            <a:r>
              <a:rPr lang="en-US" sz="5400" b="1" dirty="0">
                <a:solidFill>
                  <a:srgbClr val="1B5513"/>
                </a:solidFill>
                <a:latin typeface="Arial" pitchFamily="34" charset="0"/>
                <a:cs typeface="Arial" pitchFamily="34" charset="0"/>
              </a:rPr>
              <a:t>37-,39-, 41-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topshiriqlarni </a:t>
            </a:r>
            <a:r>
              <a:rPr lang="en-US" sz="5400" dirty="0" err="1">
                <a:latin typeface="Arial" pitchFamily="34" charset="0"/>
                <a:cs typeface="Arial" pitchFamily="34" charset="0"/>
              </a:rPr>
              <a:t>bajarish</a:t>
            </a:r>
            <a:r>
              <a:rPr lang="en-US" sz="5400" dirty="0">
                <a:latin typeface="Arial" pitchFamily="34" charset="0"/>
                <a:cs typeface="Arial" pitchFamily="34" charset="0"/>
              </a:rPr>
              <a:t>.</a:t>
            </a:r>
            <a:endParaRPr lang="ru-RU" sz="5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8" descr="GUESTAN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293" y="1829807"/>
            <a:ext cx="1787236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622165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A52C764A-8B2D-4F96-9F94-8A13E26E485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09601" y="1500555"/>
                <a:ext cx="10744199" cy="5035059"/>
              </a:xfrm>
            </p:spPr>
            <p:txBody>
              <a:bodyPr>
                <a:noAutofit/>
              </a:bodyPr>
              <a:lstStyle/>
              <a:p>
                <a:pPr>
                  <a:lnSpc>
                    <a:spcPct val="150000"/>
                  </a:lnSpc>
                </a:pPr>
                <a:b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sz="48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8−3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−64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          </a:t>
                </a:r>
                <a:r>
                  <a:rPr lang="en-US" sz="5400" dirty="0"/>
                  <a:t> </a:t>
                </a:r>
                <a14:m>
                  <m:oMath xmlns:m="http://schemas.openxmlformats.org/officeDocument/2006/math">
                    <m:r>
                      <a:rPr lang="en-US" sz="5400">
                        <a:latin typeface="Cambria Math" panose="02040503050406030204" pitchFamily="18" charset="0"/>
                      </a:rPr>
                      <m:t>3)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−10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25−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br>
                  <a:rPr lang="ru-RU" sz="5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100−49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+10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;</m:t>
                    </m:r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</a:t>
                </a: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25−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br>
                  <a:rPr lang="ru-RU" sz="54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br>
                  <a:rPr lang="ru-RU" dirty="0"/>
                </a:br>
                <a:b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A52C764A-8B2D-4F96-9F94-8A13E26E485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09601" y="1500555"/>
                <a:ext cx="10744199" cy="5035059"/>
              </a:xfrm>
              <a:blipFill>
                <a:blip r:embed="rId2"/>
                <a:stretch>
                  <a:fillRect l="-30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1A39BF40-6E0F-45B5-A102-7C4FC2708476}"/>
              </a:ext>
            </a:extLst>
          </p:cNvPr>
          <p:cNvSpPr/>
          <p:nvPr/>
        </p:nvSpPr>
        <p:spPr>
          <a:xfrm>
            <a:off x="0" y="0"/>
            <a:ext cx="12199619" cy="166656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40-misol.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D7B288CE-D1DE-4F27-9AD4-B170841285D6}"/>
              </a:ext>
            </a:extLst>
          </p:cNvPr>
          <p:cNvSpPr txBox="1">
            <a:spLocks/>
          </p:cNvSpPr>
          <p:nvPr/>
        </p:nvSpPr>
        <p:spPr>
          <a:xfrm>
            <a:off x="838200" y="4642336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1565867-02BB-4E5D-9EBC-A4813E0087DE}"/>
              </a:ext>
            </a:extLst>
          </p:cNvPr>
          <p:cNvSpPr txBox="1">
            <a:spLocks/>
          </p:cNvSpPr>
          <p:nvPr/>
        </p:nvSpPr>
        <p:spPr>
          <a:xfrm>
            <a:off x="838200" y="4654059"/>
            <a:ext cx="10515600" cy="844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92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>
            <a:extLst>
              <a:ext uri="{FF2B5EF4-FFF2-40B4-BE49-F238E27FC236}">
                <a16:creationId xmlns:a16="http://schemas.microsoft.com/office/drawing/2014/main" id="{C5AA254D-C9FF-4754-9A4D-53FA532741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690" y="1277083"/>
            <a:ext cx="10966372" cy="5080985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dirty="0" err="1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 …</a:t>
            </a:r>
            <a:endParaRPr lang="ru-RU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Surat </a:t>
            </a:r>
            <a:r>
              <a:rPr lang="en-US" sz="6000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i="1" dirty="0" err="1">
                <a:latin typeface="Arial" panose="020B0604020202020204" pitchFamily="34" charset="0"/>
                <a:cs typeface="Arial" panose="020B0604020202020204" pitchFamily="34" charset="0"/>
              </a:rPr>
              <a:t>maxraji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i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i="1" dirty="0" err="1">
                <a:latin typeface="Arial" panose="020B0604020202020204" pitchFamily="34" charset="0"/>
                <a:cs typeface="Arial" panose="020B0604020202020204" pitchFamily="34" charset="0"/>
              </a:rPr>
              <a:t>ifodalardan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i="1" dirty="0" err="1"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i="1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i="1" dirty="0" err="1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6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i="1" dirty="0" err="1"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60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6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ru-RU" sz="4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A6CEC180-72BF-48D2-82AF-966709AD1CBA}"/>
              </a:ext>
            </a:extLst>
          </p:cNvPr>
          <p:cNvSpPr/>
          <p:nvPr/>
        </p:nvSpPr>
        <p:spPr>
          <a:xfrm>
            <a:off x="-7619" y="-53504"/>
            <a:ext cx="12199619" cy="113885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66F390E6-1009-42CE-B461-A737E7FDB77A}"/>
              </a:ext>
            </a:extLst>
          </p:cNvPr>
          <p:cNvSpPr txBox="1">
            <a:spLocks/>
          </p:cNvSpPr>
          <p:nvPr/>
        </p:nvSpPr>
        <p:spPr>
          <a:xfrm>
            <a:off x="973015" y="4208585"/>
            <a:ext cx="10539047" cy="1957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298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4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1465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81141" y="1585792"/>
                <a:ext cx="1649298" cy="1888850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80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8000" b="1" i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80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en-US" sz="8000" b="1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</m:den>
                    </m:f>
                    <m:r>
                      <a:rPr lang="en-US" sz="8000" b="1" i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;</m:t>
                    </m:r>
                  </m:oMath>
                </a14:m>
                <a:r>
                  <a:rPr lang="en-US" sz="4000" b="1" dirty="0">
                    <a:solidFill>
                      <a:schemeClr val="accent2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41" y="1585792"/>
                <a:ext cx="1649298" cy="18888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136654" y="3318633"/>
                <a:ext cx="1959346" cy="35393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6000" dirty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72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72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7200" b="1" i="1" smtClean="0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7200" b="1" i="1">
                            <a:solidFill>
                              <a:schemeClr val="accent6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en-US" sz="5400" dirty="0">
                    <a:solidFill>
                      <a:schemeClr val="accent6">
                        <a:lumMod val="50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   </a:t>
                </a:r>
                <a:br>
                  <a:rPr lang="ru-RU" sz="6000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60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654" y="3318633"/>
                <a:ext cx="1959346" cy="3539367"/>
              </a:xfrm>
              <a:prstGeom prst="rect">
                <a:avLst/>
              </a:prstGeom>
              <a:blipFill>
                <a:blip r:embed="rId3"/>
                <a:stretch>
                  <a:fillRect r="-11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244725" y="3900020"/>
                <a:ext cx="2194832" cy="2069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8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8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8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80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</m:num>
                      <m:den>
                        <m:r>
                          <a:rPr lang="en-US" sz="8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8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8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8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endParaRPr lang="ru-RU" sz="96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4725" y="3900020"/>
                <a:ext cx="2194832" cy="2069926"/>
              </a:xfrm>
              <a:prstGeom prst="rect">
                <a:avLst/>
              </a:prstGeom>
              <a:blipFill>
                <a:blip r:embed="rId4"/>
                <a:stretch>
                  <a:fillRect r="-22778" b="-129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821598" y="4138675"/>
                <a:ext cx="1978427" cy="18312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7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7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7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7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7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7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lang="en-US" sz="7200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:endParaRPr lang="ru-RU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1598" y="4138675"/>
                <a:ext cx="1978427" cy="1831271"/>
              </a:xfrm>
              <a:prstGeom prst="rect">
                <a:avLst/>
              </a:prstGeom>
              <a:blipFill>
                <a:blip r:embed="rId5"/>
                <a:stretch>
                  <a:fillRect r="-22154" b="-5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5116327" y="2007069"/>
            <a:ext cx="222849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x-0,5;</a:t>
            </a:r>
            <a:r>
              <a:rPr lang="en-US" sz="6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66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485279" y="1976219"/>
                <a:ext cx="2163184" cy="13703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𝐜</m:t>
                          </m:r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4000" b="1" i="0">
                              <a:latin typeface="Cambria Math" panose="02040503050406030204" pitchFamily="18" charset="0"/>
                            </a:rPr>
                            <m:t>𝐲</m:t>
                          </m:r>
                          <m:d>
                            <m:d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0"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b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5279" y="1976219"/>
                <a:ext cx="2163184" cy="13703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218783" y="4427152"/>
            <a:ext cx="20233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3a-b;</a:t>
            </a:r>
            <a:endParaRPr lang="ru-RU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131798" y="1848523"/>
                <a:ext cx="3994876" cy="14176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sz="4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4000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𝒂𝒄</m:t>
                              </m:r>
                            </m:e>
                          </m:rad>
                        </m:num>
                        <m:den>
                          <m:r>
                            <a:rPr lang="en-US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1798" y="1848523"/>
                <a:ext cx="3994876" cy="14176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3898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</p:spPr>
            <p:txBody>
              <a:bodyPr>
                <a:normAutofit fontScale="90000"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b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dirty="0"/>
              </a:p>
            </p:txBody>
          </p:sp>
        </mc:Choice>
        <mc:Fallback xmlns="">
          <p:sp>
            <p:nvSpPr>
              <p:cNvPr id="2" name="Заголовок 1">
                <a:extLst>
                  <a:ext uri="{FF2B5EF4-FFF2-40B4-BE49-F238E27FC236}">
                    <a16:creationId xmlns:a16="http://schemas.microsoft.com/office/drawing/2014/main" id="{BA22EDAB-8B3E-42D5-B4BE-5442013C0F6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718444" y="1508361"/>
                <a:ext cx="1068183" cy="43767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A6CEC180-72BF-48D2-82AF-966709AD1CBA}"/>
              </a:ext>
            </a:extLst>
          </p:cNvPr>
          <p:cNvSpPr/>
          <p:nvPr/>
        </p:nvSpPr>
        <p:spPr>
          <a:xfrm>
            <a:off x="-7619" y="-53504"/>
            <a:ext cx="12199619" cy="113885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66F390E6-1009-42CE-B461-A737E7FDB77A}"/>
              </a:ext>
            </a:extLst>
          </p:cNvPr>
          <p:cNvSpPr txBox="1">
            <a:spLocks/>
          </p:cNvSpPr>
          <p:nvPr/>
        </p:nvSpPr>
        <p:spPr>
          <a:xfrm>
            <a:off x="973015" y="4208585"/>
            <a:ext cx="10539047" cy="1957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2452" y="1085354"/>
            <a:ext cx="10968639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Algebraik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kasrlarni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qisqartirish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Kasrning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surat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maxrajini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ko‘paytuvchisiga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formulalaridan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43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3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610172" y="63452"/>
                <a:ext cx="3052916" cy="23903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5400" b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5400" b="1" dirty="0" err="1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a+b</a:t>
                </a:r>
                <a:r>
                  <a:rPr lang="en-US" sz="5400" b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)²</a:t>
                </a:r>
                <a:br>
                  <a:rPr lang="en-US" sz="5400" b="1" dirty="0">
                    <a:solidFill>
                      <a:schemeClr val="accent1">
                        <a:lumMod val="50000"/>
                      </a:schemeClr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 </m:t>
                      </m:r>
                    </m:oMath>
                  </m:oMathPara>
                </a14:m>
                <a:endParaRPr lang="ru-RU" b="1" dirty="0">
                  <a:solidFill>
                    <a:schemeClr val="accent5">
                      <a:lumMod val="75000"/>
                    </a:schemeClr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172" y="63452"/>
                <a:ext cx="3052916" cy="2390398"/>
              </a:xfrm>
              <a:prstGeom prst="rect">
                <a:avLst/>
              </a:prstGeom>
              <a:blipFill>
                <a:blip r:embed="rId2"/>
                <a:stretch>
                  <a:fillRect l="-105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2589127" y="350240"/>
            <a:ext cx="38587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=a²+2ab+b²</a:t>
            </a:r>
            <a:endParaRPr lang="ru-RU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04592" y="2453850"/>
            <a:ext cx="16850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a²-b²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6242" y="2534275"/>
            <a:ext cx="62641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=(a-b)(</a:t>
            </a:r>
            <a:r>
              <a:rPr lang="en-US" sz="54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5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50458" y="1302661"/>
            <a:ext cx="21082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(a-b)²</a:t>
            </a:r>
            <a:endParaRPr lang="ru-RU" sz="6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410298" y="1396091"/>
            <a:ext cx="407515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=a²-2ab+b²</a:t>
            </a:r>
            <a:endParaRPr lang="ru-RU" sz="6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429468" y="3529009"/>
            <a:ext cx="208903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5400" b="1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)³</a:t>
            </a:r>
            <a:endParaRPr lang="ru-RU" sz="5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36006" y="3580341"/>
            <a:ext cx="591700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=a³+3a²b+3ab²+b³</a:t>
            </a:r>
            <a:endParaRPr lang="ru-RU" sz="5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52710" y="4603077"/>
            <a:ext cx="210826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(a-b)³</a:t>
            </a:r>
            <a:endParaRPr lang="ru-RU" sz="6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160979" y="4754906"/>
            <a:ext cx="55707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=a³-3a²b+3ab²-b³</a:t>
            </a:r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886808" y="5531047"/>
                <a:ext cx="2170787" cy="1015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a³</a:t>
                </a:r>
                <a14:m>
                  <m:oMath xmlns:m="http://schemas.openxmlformats.org/officeDocument/2006/math">
                    <m:r>
                      <a:rPr lang="en-US" sz="6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±</m:t>
                    </m:r>
                  </m:oMath>
                </a14:m>
                <a:r>
                  <a:rPr lang="en-US" sz="60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b³</a:t>
                </a:r>
                <a:endParaRPr lang="ru-RU" sz="6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6808" y="5531047"/>
                <a:ext cx="2170787" cy="1015663"/>
              </a:xfrm>
              <a:prstGeom prst="rect">
                <a:avLst/>
              </a:prstGeom>
              <a:blipFill>
                <a:blip r:embed="rId3"/>
                <a:stretch>
                  <a:fillRect l="-17135" t="-20359" r="-16011" b="-371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956242" y="5577214"/>
                <a:ext cx="5836854" cy="923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=(a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±</m:t>
                    </m:r>
                  </m:oMath>
                </a14:m>
                <a:r>
                  <a:rPr lang="en-US" sz="54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b)(a²</a:t>
                </a:r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∓</m:t>
                    </m:r>
                  </m:oMath>
                </a14:m>
                <a:r>
                  <a:rPr lang="en-US" sz="54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ab+b²)</a:t>
                </a:r>
                <a:endParaRPr lang="ru-RU" sz="5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6242" y="5577214"/>
                <a:ext cx="5836854" cy="923330"/>
              </a:xfrm>
              <a:prstGeom prst="rect">
                <a:avLst/>
              </a:prstGeom>
              <a:blipFill>
                <a:blip r:embed="rId4"/>
                <a:stretch>
                  <a:fillRect l="-5532" t="-20530" r="-4906" b="-377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370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0"/>
            <a:ext cx="12199619" cy="113717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4464" y="1137174"/>
                <a:ext cx="12344399" cy="54171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Kasrlarni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qisqartiring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sz="5400" dirty="0"/>
                  <a:t>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;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−10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−25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sz="5400" dirty="0"/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15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𝑎𝑏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𝑎𝑏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²∙3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𝑎𝑏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sz="54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;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sz="5400" dirty="0"/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−10</m:t>
                        </m:r>
                      </m:num>
                      <m:den>
                        <m:sSup>
                          <m:sSupPr>
                            <m:ctrlPr>
                              <a:rPr lang="ru-RU" sz="5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5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−25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−5)</m:t>
                        </m:r>
                      </m:num>
                      <m:den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−5)(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+5)</m:t>
                        </m:r>
                      </m:den>
                    </m:f>
                    <m:r>
                      <a:rPr lang="en-US" sz="54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+5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464" y="1137174"/>
                <a:ext cx="12344399" cy="5417124"/>
              </a:xfrm>
              <a:prstGeom prst="rect">
                <a:avLst/>
              </a:prstGeom>
              <a:blipFill>
                <a:blip r:embed="rId2"/>
                <a:stretch>
                  <a:fillRect l="-1975" t="-24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186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52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09D59E-2A3A-479E-8801-030A1F74B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32752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9C43BBD-F5A1-4303-AE50-0262D64F70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18953"/>
                <a:ext cx="10515600" cy="5821060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Kasrni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qisqartiring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³</m:t>
                        </m:r>
                      </m:den>
                    </m:f>
                    <m:r>
                      <a:rPr lang="en-US" sz="5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²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  <m:r>
                      <a:rPr lang="en-US" sz="5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5800" dirty="0">
                    <a:latin typeface="Arial" panose="020B0604020202020204" pitchFamily="34" charset="0"/>
                    <a:cs typeface="Arial" panose="020B0604020202020204" pitchFamily="34" charset="0"/>
                  </a:rPr>
                  <a:t>;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³</m:t>
                        </m:r>
                      </m:num>
                      <m:den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⁷</m:t>
                        </m:r>
                      </m:den>
                    </m:f>
                    <m:r>
                      <a:rPr lang="en-US" sz="5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³</m:t>
                        </m:r>
                      </m:num>
                      <m:den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³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⁴</m:t>
                        </m:r>
                      </m:den>
                    </m:f>
                    <m:r>
                      <a:rPr lang="en-US" sz="5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⁴</m:t>
                        </m:r>
                      </m:den>
                    </m:f>
                  </m:oMath>
                </a14:m>
                <a:r>
                  <a:rPr lang="en-US" sz="58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5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endParaRPr lang="ru-RU" sz="5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lvl="0" indent="0">
                  <a:buNone/>
                </a:pPr>
                <a:r>
                  <a:rPr lang="en-US" sz="5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⁵</m:t>
                        </m:r>
                      </m:num>
                      <m:den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⁴</m:t>
                        </m:r>
                      </m:den>
                    </m:f>
                    <m:r>
                      <a:rPr lang="en-US" sz="5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⁴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⁴</m:t>
                        </m:r>
                      </m:den>
                    </m:f>
                    <m:r>
                      <a:rPr lang="en-US" sz="5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8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5800" dirty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14:m>
                  <m:oMath xmlns:m="http://schemas.openxmlformats.org/officeDocument/2006/math">
                    <m:r>
                      <a:rPr lang="en-US" sz="5800" b="0" i="0" smtClean="0">
                        <a:latin typeface="Cambria Math" panose="02040503050406030204" pitchFamily="18" charset="0"/>
                      </a:rPr>
                      <m:t>              </m:t>
                    </m:r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⁶</m:t>
                        </m:r>
                      </m:num>
                      <m:den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⁴</m:t>
                        </m:r>
                      </m:den>
                    </m:f>
                    <m:r>
                      <a:rPr lang="en-US" sz="5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5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⁴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5800" i="1">
                            <a:latin typeface="Cambria Math" panose="02040503050406030204" pitchFamily="18" charset="0"/>
                          </a:rPr>
                          <m:t>²</m:t>
                        </m:r>
                      </m:num>
                      <m:den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r>
                          <a:rPr lang="en-US" sz="58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⁴</m:t>
                        </m:r>
                      </m:den>
                    </m:f>
                    <m:r>
                      <a:rPr lang="en-US" sz="58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8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5800" i="1">
                        <a:latin typeface="Cambria Math" panose="02040503050406030204" pitchFamily="18" charset="0"/>
                      </a:rPr>
                      <m:t>²</m:t>
                    </m:r>
                  </m:oMath>
                </a14:m>
                <a:endParaRPr lang="ru-RU" sz="8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 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D9C43BBD-F5A1-4303-AE50-0262D64F70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18953"/>
                <a:ext cx="10515600" cy="5821060"/>
              </a:xfrm>
              <a:blipFill>
                <a:blip r:embed="rId2"/>
                <a:stretch>
                  <a:fillRect t="-3037" r="-18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2">
            <a:extLst>
              <a:ext uri="{FF2B5EF4-FFF2-40B4-BE49-F238E27FC236}">
                <a16:creationId xmlns:a16="http://schemas.microsoft.com/office/drawing/2014/main" id="{BE025940-EA5A-49C1-923E-538C7ABEE938}"/>
              </a:ext>
            </a:extLst>
          </p:cNvPr>
          <p:cNvSpPr/>
          <p:nvPr/>
        </p:nvSpPr>
        <p:spPr>
          <a:xfrm>
            <a:off x="-7619" y="-53504"/>
            <a:ext cx="12199619" cy="972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32-misol.</a:t>
            </a:r>
            <a:endParaRPr lang="ru-RU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23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6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6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6E579419-B099-45A9-A150-1F2047E3E6D6}"/>
              </a:ext>
            </a:extLst>
          </p:cNvPr>
          <p:cNvSpPr/>
          <p:nvPr/>
        </p:nvSpPr>
        <p:spPr>
          <a:xfrm>
            <a:off x="0" y="0"/>
            <a:ext cx="12199619" cy="143059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34-misol.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0AD24A11-5AA1-4D7D-A243-08E55CE5EE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9093" y="1076632"/>
                <a:ext cx="10861431" cy="5471652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>
                  <a:lnSpc>
                    <a:spcPct val="120000"/>
                  </a:lnSpc>
                </a:pPr>
                <a:r>
                  <a:rPr lang="en-US" dirty="0"/>
                  <a:t>1</a:t>
                </a:r>
                <a:r>
                  <a:rPr lang="en-US" sz="4800" dirty="0"/>
                  <a:t>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4(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5(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4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/>
                  <a:t> ;              2)</a:t>
                </a:r>
                <a:r>
                  <a:rPr lang="ru-RU" sz="4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5(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4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4800" dirty="0"/>
                  <a:t> ;</a:t>
                </a:r>
                <a:endParaRPr lang="ru-RU" sz="4800" dirty="0"/>
              </a:p>
              <a:p>
                <a:pPr lvl="0">
                  <a:lnSpc>
                    <a:spcPct val="150000"/>
                  </a:lnSpc>
                </a:pPr>
                <a:r>
                  <a:rPr lang="en-US" dirty="0"/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4∙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;</a:t>
                </a:r>
                <a:endParaRPr lang="ru-RU" dirty="0"/>
              </a:p>
              <a:p>
                <a:pPr lvl="0">
                  <a:lnSpc>
                    <a:spcPct val="150000"/>
                  </a:lnSpc>
                </a:pPr>
                <a:r>
                  <a:rPr lang="en-US" dirty="0"/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3∙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3(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dirty="0"/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4" name="Заголовок 1">
                <a:extLst>
                  <a:ext uri="{FF2B5EF4-FFF2-40B4-BE49-F238E27FC236}">
                    <a16:creationId xmlns:a16="http://schemas.microsoft.com/office/drawing/2014/main" id="{0AD24A11-5AA1-4D7D-A243-08E55CE5EE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093" y="1076632"/>
                <a:ext cx="10861431" cy="5471652"/>
              </a:xfrm>
              <a:prstGeom prst="rect">
                <a:avLst/>
              </a:prstGeom>
              <a:blipFill>
                <a:blip r:embed="rId2"/>
                <a:stretch>
                  <a:fillRect l="-23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514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6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6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ject 2">
                <a:extLst>
                  <a:ext uri="{FF2B5EF4-FFF2-40B4-BE49-F238E27FC236}">
                    <a16:creationId xmlns:a16="http://schemas.microsoft.com/office/drawing/2014/main" id="{99D1B077-C635-4ACA-9041-0A99945AF474}"/>
                  </a:ext>
                </a:extLst>
              </p:cNvPr>
              <p:cNvSpPr/>
              <p:nvPr/>
            </p:nvSpPr>
            <p:spPr>
              <a:xfrm>
                <a:off x="0" y="15883"/>
                <a:ext cx="12199619" cy="1256088"/>
              </a:xfrm>
              <a:custGeom>
                <a:avLst/>
                <a:gdLst/>
                <a:ahLst/>
                <a:cxnLst/>
                <a:rect l="l" t="t" r="r" b="b"/>
                <a:pathLst>
                  <a:path w="5760085" h="1021080">
                    <a:moveTo>
                      <a:pt x="5759640" y="0"/>
                    </a:moveTo>
                    <a:lnTo>
                      <a:pt x="0" y="0"/>
                    </a:lnTo>
                    <a:lnTo>
                      <a:pt x="0" y="1020953"/>
                    </a:lnTo>
                    <a:lnTo>
                      <a:pt x="5759640" y="1020953"/>
                    </a:lnTo>
                    <a:lnTo>
                      <a:pt x="5759640" y="0"/>
                    </a:lnTo>
                    <a:close/>
                  </a:path>
                </a:pathLst>
              </a:custGeom>
              <a:solidFill>
                <a:srgbClr val="0070C0"/>
              </a:solidFill>
            </p:spPr>
            <p:txBody>
              <a:bodyPr wrap="square" lIns="0" tIns="0" rIns="0" bIns="0" rtlCol="0"/>
              <a:lstStyle/>
              <a:p>
                <a:pPr algn="ctr"/>
                <a14:m>
                  <m:oMath xmlns:m="http://schemas.openxmlformats.org/officeDocument/2006/math">
                    <m:r>
                      <a:rPr lang="en-US" sz="54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𝟑𝟔</m:t>
                    </m:r>
                  </m:oMath>
                </a14:m>
                <a:r>
                  <a:rPr lang="en-US" sz="5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−</a:t>
                </a:r>
                <a:r>
                  <a:rPr lang="en-US" sz="5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misol</a:t>
                </a:r>
                <a:r>
                  <a:rPr lang="en-US" sz="5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5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Kasrni</a:t>
                </a:r>
                <a:r>
                  <a:rPr lang="en-US" sz="5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5400" b="1" dirty="0" err="1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qisqartiring</a:t>
                </a:r>
                <a:r>
                  <a:rPr lang="en-US" sz="5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br>
                  <a:rPr lang="ru-RU" sz="5400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endParaRPr lang="ru-RU" sz="3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object 2">
                <a:extLst>
                  <a:ext uri="{FF2B5EF4-FFF2-40B4-BE49-F238E27FC236}">
                    <a16:creationId xmlns:a16="http://schemas.microsoft.com/office/drawing/2014/main" id="{99D1B077-C635-4ACA-9041-0A99945AF4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5883"/>
                <a:ext cx="12199619" cy="1256088"/>
              </a:xfrm>
              <a:custGeom>
                <a:avLst/>
                <a:gdLst/>
                <a:ahLst/>
                <a:cxnLst/>
                <a:rect l="l" t="t" r="r" b="b"/>
                <a:pathLst>
                  <a:path w="5760085" h="1021080">
                    <a:moveTo>
                      <a:pt x="5759640" y="0"/>
                    </a:moveTo>
                    <a:lnTo>
                      <a:pt x="0" y="0"/>
                    </a:lnTo>
                    <a:lnTo>
                      <a:pt x="0" y="1020953"/>
                    </a:lnTo>
                    <a:lnTo>
                      <a:pt x="5759640" y="1020953"/>
                    </a:lnTo>
                    <a:lnTo>
                      <a:pt x="5759640" y="0"/>
                    </a:lnTo>
                    <a:close/>
                  </a:path>
                </a:pathLst>
              </a:custGeom>
              <a:blipFill>
                <a:blip r:embed="rId2"/>
                <a:stretch>
                  <a:fillRect t="-17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48868" y="1453110"/>
                <a:ext cx="3224281" cy="15340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600" dirty="0"/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−4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ru-RU" sz="60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868" y="1453110"/>
                <a:ext cx="3224281" cy="1534074"/>
              </a:xfrm>
              <a:prstGeom prst="rect">
                <a:avLst/>
              </a:prstGeom>
              <a:blipFill>
                <a:blip r:embed="rId3"/>
                <a:stretch>
                  <a:fillRect l="-13043" b="-158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534656" y="1319644"/>
                <a:ext cx="3835987" cy="18010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5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∙2</m:t>
                          </m:r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5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54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4656" y="1319644"/>
                <a:ext cx="3835987" cy="180100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370643" y="1453110"/>
                <a:ext cx="2813391" cy="25750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6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1" i="1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6600" b="1" i="1"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6600" b="1" i="1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66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600" b="1" i="1">
                            <a:latin typeface="Cambria Math" panose="02040503050406030204" pitchFamily="18" charset="0"/>
                          </a:rPr>
                          <m:t>𝒏</m:t>
                        </m:r>
                      </m:den>
                    </m:f>
                  </m:oMath>
                </a14:m>
                <a:r>
                  <a:rPr lang="en-US" sz="6600" dirty="0"/>
                  <a:t>;</a:t>
                </a:r>
                <a:br>
                  <a:rPr lang="ru-RU" sz="6600" dirty="0"/>
                </a:br>
                <a:endParaRPr lang="ru-RU" sz="6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0643" y="1453110"/>
                <a:ext cx="2813391" cy="2575064"/>
              </a:xfrm>
              <a:prstGeom prst="rect">
                <a:avLst/>
              </a:prstGeom>
              <a:blipFill>
                <a:blip r:embed="rId5"/>
                <a:stretch>
                  <a:fillRect r="-9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50506" y="4369805"/>
                <a:ext cx="2984150" cy="15349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6600" dirty="0"/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6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12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+9</m:t>
                        </m:r>
                      </m:den>
                    </m:f>
                  </m:oMath>
                </a14:m>
                <a:endParaRPr lang="ru-RU" sz="66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506" y="4369805"/>
                <a:ext cx="2984150" cy="1534972"/>
              </a:xfrm>
              <a:prstGeom prst="rect">
                <a:avLst/>
              </a:prstGeom>
              <a:blipFill>
                <a:blip r:embed="rId6"/>
                <a:stretch>
                  <a:fillRect l="-13878" b="-158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3534656" y="4322132"/>
                <a:ext cx="3580916" cy="16303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(4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−1)</m:t>
                          </m:r>
                        </m:num>
                        <m:den>
                          <m:r>
                            <a:rPr lang="en-US" sz="4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4800" i="1">
                              <a:latin typeface="Cambria Math" panose="02040503050406030204" pitchFamily="18" charset="0"/>
                            </a:rPr>
                            <m:t>+3)</m:t>
                          </m:r>
                        </m:den>
                      </m:f>
                    </m:oMath>
                  </m:oMathPara>
                </a14:m>
                <a:endParaRPr lang="ru-RU" sz="60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4656" y="4322132"/>
                <a:ext cx="3580916" cy="163031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276515" y="4176849"/>
                <a:ext cx="4489808" cy="22213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54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54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br>
                  <a:rPr lang="ru-RU" sz="5400" b="1" dirty="0"/>
                </a:br>
                <a:br>
                  <a:rPr lang="ru-RU" b="1" dirty="0"/>
                </a:br>
                <a:endParaRPr lang="ru-RU" b="1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6515" y="4176849"/>
                <a:ext cx="4489808" cy="222137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379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4a0bcfc70a16813a96601044b7275edf49cad0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2114</TotalTime>
  <Words>474</Words>
  <Application>Microsoft Office PowerPoint</Application>
  <PresentationFormat>Широкоэкранный</PresentationFormat>
  <Paragraphs>91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Тема Office</vt:lpstr>
      <vt:lpstr>ALGEBRA</vt:lpstr>
      <vt:lpstr>  </vt:lpstr>
      <vt:lpstr>Презентация PowerPoint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topshiriqlar:</vt:lpstr>
      <vt:lpstr>  1) (8-3c)/(9c^2-64);                 3)(2y-10)/(25-y²) 2) (100-49b²)/(7b+10);               4) (5y-y²)/(25-y²);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107</cp:revision>
  <dcterms:created xsi:type="dcterms:W3CDTF">2020-07-17T09:31:54Z</dcterms:created>
  <dcterms:modified xsi:type="dcterms:W3CDTF">2022-06-23T07:27:59Z</dcterms:modified>
</cp:coreProperties>
</file>