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3" r:id="rId3"/>
    <p:sldId id="260" r:id="rId4"/>
    <p:sldId id="261" r:id="rId5"/>
    <p:sldId id="294" r:id="rId6"/>
    <p:sldId id="263" r:id="rId7"/>
    <p:sldId id="264" r:id="rId8"/>
    <p:sldId id="284" r:id="rId9"/>
    <p:sldId id="286" r:id="rId10"/>
    <p:sldId id="285" r:id="rId11"/>
    <p:sldId id="287" r:id="rId12"/>
    <p:sldId id="288" r:id="rId13"/>
    <p:sldId id="289" r:id="rId14"/>
    <p:sldId id="290" r:id="rId15"/>
    <p:sldId id="291" r:id="rId16"/>
    <p:sldId id="283" r:id="rId17"/>
  </p:sldIdLst>
  <p:sldSz cx="12192000" cy="6858000"/>
  <p:notesSz cx="6858000" cy="9144000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0.png"/><Relationship Id="rId4" Type="http://schemas.openxmlformats.org/officeDocument/2006/relationships/image" Target="../media/image15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8271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243294"/>
            <a:ext cx="5129519" cy="1142839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72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0313334" y="252187"/>
            <a:ext cx="1277719" cy="1219200"/>
            <a:chOff x="4717686" y="198156"/>
            <a:chExt cx="603885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17686" y="198156"/>
              <a:ext cx="585178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344800" y="540712"/>
            <a:ext cx="1135626" cy="595826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en-US" sz="2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7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6" name="object 11"/>
          <p:cNvSpPr/>
          <p:nvPr/>
        </p:nvSpPr>
        <p:spPr>
          <a:xfrm>
            <a:off x="125043" y="2830664"/>
            <a:ext cx="2705280" cy="32015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96896" y="894565"/>
            <a:ext cx="11296490" cy="29546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Mavzu:Algebraik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qisqartirish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6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150587" y="4944676"/>
            <a:ext cx="8322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07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1625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704333" y="2947739"/>
                <a:ext cx="8790952" cy="1616148"/>
              </a:xfrm>
              <a:prstGeom prst="rect">
                <a:avLst/>
              </a:prstGeom>
              <a:ln w="28575"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800" b="1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sz="5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sz="5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333" y="2947739"/>
                <a:ext cx="8790952" cy="1616148"/>
              </a:xfrm>
              <a:prstGeom prst="rect">
                <a:avLst/>
              </a:prstGeom>
              <a:blipFill>
                <a:blip r:embed="rId2"/>
                <a:stretch>
                  <a:fillRect b="-8889"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20986" y="4646283"/>
                <a:ext cx="5193858" cy="17177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sz="4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−(</m:t>
                        </m:r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986" y="4646283"/>
                <a:ext cx="5193858" cy="1717714"/>
              </a:xfrm>
              <a:prstGeom prst="rect">
                <a:avLst/>
              </a:prstGeom>
              <a:blipFill>
                <a:blip r:embed="rId3"/>
                <a:stretch>
                  <a:fillRect r="-4460" b="-21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98952" y="4809034"/>
                <a:ext cx="5018297" cy="1530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Masalan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4800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480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952" y="4809034"/>
                <a:ext cx="5018297" cy="1530099"/>
              </a:xfrm>
              <a:prstGeom prst="rect">
                <a:avLst/>
              </a:prstGeom>
              <a:blipFill>
                <a:blip r:embed="rId4"/>
                <a:stretch>
                  <a:fillRect l="-3641" b="-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518540" y="1502071"/>
                <a:ext cx="7162538" cy="1200521"/>
              </a:xfrm>
              <a:prstGeom prst="rect">
                <a:avLst/>
              </a:prstGeom>
              <a:ln w="28575"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8540" y="1502071"/>
                <a:ext cx="7162538" cy="1200521"/>
              </a:xfrm>
              <a:prstGeom prst="rect">
                <a:avLst/>
              </a:prstGeom>
              <a:blipFill>
                <a:blip r:embed="rId5"/>
                <a:stretch>
                  <a:fillRect r="-763" b="-6436"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045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19" y="1744"/>
            <a:ext cx="12199619" cy="96490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FCFFD288-3042-429B-B82E-588BE91F84FB}"/>
              </a:ext>
            </a:extLst>
          </p:cNvPr>
          <p:cNvSpPr txBox="1">
            <a:spLocks/>
          </p:cNvSpPr>
          <p:nvPr/>
        </p:nvSpPr>
        <p:spPr>
          <a:xfrm>
            <a:off x="659428" y="535578"/>
            <a:ext cx="11192604" cy="3783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Surati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kvadratlarining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ayirmasiga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ayirmasining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kvadratiga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>
                <a:extLst>
                  <a:ext uri="{FF2B5EF4-FFF2-40B4-BE49-F238E27FC236}">
                    <a16:creationId xmlns:a16="http://schemas.microsoft.com/office/drawing/2014/main" id="{D90EDAD2-9621-4FA7-B20D-F31E3F730B7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88080" y="4671815"/>
                <a:ext cx="3953692" cy="2406501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2500" lnSpcReduction="1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3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63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300" b="1" i="0"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e>
                            <m:sup>
                              <m:r>
                                <a:rPr lang="en-US" sz="63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63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6300" b="1" i="0">
                              <a:latin typeface="Cambria Math" panose="02040503050406030204" pitchFamily="18" charset="0"/>
                            </a:rPr>
                            <m:t>𝐛</m:t>
                          </m:r>
                          <m:r>
                            <a:rPr lang="en-US" sz="6300" b="1" i="0">
                              <a:latin typeface="Cambria Math" panose="02040503050406030204" pitchFamily="18" charset="0"/>
                            </a:rPr>
                            <m:t>²</m:t>
                          </m:r>
                        </m:num>
                        <m:den>
                          <m:r>
                            <a:rPr lang="en-US" sz="6300" b="1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6300" b="1" i="0">
                              <a:latin typeface="Cambria Math" panose="02040503050406030204" pitchFamily="18" charset="0"/>
                            </a:rPr>
                            <m:t>𝐚</m:t>
                          </m:r>
                          <m:r>
                            <a:rPr lang="en-US" sz="63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6300" b="1" i="0">
                              <a:latin typeface="Cambria Math" panose="02040503050406030204" pitchFamily="18" charset="0"/>
                            </a:rPr>
                            <m:t>𝐛</m:t>
                          </m:r>
                          <m:r>
                            <a:rPr lang="en-US" sz="6300" b="1" i="0">
                              <a:latin typeface="Cambria Math" panose="02040503050406030204" pitchFamily="18" charset="0"/>
                            </a:rPr>
                            <m:t>)²</m:t>
                          </m:r>
                        </m:den>
                      </m:f>
                    </m:oMath>
                  </m:oMathPara>
                </a14:m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</a:pP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Заголовок 1">
                <a:extLst>
                  <a:ext uri="{FF2B5EF4-FFF2-40B4-BE49-F238E27FC236}">
                    <a16:creationId xmlns:a16="http://schemas.microsoft.com/office/drawing/2014/main" id="{D90EDAD2-9621-4FA7-B20D-F31E3F730B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8080" y="4671815"/>
                <a:ext cx="3953692" cy="2406501"/>
              </a:xfrm>
              <a:prstGeom prst="rect">
                <a:avLst/>
              </a:prstGeom>
              <a:blipFill>
                <a:blip r:embed="rId2"/>
                <a:stretch>
                  <a:fillRect t="-139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754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13063" y="13063"/>
            <a:ext cx="12257654" cy="104502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25.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Заголовок 1">
                <a:extLst>
                  <a:ext uri="{FF2B5EF4-FFF2-40B4-BE49-F238E27FC236}">
                    <a16:creationId xmlns:a16="http://schemas.microsoft.com/office/drawing/2014/main" id="{64268F9A-EF25-4D67-8490-DD57030FC7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4586" y="695414"/>
                <a:ext cx="10709031" cy="279413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550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7300" dirty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7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3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7300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73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73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73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73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7300" i="1">
                        <a:latin typeface="Cambria Math" panose="02040503050406030204" pitchFamily="18" charset="0"/>
                      </a:rPr>
                      <m:t>=2</m:t>
                    </m:r>
                    <m:f>
                      <m:fPr>
                        <m:ctrlPr>
                          <a:rPr lang="ru-RU" sz="7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3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73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7300" dirty="0">
                    <a:latin typeface="Arial" panose="020B0604020202020204" pitchFamily="34" charset="0"/>
                    <a:cs typeface="Arial" panose="020B0604020202020204" pitchFamily="34" charset="0"/>
                  </a:rPr>
                  <a:t>;      </a:t>
                </a:r>
                <a:r>
                  <a:rPr lang="en-US" sz="73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ru-RU" sz="73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73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3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73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73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73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73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73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73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b=1,5;</a:t>
                </a:r>
                <a:endParaRPr lang="ru-RU" sz="73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endParaRPr lang="ru-RU" sz="73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/>
                <a:r>
                  <a:rPr lang="en-US" sz="7300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7300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7300" i="1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7300" i="1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7300" i="1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7300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7300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7300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7300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7300" dirty="0" err="1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7300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7300" i="1">
                        <a:solidFill>
                          <a:srgbClr val="660033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7300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=-3.</a:t>
                </a:r>
                <a:endParaRPr lang="ru-RU" sz="7300" dirty="0">
                  <a:solidFill>
                    <a:srgbClr val="660033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</a:pPr>
                <a:endParaRPr lang="ru-RU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Заголовок 1">
                <a:extLst>
                  <a:ext uri="{FF2B5EF4-FFF2-40B4-BE49-F238E27FC236}">
                    <a16:creationId xmlns:a16="http://schemas.microsoft.com/office/drawing/2014/main" id="{64268F9A-EF25-4D67-8490-DD57030FC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586" y="695414"/>
                <a:ext cx="10709031" cy="2794139"/>
              </a:xfrm>
              <a:prstGeom prst="rect">
                <a:avLst/>
              </a:prstGeom>
              <a:blipFill>
                <a:blip r:embed="rId2"/>
                <a:stretch>
                  <a:fillRect l="-20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>
                <a:extLst>
                  <a:ext uri="{FF2B5EF4-FFF2-40B4-BE49-F238E27FC236}">
                    <a16:creationId xmlns:a16="http://schemas.microsoft.com/office/drawing/2014/main" id="{C0E9824C-8FB9-483E-BCC3-C28B8DFEF3D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7738" y="2545080"/>
                <a:ext cx="6354659" cy="338796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4000" dirty="0"/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13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;       </m:t>
                    </m:r>
                  </m:oMath>
                </a14:m>
                <a:endParaRPr lang="ru-RU" sz="3600" dirty="0"/>
              </a:p>
              <a:p>
                <a:pPr>
                  <a:lnSpc>
                    <a:spcPct val="120000"/>
                  </a:lnSpc>
                </a:pP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Заголовок 1">
                <a:extLst>
                  <a:ext uri="{FF2B5EF4-FFF2-40B4-BE49-F238E27FC236}">
                    <a16:creationId xmlns:a16="http://schemas.microsoft.com/office/drawing/2014/main" id="{C0E9824C-8FB9-483E-BCC3-C28B8DFEF3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738" y="2545080"/>
                <a:ext cx="6354659" cy="3387969"/>
              </a:xfrm>
              <a:prstGeom prst="rect">
                <a:avLst/>
              </a:prstGeom>
              <a:blipFill>
                <a:blip r:embed="rId3"/>
                <a:stretch>
                  <a:fillRect l="-3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399315" y="3004457"/>
                <a:ext cx="6858339" cy="15732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2)</m:t>
                      </m:r>
                      <m:f>
                        <m:fPr>
                          <m:ctrlPr>
                            <a:rPr lang="ru-RU" sz="4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4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4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4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4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US" sz="4000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1,5+1</m:t>
                          </m:r>
                        </m:num>
                        <m:den>
                          <m:r>
                            <a:rPr lang="en-US" sz="4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1,5−1</m:t>
                          </m:r>
                        </m:den>
                      </m:f>
                      <m:r>
                        <a:rPr lang="en-US" sz="4000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2,5</m:t>
                          </m:r>
                        </m:num>
                        <m:den>
                          <m:r>
                            <a:rPr lang="en-US" sz="4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0,5</m:t>
                          </m:r>
                        </m:den>
                      </m:f>
                      <m:r>
                        <a:rPr lang="en-US" sz="4000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315" y="3004457"/>
                <a:ext cx="6858339" cy="157325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655523" y="5315219"/>
                <a:ext cx="8587159" cy="12356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>
                    <a:solidFill>
                      <a:srgbClr val="660033"/>
                    </a:solidFill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400" i="1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 i="0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4400" i="0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4400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400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en-US" sz="4400" i="0">
                        <a:solidFill>
                          <a:srgbClr val="660033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400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400" i="1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i="0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</a:rPr>
                              <m:t>(−3)</m:t>
                            </m:r>
                          </m:e>
                          <m:sup>
                            <m:r>
                              <a:rPr lang="en-US" sz="4400" i="0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4400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2∙(−3)</m:t>
                        </m:r>
                      </m:den>
                    </m:f>
                    <m:r>
                      <a:rPr lang="en-US" sz="4400" i="0">
                        <a:solidFill>
                          <a:srgbClr val="660033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400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4400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−6</m:t>
                        </m:r>
                      </m:den>
                    </m:f>
                    <m:r>
                      <a:rPr lang="en-US" sz="4400" i="0">
                        <a:solidFill>
                          <a:srgbClr val="660033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sz="4400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400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4400" i="0">
                        <a:solidFill>
                          <a:srgbClr val="660033"/>
                        </a:solidFill>
                        <a:latin typeface="Cambria Math" panose="02040503050406030204" pitchFamily="18" charset="0"/>
                      </a:rPr>
                      <m:t>=−1</m:t>
                    </m:r>
                    <m:f>
                      <m:fPr>
                        <m:ctrlPr>
                          <a:rPr lang="ru-RU" sz="4400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4400" dirty="0">
                  <a:solidFill>
                    <a:srgbClr val="660033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5523" y="5315219"/>
                <a:ext cx="8587159" cy="1235659"/>
              </a:xfrm>
              <a:prstGeom prst="rect">
                <a:avLst/>
              </a:prstGeom>
              <a:blipFill>
                <a:blip r:embed="rId5"/>
                <a:stretch>
                  <a:fillRect l="-22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756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20178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27- masala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4268F9A-EF25-4D67-8490-DD57030FC76C}"/>
              </a:ext>
            </a:extLst>
          </p:cNvPr>
          <p:cNvSpPr txBox="1">
            <a:spLocks/>
          </p:cNvSpPr>
          <p:nvPr/>
        </p:nvSpPr>
        <p:spPr>
          <a:xfrm>
            <a:off x="882164" y="994089"/>
            <a:ext cx="10709031" cy="56880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yuk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mashinasiga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tonnadan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kartoshka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yuklash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har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kilogrammdan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kartoshka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kartoshkani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yuk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mashinasi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(x)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   x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n=90, p=50, a=1,5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0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Заголовок 1">
                <a:extLst>
                  <a:ext uri="{FF2B5EF4-FFF2-40B4-BE49-F238E27FC236}">
                    <a16:creationId xmlns:a16="http://schemas.microsoft.com/office/drawing/2014/main" id="{64268F9A-EF25-4D67-8490-DD57030FC7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8598" y="523826"/>
                <a:ext cx="10709031" cy="568806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lnSpcReduction="1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Yuk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mashinasi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tonnadan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kg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-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qop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kartoshka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Yuk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mashinasi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– x? ta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n=90, p=50, a=1,5 da ? </a:t>
                </a: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tonna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= 1000a kg,</a:t>
                </a:r>
                <a:r>
                  <a:rPr lang="ru-RU" dirty="0"/>
                  <a:t> </a:t>
                </a:r>
                <a:r>
                  <a:rPr lang="en-US" dirty="0"/>
                  <a:t>           </a:t>
                </a: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800" i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48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np</m:t>
                        </m:r>
                      </m:num>
                      <m:den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1000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en-US" sz="4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90∙50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1000∙1,5</m:t>
                        </m:r>
                      </m:den>
                    </m:f>
                    <m:r>
                      <a:rPr lang="en-US" sz="4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4500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1500</m:t>
                        </m:r>
                      </m:den>
                    </m:f>
                    <m:r>
                      <a:rPr lang="en-US" sz="4800" i="1">
                        <a:latin typeface="Cambria Math" panose="02040503050406030204" pitchFamily="18" charset="0"/>
                      </a:rPr>
                      <m:t>=3 </m:t>
                    </m:r>
                    <m:r>
                      <a:rPr lang="en-US" sz="4800" i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4800" i="0">
                        <a:latin typeface="Cambria Math" panose="02040503050406030204" pitchFamily="18" charset="0"/>
                      </a:rPr>
                      <m:t>ta</m:t>
                    </m:r>
                    <m:r>
                      <a:rPr lang="en-US" sz="4800" i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</a:pP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Заголовок 1">
                <a:extLst>
                  <a:ext uri="{FF2B5EF4-FFF2-40B4-BE49-F238E27FC236}">
                    <a16:creationId xmlns:a16="http://schemas.microsoft.com/office/drawing/2014/main" id="{64268F9A-EF25-4D67-8490-DD57030FC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598" y="523826"/>
                <a:ext cx="10709031" cy="5688065"/>
              </a:xfrm>
              <a:prstGeom prst="rect">
                <a:avLst/>
              </a:prstGeom>
              <a:blipFill>
                <a:blip r:embed="rId2"/>
                <a:stretch>
                  <a:fillRect l="-2334" t="-122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90069" y="5780817"/>
                <a:ext cx="890660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</a:t>
                </a:r>
                <a14:m>
                  <m:oMath xmlns:m="http://schemas.openxmlformats.org/officeDocument/2006/math">
                    <m:r>
                      <a:rPr lang="en-US" sz="3600" b="1">
                        <a:solidFill>
                          <a:srgbClr val="660033"/>
                        </a:solidFill>
                        <a:latin typeface="Cambria Math" panose="02040503050406030204" pitchFamily="18" charset="0"/>
                      </a:rPr>
                      <m:t>𝐚𝐯𝐨𝐛</m:t>
                    </m:r>
                    <m:r>
                      <a:rPr lang="en-US" sz="3600" b="1">
                        <a:solidFill>
                          <a:srgbClr val="660033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3600" b="1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ta yuk </a:t>
                </a:r>
                <a:r>
                  <a:rPr lang="en-US" sz="3600" b="1" dirty="0" err="1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mashinasi</a:t>
                </a:r>
                <a:r>
                  <a:rPr lang="en-US" sz="3600" b="1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600" b="1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solidFill>
                    <a:srgbClr val="660033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069" y="5780817"/>
                <a:ext cx="8906605" cy="646331"/>
              </a:xfrm>
              <a:prstGeom prst="rect">
                <a:avLst/>
              </a:prstGeom>
              <a:blipFill>
                <a:blip r:embed="rId3"/>
                <a:stretch>
                  <a:fillRect l="-2053" t="-16038" r="-1506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090649" y="2790167"/>
                <a:ext cx="1806905" cy="1155381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solidFill>
                                <a:srgbClr val="66003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0">
                              <a:solidFill>
                                <a:srgbClr val="660033"/>
                              </a:solidFill>
                              <a:latin typeface="Cambria Math" panose="02040503050406030204" pitchFamily="18" charset="0"/>
                            </a:rPr>
                            <m:t>𝐧𝐩</m:t>
                          </m:r>
                        </m:num>
                        <m:den>
                          <m:r>
                            <a:rPr lang="en-US" sz="4000" b="1" i="0">
                              <a:solidFill>
                                <a:srgbClr val="660033"/>
                              </a:solidFill>
                              <a:latin typeface="Cambria Math" panose="02040503050406030204" pitchFamily="18" charset="0"/>
                            </a:rPr>
                            <m:t>𝟏𝟎𝟎𝟎𝐚</m:t>
                          </m:r>
                        </m:den>
                      </m:f>
                    </m:oMath>
                  </m:oMathPara>
                </a14:m>
                <a:endParaRPr lang="ru-RU" sz="4800" dirty="0">
                  <a:solidFill>
                    <a:srgbClr val="660033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0649" y="2790167"/>
                <a:ext cx="1806905" cy="11553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271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Заголовок 1">
                <a:extLst>
                  <a:ext uri="{FF2B5EF4-FFF2-40B4-BE49-F238E27FC236}">
                    <a16:creationId xmlns:a16="http://schemas.microsoft.com/office/drawing/2014/main" id="{64268F9A-EF25-4D67-8490-DD57030FC7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1417" y="836022"/>
                <a:ext cx="11169165" cy="6021977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54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5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lnSpc>
                    <a:spcPct val="120000"/>
                  </a:lnSpc>
                </a:pPr>
                <a:r>
                  <a:rPr lang="en-US" sz="5400" dirty="0"/>
                  <a:t>6)</a:t>
                </a:r>
                <a14:m>
                  <m:oMath xmlns:m="http://schemas.openxmlformats.org/officeDocument/2006/math">
                    <m:r>
                      <a:rPr lang="en-US" sz="6000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5(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15(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</a:pP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Заголовок 1">
                <a:extLst>
                  <a:ext uri="{FF2B5EF4-FFF2-40B4-BE49-F238E27FC236}">
                    <a16:creationId xmlns:a16="http://schemas.microsoft.com/office/drawing/2014/main" id="{64268F9A-EF25-4D67-8490-DD57030FC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417" y="836022"/>
                <a:ext cx="11169165" cy="6021977"/>
              </a:xfrm>
              <a:prstGeom prst="rect">
                <a:avLst/>
              </a:prstGeom>
              <a:blipFill>
                <a:blip r:embed="rId2"/>
                <a:stretch>
                  <a:fillRect l="-29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0" y="0"/>
            <a:ext cx="12192000" cy="1254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№3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4(2,4,6).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qisqartiring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095999" y="3251428"/>
                <a:ext cx="2733376" cy="1358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9(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9" y="3251428"/>
                <a:ext cx="2733376" cy="1358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8701744" y="3224498"/>
                <a:ext cx="2385589" cy="1545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200" b="1" dirty="0"/>
                  <a:t>  ;</a:t>
                </a:r>
                <a:endParaRPr lang="ru-RU" sz="32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1744" y="3224498"/>
                <a:ext cx="2385589" cy="1545551"/>
              </a:xfrm>
              <a:prstGeom prst="rect">
                <a:avLst/>
              </a:prstGeom>
              <a:blipFill>
                <a:blip r:embed="rId4"/>
                <a:stretch>
                  <a:fillRect r="-53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885443" y="4986193"/>
                <a:ext cx="3320396" cy="14160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/>
                  <a:t>=</a:t>
                </a:r>
                <a14:m>
                  <m:oMath xmlns:m="http://schemas.openxmlformats.org/officeDocument/2006/math">
                    <m:r>
                      <a:rPr lang="en-US" sz="54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5(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3∙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5(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5443" y="4986193"/>
                <a:ext cx="3320396" cy="1416093"/>
              </a:xfrm>
              <a:prstGeom prst="rect">
                <a:avLst/>
              </a:prstGeom>
              <a:blipFill>
                <a:blip r:embed="rId5"/>
                <a:stretch>
                  <a:fillRect l="-9926" b="-6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0097575" y="5025430"/>
                <a:ext cx="1979516" cy="11592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5400" b="1" dirty="0"/>
                  <a:t> </a:t>
                </a:r>
                <a:r>
                  <a:rPr lang="en-US" sz="5400" dirty="0"/>
                  <a:t>.</a:t>
                </a:r>
                <a:endParaRPr lang="ru-RU" sz="5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7575" y="5025430"/>
                <a:ext cx="1979516" cy="1159228"/>
              </a:xfrm>
              <a:prstGeom prst="rect">
                <a:avLst/>
              </a:prstGeom>
              <a:blipFill>
                <a:blip r:embed="rId6"/>
                <a:stretch>
                  <a:fillRect t="-5759" r="-16000" b="-193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013503" y="4930670"/>
                <a:ext cx="2871940" cy="13740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5(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15(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3503" y="4930670"/>
                <a:ext cx="2871940" cy="13740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240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365" y="1456865"/>
            <a:ext cx="10043886" cy="5401135"/>
          </a:xfrm>
        </p:spPr>
        <p:txBody>
          <a:bodyPr>
            <a:noAutofit/>
          </a:bodyPr>
          <a:lstStyle/>
          <a:p>
            <a:pPr algn="ctr"/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15-16-sahifa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b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26-, 28-, 31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-7619" y="-29029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73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99277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ALGEBRAIK KASRLAR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339" y="1116239"/>
            <a:ext cx="115678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1200" algn="just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deb,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surati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maxrajida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ifodaga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399480" y="3548026"/>
                <a:ext cx="800219" cy="1421608"/>
              </a:xfrm>
              <a:prstGeom prst="rect">
                <a:avLst/>
              </a:prstGeom>
              <a:ln>
                <a:solidFill>
                  <a:srgbClr val="660033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1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6000" b="1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</m:t>
                        </m:r>
                      </m:num>
                      <m:den>
                        <m:r>
                          <a:rPr lang="en-US" sz="6000" b="1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𝐁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660033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9480" y="3548026"/>
                <a:ext cx="800219" cy="14216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660033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199699" y="3904887"/>
            <a:ext cx="95045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ko‘rinishi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199699" y="4969634"/>
                <a:ext cx="9321741" cy="24864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6000" dirty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6000" b="1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6000" b="1" i="1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den>
                    </m:f>
                  </m:oMath>
                </a14:m>
                <a:r>
                  <a:rPr lang="en-US" sz="6000" b="1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6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6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6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6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6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6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6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6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6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sz="6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6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9699" y="4969634"/>
                <a:ext cx="9321741" cy="24864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323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6E579419-B099-45A9-A150-1F2047E3E6D6}"/>
              </a:ext>
            </a:extLst>
          </p:cNvPr>
          <p:cNvSpPr/>
          <p:nvPr/>
        </p:nvSpPr>
        <p:spPr>
          <a:xfrm>
            <a:off x="0" y="0"/>
            <a:ext cx="12199619" cy="12670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AD24A11-5AA1-4D7D-A243-08E55CE5EED3}"/>
              </a:ext>
            </a:extLst>
          </p:cNvPr>
          <p:cNvSpPr txBox="1">
            <a:spLocks/>
          </p:cNvSpPr>
          <p:nvPr/>
        </p:nvSpPr>
        <p:spPr>
          <a:xfrm>
            <a:off x="814752" y="902678"/>
            <a:ext cx="10861431" cy="54277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Katerning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turg’un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suvdagi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soatiga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kilometrga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oqimining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soatiga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kilometrga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Katerning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harakat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oqimiga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harakat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tezligidan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14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92492E05-C588-4BF2-BA52-861B84A3810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55320" y="1192918"/>
                <a:ext cx="10515600" cy="5547517"/>
              </a:xfrm>
            </p:spPr>
            <p:txBody>
              <a:bodyPr>
                <a:normAutofit fontScale="90000"/>
              </a:bodyPr>
              <a:lstStyle/>
              <a:p>
                <a:br>
                  <a:rPr lang="en-US" altLang="ru-RU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</a:br>
                <a:br>
                  <a:rPr lang="en-US" altLang="ru-RU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</a:br>
                <a:br>
                  <a:rPr lang="en-US" altLang="ru-RU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</a:b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Katerning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daryo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bo’yicha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soatiga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a+b</a:t>
                </a:r>
                <a:r>
                  <a:rPr lang="en-US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kilometr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soatiga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(a-b)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kilometr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Daryo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bo‘yicha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harakat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harakat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tezligidan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6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6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6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ortiq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7300" b="1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300" b="1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7300" b="1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7300" b="1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7300" b="1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7300" b="1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7300" b="1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ifoda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/>
                </a:br>
                <a:b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92492E05-C588-4BF2-BA52-861B84A3810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55320" y="1192918"/>
                <a:ext cx="10515600" cy="5547517"/>
              </a:xfrm>
              <a:blipFill>
                <a:blip r:embed="rId2"/>
                <a:stretch>
                  <a:fillRect l="-2087" t="-5275" r="-3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99D1B077-C635-4ACA-9041-0A99945AF474}"/>
              </a:ext>
            </a:extLst>
          </p:cNvPr>
          <p:cNvSpPr/>
          <p:nvPr/>
        </p:nvSpPr>
        <p:spPr>
          <a:xfrm>
            <a:off x="0" y="0"/>
            <a:ext cx="12199619" cy="9724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 YECHIMI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95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E4A9B512-04CA-4BAF-883C-4D05510AA7A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370071" y="2044171"/>
                <a:ext cx="11459475" cy="4970583"/>
              </a:xfrm>
            </p:spPr>
            <p:txBody>
              <a:bodyPr>
                <a:normAutofit fontScale="90000"/>
              </a:bodyPr>
              <a:lstStyle/>
              <a:p>
                <a:pPr>
                  <a:lnSpc>
                    <a:spcPct val="100000"/>
                  </a:lnSpc>
                </a:pPr>
                <a:br>
                  <a:rPr lang="en-US" i="1" dirty="0"/>
                </a:br>
                <a:br>
                  <a:rPr lang="en-US" i="1" dirty="0"/>
                </a:b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kasrga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kiruvchi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harflar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o‘rniga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biror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qo‘yilsa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zarur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hisoblashlar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bajarilgandan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keyin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shu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kasrning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son </a:t>
                </a:r>
                <a:r>
                  <a:rPr lang="en-US" sz="49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49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br>
                  <a:rPr lang="ru-RU" dirty="0"/>
                </a:br>
                <a:r>
                  <a:rPr lang="en-US" dirty="0"/>
                  <a:t>          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a=10, b=8  </a:t>
                </a:r>
                <a:r>
                  <a:rPr lang="en-US" sz="4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bo’lganda</a:t>
                </a: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9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=?       </a:t>
                </a:r>
                <a:b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6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3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3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53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3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53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53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3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53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3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3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num>
                      <m:den>
                        <m:r>
                          <a:rPr lang="en-US" sz="53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53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3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en-US" sz="49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sz="49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sz="49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b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E4A9B512-04CA-4BAF-883C-4D05510AA7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70071" y="2044171"/>
                <a:ext cx="11459475" cy="4970583"/>
              </a:xfrm>
              <a:blipFill>
                <a:blip r:embed="rId2"/>
                <a:stretch>
                  <a:fillRect l="-2181" t="-22549" r="-13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8F36AB41-6502-4490-B7B0-BB98E6661A4B}"/>
              </a:ext>
            </a:extLst>
          </p:cNvPr>
          <p:cNvSpPr/>
          <p:nvPr/>
        </p:nvSpPr>
        <p:spPr>
          <a:xfrm>
            <a:off x="0" y="0"/>
            <a:ext cx="12199619" cy="11148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>
                <a:extLst>
                  <a:ext uri="{FF2B5EF4-FFF2-40B4-BE49-F238E27FC236}">
                    <a16:creationId xmlns:a16="http://schemas.microsoft.com/office/drawing/2014/main" id="{F9F4F9CB-9832-4FD9-8E50-C9AFC609C7D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0615" y="2888619"/>
                <a:ext cx="3698630" cy="3805257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75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Заголовок 1">
                <a:extLst>
                  <a:ext uri="{FF2B5EF4-FFF2-40B4-BE49-F238E27FC236}">
                    <a16:creationId xmlns:a16="http://schemas.microsoft.com/office/drawing/2014/main" id="{F9F4F9CB-9832-4FD9-8E50-C9AFC609C7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615" y="2888619"/>
                <a:ext cx="3698630" cy="38052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637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9C57994A-778A-43A0-A18D-0C56C4F61128}"/>
              </a:ext>
            </a:extLst>
          </p:cNvPr>
          <p:cNvSpPr/>
          <p:nvPr/>
        </p:nvSpPr>
        <p:spPr>
          <a:xfrm>
            <a:off x="-7619" y="0"/>
            <a:ext cx="12199619" cy="8621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>
                <a:extLst>
                  <a:ext uri="{FF2B5EF4-FFF2-40B4-BE49-F238E27FC236}">
                    <a16:creationId xmlns:a16="http://schemas.microsoft.com/office/drawing/2014/main" id="{16761924-9AC5-40D3-B0E1-110FC257F8F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2069" y="1436914"/>
                <a:ext cx="11236064" cy="334409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Kasrning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xossasi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6600" dirty="0">
                    <a:solidFill>
                      <a:schemeClr val="tx1"/>
                    </a:solidFill>
                  </a:rPr>
                  <a:t>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sz="66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</m:oMath>
                </a14:m>
                <a:r>
                  <a:rPr lang="en-US" sz="6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𝐦𝐚</m:t>
                        </m:r>
                      </m:num>
                      <m:den>
                        <m:r>
                          <a:rPr lang="en-US" sz="66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𝐦𝐛</m:t>
                        </m:r>
                      </m:den>
                    </m:f>
                    <m:r>
                      <a:rPr lang="en-US" sz="6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6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sz="66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</m:oMath>
                </a14:m>
                <a:r>
                  <a:rPr lang="en-US" sz="6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</m:oMath>
                </a14:m>
                <a:r>
                  <a:rPr lang="en-US" sz="6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:endParaRPr lang="ru-RU" sz="6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 b≠0, m≠0.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08000"/>
                <a:endPara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Заголовок 1">
                <a:extLst>
                  <a:ext uri="{FF2B5EF4-FFF2-40B4-BE49-F238E27FC236}">
                    <a16:creationId xmlns:a16="http://schemas.microsoft.com/office/drawing/2014/main" id="{16761924-9AC5-40D3-B0E1-110FC257F8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069" y="1436914"/>
                <a:ext cx="11236064" cy="3344092"/>
              </a:xfrm>
              <a:prstGeom prst="rect">
                <a:avLst/>
              </a:prstGeom>
              <a:blipFill>
                <a:blip r:embed="rId2"/>
                <a:stretch>
                  <a:fillRect l="-2169" t="-22810" b="-89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355573" y="4660428"/>
                <a:ext cx="7793544" cy="14468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Masalan</a:t>
                </a:r>
                <a:r>
                  <a:rPr lang="en-US" sz="4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en-US" sz="6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)∙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bc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5573" y="4660428"/>
                <a:ext cx="7793544" cy="1446871"/>
              </a:xfrm>
              <a:prstGeom prst="rect">
                <a:avLst/>
              </a:prstGeom>
              <a:blipFill>
                <a:blip r:embed="rId3"/>
                <a:stretch>
                  <a:fillRect l="-3518" b="-3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571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A52C764A-8B2D-4F96-9F94-8A13E26E485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09601" y="1148862"/>
                <a:ext cx="10744199" cy="5035059"/>
              </a:xfrm>
            </p:spPr>
            <p:txBody>
              <a:bodyPr>
                <a:noAutofit/>
              </a:bodyPr>
              <a:lstStyle/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Masalan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b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6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3∙5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4∙5</m:t>
                        </m:r>
                      </m:den>
                    </m:f>
                    <m:r>
                      <a:rPr lang="en-US" sz="6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:b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sz="6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br>
                  <a:rPr lang="ru-RU" sz="66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A52C764A-8B2D-4F96-9F94-8A13E26E48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09601" y="1148862"/>
                <a:ext cx="10744199" cy="5035059"/>
              </a:xfrm>
              <a:blipFill>
                <a:blip r:embed="rId2"/>
                <a:stretch>
                  <a:fillRect l="-2269" t="-106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1A39BF40-6E0F-45B5-A102-7C4FC2708476}"/>
              </a:ext>
            </a:extLst>
          </p:cNvPr>
          <p:cNvSpPr/>
          <p:nvPr/>
        </p:nvSpPr>
        <p:spPr>
          <a:xfrm>
            <a:off x="0" y="-46334"/>
            <a:ext cx="12199619" cy="9724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qisqartirish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D7B288CE-D1DE-4F27-9AD4-B170841285D6}"/>
              </a:ext>
            </a:extLst>
          </p:cNvPr>
          <p:cNvSpPr txBox="1">
            <a:spLocks/>
          </p:cNvSpPr>
          <p:nvPr/>
        </p:nvSpPr>
        <p:spPr>
          <a:xfrm>
            <a:off x="838200" y="4642336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1565867-02BB-4E5D-9EBC-A4813E0087DE}"/>
              </a:ext>
            </a:extLst>
          </p:cNvPr>
          <p:cNvSpPr txBox="1">
            <a:spLocks/>
          </p:cNvSpPr>
          <p:nvPr/>
        </p:nvSpPr>
        <p:spPr>
          <a:xfrm>
            <a:off x="838200" y="4654059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864134" y="1899933"/>
                <a:ext cx="4136582" cy="1309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)∙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𝑏𝑐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5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4134" y="1899933"/>
                <a:ext cx="4136582" cy="1309013"/>
              </a:xfrm>
              <a:prstGeom prst="rect">
                <a:avLst/>
              </a:prstGeom>
              <a:blipFill>
                <a:blip r:embed="rId3"/>
                <a:stretch>
                  <a:fillRect r="-6775" b="-130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178122" y="3851711"/>
                <a:ext cx="4581799" cy="2763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d>
                          <m:d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sz="6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sz="6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sz="6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8122" y="3851711"/>
                <a:ext cx="4581799" cy="27634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838200" y="3984257"/>
                <a:ext cx="4746043" cy="15021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4400" b="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0" i="1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 ;</m:t>
                      </m:r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984257"/>
                <a:ext cx="4746043" cy="150214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924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770709" y="926123"/>
                <a:ext cx="10454138" cy="5650523"/>
              </a:xfrm>
            </p:spPr>
            <p:txBody>
              <a:bodyPr>
                <a:normAutofit/>
              </a:bodyPr>
              <a:lstStyle/>
              <a:p>
                <a:pPr marL="571500" indent="-571500" algn="just">
                  <a:lnSpc>
                    <a:spcPct val="100000"/>
                  </a:lnSpc>
                  <a:buFont typeface="Wingdings" panose="05000000000000000000" pitchFamily="2" charset="2"/>
                  <a:buChar char="v"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Kasrlarning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surat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maxrajini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ko‘paytuvchisiga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Agar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sz="5400" b="1" i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surat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maxrajidagi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ishora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qarama-qarshisiga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o‘zgartirilsa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qarama-qarshi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770709" y="926123"/>
                <a:ext cx="10454138" cy="5650523"/>
              </a:xfrm>
              <a:blipFill>
                <a:blip r:embed="rId2"/>
                <a:stretch>
                  <a:fillRect l="-2099" r="-23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19" y="0"/>
            <a:ext cx="12199619" cy="10580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qisqartirish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4268F9A-EF25-4D67-8490-DD57030FC76C}"/>
              </a:ext>
            </a:extLst>
          </p:cNvPr>
          <p:cNvSpPr txBox="1">
            <a:spLocks/>
          </p:cNvSpPr>
          <p:nvPr/>
        </p:nvSpPr>
        <p:spPr>
          <a:xfrm>
            <a:off x="1072660" y="2928954"/>
            <a:ext cx="10709031" cy="36476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endParaRPr lang="ru-RU" sz="17600" dirty="0"/>
          </a:p>
          <a:p>
            <a:pPr>
              <a:lnSpc>
                <a:spcPct val="120000"/>
              </a:lnSpc>
            </a:pPr>
            <a:br>
              <a:rPr lang="ru-RU" dirty="0"/>
            </a:b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96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19" y="14375"/>
            <a:ext cx="12199619" cy="11220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Заголовок 1">
                <a:extLst>
                  <a:ext uri="{FF2B5EF4-FFF2-40B4-BE49-F238E27FC236}">
                    <a16:creationId xmlns:a16="http://schemas.microsoft.com/office/drawing/2014/main" id="{64268F9A-EF25-4D67-8490-DD57030FC7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7674" y="787540"/>
                <a:ext cx="10709031" cy="5017476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²(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kasrni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qisqartiring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²(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</a:pP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Заголовок 1">
                <a:extLst>
                  <a:ext uri="{FF2B5EF4-FFF2-40B4-BE49-F238E27FC236}">
                    <a16:creationId xmlns:a16="http://schemas.microsoft.com/office/drawing/2014/main" id="{64268F9A-EF25-4D67-8490-DD57030FC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674" y="787540"/>
                <a:ext cx="10709031" cy="50174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929851" y="3175291"/>
                <a:ext cx="2823530" cy="12689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sz="4800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800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²(</m:t>
                        </m:r>
                        <m:r>
                          <a:rPr lang="en-US" sz="4800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800" i="1" smtClean="0">
                            <a:solidFill>
                              <a:srgbClr val="660033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9851" y="3175291"/>
                <a:ext cx="2823530" cy="1268937"/>
              </a:xfrm>
              <a:prstGeom prst="rect">
                <a:avLst/>
              </a:prstGeom>
              <a:blipFill>
                <a:blip r:embed="rId3"/>
                <a:stretch>
                  <a:fillRect l="-88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53381" y="3175291"/>
                <a:ext cx="1345240" cy="12719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381" y="3175291"/>
                <a:ext cx="1345240" cy="1271951"/>
              </a:xfrm>
              <a:prstGeom prst="rect">
                <a:avLst/>
              </a:prstGeom>
              <a:blipFill>
                <a:blip r:embed="rId4"/>
                <a:stretch>
                  <a:fillRect l="-24545" b="-148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090452" y="3172277"/>
                <a:ext cx="1499128" cy="1292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= </a:t>
                </a:r>
                <a:r>
                  <a:rPr lang="en-US" sz="5400" b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5400" dirty="0"/>
                  <a:t>;</a:t>
                </a:r>
                <a:endParaRPr lang="ru-RU" sz="6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0452" y="3172277"/>
                <a:ext cx="1499128" cy="1292662"/>
              </a:xfrm>
              <a:prstGeom prst="rect">
                <a:avLst/>
              </a:prstGeom>
              <a:blipFill>
                <a:blip r:embed="rId5"/>
                <a:stretch>
                  <a:fillRect l="-18293" r="-20732" b="-150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8642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68b2a783c2daeddeb083e89f3cd1e447b0ab9f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2223</TotalTime>
  <Words>659</Words>
  <Application>Microsoft Office PowerPoint</Application>
  <PresentationFormat>Широкоэкранный</PresentationFormat>
  <Paragraphs>81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ALGEBRA</vt:lpstr>
      <vt:lpstr>Презентация PowerPoint</vt:lpstr>
      <vt:lpstr>Презентация PowerPoint</vt:lpstr>
      <vt:lpstr>   Katerning daryo oqimi bo’yicha tezligi soatiga (a+b) kilometr Oqimga qarshi tezligi soatiga  (a-b)  kilometr Daryo oqimi bo‘yicha harakat tezligi oqimga qarshi harakat tezligidan                               (a+b)/(a-b) marta ortiq bo‘ladi.               (a+b)/(a-b) - ifoda algebraik kasr deyiladi.    </vt:lpstr>
      <vt:lpstr>  Agar algebraik kasrga kiruvchi harflar o‘rniga biror sonlar qo‘yilsa, u holda zarur hisoblashlar bajarilgandan keyin shu algebraik kasrning son qiymati hosil bo‘ladi.            a=10, b=8  bo’lganda , (a+b)/(a-b)=?                  (a+b)/(a-b) = (10+8)/(10-8)=18/2=9.      </vt:lpstr>
      <vt:lpstr>Презентация PowerPoint</vt:lpstr>
      <vt:lpstr>Masalan:    3/4=(3∙5)/(4∙5)=15/20,          </vt:lpstr>
      <vt:lpstr> Kasrlarning surat va maxrajini ularning umumiy ko‘paytuvchisiga bo‘lish kerak. Agar    a/b    kasrning surat yoki maxrajidagi ishora qarama-qarshisiga o‘zgartirilsa, u holda berilgan kasrga qarama-qarshi kasr hosil bo‘ladi.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Darslikning 15-16-sahifasida  keltirilgan  26-, 28-, 31 – topshiriqlar.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103</cp:revision>
  <dcterms:created xsi:type="dcterms:W3CDTF">2020-07-17T09:31:54Z</dcterms:created>
  <dcterms:modified xsi:type="dcterms:W3CDTF">2022-06-23T07:27:05Z</dcterms:modified>
</cp:coreProperties>
</file>