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14"/>
  </p:notesMasterIdLst>
  <p:sldIdLst>
    <p:sldId id="256" r:id="rId2"/>
    <p:sldId id="302" r:id="rId3"/>
    <p:sldId id="299" r:id="rId4"/>
    <p:sldId id="300" r:id="rId5"/>
    <p:sldId id="311" r:id="rId6"/>
    <p:sldId id="301" r:id="rId7"/>
    <p:sldId id="309" r:id="rId8"/>
    <p:sldId id="312" r:id="rId9"/>
    <p:sldId id="313" r:id="rId10"/>
    <p:sldId id="304" r:id="rId11"/>
    <p:sldId id="305" r:id="rId12"/>
    <p:sldId id="310" r:id="rId13"/>
  </p:sldIdLst>
  <p:sldSz cx="12192000" cy="6858000"/>
  <p:notesSz cx="6858000" cy="9144000"/>
  <p:custDataLst>
    <p:tags r:id="rId15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EACFA0-4BCB-4B6D-987F-7CD252B32A66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1B672-CA94-4672-8E5C-387886C7A9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6490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79E7F-1C9C-4D02-9D9C-276F09076EA3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2844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79E7F-1C9C-4D02-9D9C-276F09076EA3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1991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9ACC9-8108-4A4F-86F0-D5A7305C84CE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53663-BE73-477A-8438-62F67C5F1A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755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9ACC9-8108-4A4F-86F0-D5A7305C84CE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53663-BE73-477A-8438-62F67C5F1A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1562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9ACC9-8108-4A4F-86F0-D5A7305C84CE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53663-BE73-477A-8438-62F67C5F1A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8017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9ACC9-8108-4A4F-86F0-D5A7305C84CE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53663-BE73-477A-8438-62F67C5F1A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72831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9ACC9-8108-4A4F-86F0-D5A7305C84CE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53663-BE73-477A-8438-62F67C5F1A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278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9ACC9-8108-4A4F-86F0-D5A7305C84CE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53663-BE73-477A-8438-62F67C5F1A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018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9ACC9-8108-4A4F-86F0-D5A7305C84CE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53663-BE73-477A-8438-62F67C5F1A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8120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9ACC9-8108-4A4F-86F0-D5A7305C84CE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53663-BE73-477A-8438-62F67C5F1A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029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9ACC9-8108-4A4F-86F0-D5A7305C84CE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53663-BE73-477A-8438-62F67C5F1A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6724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9ACC9-8108-4A4F-86F0-D5A7305C84CE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53663-BE73-477A-8438-62F67C5F1A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318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9ACC9-8108-4A4F-86F0-D5A7305C84CE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53663-BE73-477A-8438-62F67C5F1A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5330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9ACC9-8108-4A4F-86F0-D5A7305C84CE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53663-BE73-477A-8438-62F67C5F1A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3658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122363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ALGEBRA       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13677" y="1494251"/>
            <a:ext cx="795725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MAVZU:   </a:t>
            </a:r>
            <a:r>
              <a:rPr lang="en-US" sz="6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Algebraik</a:t>
            </a:r>
            <a:r>
              <a:rPr lang="en-US" sz="6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6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ifodalar</a:t>
            </a:r>
            <a:r>
              <a:rPr lang="ru-RU" sz="6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mavzusida</a:t>
            </a:r>
            <a:r>
              <a:rPr lang="en-US" sz="6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masalalar</a:t>
            </a:r>
            <a:r>
              <a:rPr lang="en-US" sz="6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ru-RU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11"/>
          <p:cNvSpPr/>
          <p:nvPr/>
        </p:nvSpPr>
        <p:spPr>
          <a:xfrm>
            <a:off x="9357034" y="2404868"/>
            <a:ext cx="2705280" cy="32015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Прямоугольник 6"/>
          <p:cNvSpPr/>
          <p:nvPr/>
        </p:nvSpPr>
        <p:spPr>
          <a:xfrm>
            <a:off x="501202" y="1685793"/>
            <a:ext cx="898574" cy="1843087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87301" y="4495800"/>
            <a:ext cx="898574" cy="184308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392850" y="5877222"/>
            <a:ext cx="77992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O‘qituvchi</a:t>
            </a:r>
            <a:r>
              <a:rPr lang="en-US" sz="24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uz-Cyrl-UZ" sz="24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Yusupjonova</a:t>
            </a:r>
            <a:r>
              <a:rPr lang="uz-Cyrl-UZ" sz="24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Shahnoza</a:t>
            </a:r>
            <a:r>
              <a:rPr lang="en-US" sz="24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Mirzatillayevna</a:t>
            </a:r>
            <a:endParaRPr lang="ru-RU" sz="24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640291" y="96981"/>
            <a:ext cx="1422023" cy="92825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8-sinf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0394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295322" cy="1233055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TEST</a:t>
            </a:r>
            <a:endParaRPr lang="en-US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93964" y="1397665"/>
                <a:ext cx="11707091" cy="4897110"/>
              </a:xfrm>
              <a:prstGeom prst="rect">
                <a:avLst/>
              </a:prstGeom>
              <a:noFill/>
              <a:ln w="12700">
                <a:solidFill>
                  <a:srgbClr val="00B05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Agar,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8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𝟏𝟐</m:t>
                        </m:r>
                        <m:r>
                          <a:rPr lang="en-US" sz="48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48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𝟐𝐧</m:t>
                        </m:r>
                      </m:num>
                      <m:den>
                        <m:r>
                          <a:rPr lang="en-US" sz="48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𝐧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algebraik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ifoda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n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ning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nechta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natural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qiymatida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natural son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bo‘ladi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</a:t>
                </a:r>
                <a:r>
                  <a:rPr lang="en-US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A)</a:t>
                </a:r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5       </a:t>
                </a:r>
                <a:r>
                  <a:rPr lang="en-US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B)</a:t>
                </a:r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2     </a:t>
                </a:r>
                <a:r>
                  <a:rPr lang="en-US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C)</a:t>
                </a:r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6     </a:t>
                </a:r>
                <a:r>
                  <a:rPr lang="en-US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D)</a:t>
                </a:r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4     </a:t>
                </a:r>
                <a:r>
                  <a:rPr lang="en-US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E)</a:t>
                </a:r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3</a:t>
                </a:r>
              </a:p>
              <a:p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</a:t>
                </a:r>
                <a:r>
                  <a:rPr lang="en-US" sz="36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12 - 2n &gt; 0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n≠o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n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∈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𝑁</m:t>
                    </m:r>
                  </m:oMath>
                </a14:m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12 - 2n = 2( </a:t>
                </a:r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6-n 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 &gt; 0 (</a:t>
                </a:r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; </a:t>
                </a:r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; </a:t>
                </a:r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; </a:t>
                </a:r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; </a:t>
                </a:r>
                <a:r>
                  <a:rPr lang="en-US" sz="3600" b="1" dirty="0" smtClean="0">
                    <a:solidFill>
                      <a:schemeClr val="accent2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r>
                  <a:rPr lang="en-US" sz="4400" dirty="0" smtClean="0">
                    <a:solidFill>
                      <a:schemeClr val="tx1"/>
                    </a:solidFill>
                    <a:cs typeface="Arial" panose="020B0604020202020204" pitchFamily="34" charset="0"/>
                  </a:rPr>
                  <a:t>T: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4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12</m:t>
                        </m:r>
                        <m:r>
                          <a:rPr lang="en-US" sz="4400" b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44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US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∙1</m:t>
                        </m:r>
                      </m:num>
                      <m:den>
                        <m:r>
                          <a:rPr lang="en-US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sz="44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10</a:t>
                </a:r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;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12</m:t>
                        </m:r>
                        <m:r>
                          <a:rPr lang="en-US" sz="44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4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2∙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4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32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0,4</a:t>
                </a:r>
                <a14:m>
                  <m:oMath xmlns:m="http://schemas.openxmlformats.org/officeDocument/2006/math">
                    <m:r>
                      <a:rPr lang="en-US" sz="32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∉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𝑁</m:t>
                    </m:r>
                  </m:oMath>
                </a14:m>
                <a:r>
                  <a:rPr lang="en-US" sz="4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en-US" sz="40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</a:t>
                </a:r>
                <a:r>
                  <a:rPr lang="en-US" sz="4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:r>
                  <a:rPr lang="en-US" sz="40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D)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4 </a:t>
                </a:r>
                <a:endParaRPr lang="en-US" sz="40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964" y="1397665"/>
                <a:ext cx="11707091" cy="4897110"/>
              </a:xfrm>
              <a:prstGeom prst="rect">
                <a:avLst/>
              </a:prstGeom>
              <a:blipFill>
                <a:blip r:embed="rId3"/>
                <a:stretch>
                  <a:fillRect l="-2081" b="-1985"/>
                </a:stretch>
              </a:blipFill>
              <a:ln w="12700"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19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295322" cy="1233055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TEST</a:t>
            </a:r>
            <a:endParaRPr lang="en-US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93964" y="1397665"/>
                <a:ext cx="11707091" cy="5043817"/>
              </a:xfrm>
              <a:prstGeom prst="rect">
                <a:avLst/>
              </a:prstGeom>
              <a:noFill/>
              <a:ln w="12700">
                <a:solidFill>
                  <a:srgbClr val="00B05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Agar,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8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𝐱</m:t>
                        </m:r>
                      </m:num>
                      <m:den>
                        <m:r>
                          <a:rPr lang="en-US" sz="48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𝐲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2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bo‘lsa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𝐱</m:t>
                        </m:r>
                      </m:e>
                      <m:sup>
                        <m:r>
                          <a:rPr lang="en-US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  <m:r>
                      <a:rPr lang="en-US" sz="40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sSup>
                      <m:sSupPr>
                        <m:ctrlP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𝟒𝐲</m:t>
                        </m:r>
                      </m:e>
                      <m:sup>
                        <m:r>
                          <a:rPr lang="en-US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4000" b="1" dirty="0" smtClean="0">
                    <a:solidFill>
                      <a:schemeClr val="accent2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algebraik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ifodaning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qiymatini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toping.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</a:t>
                </a:r>
                <a:r>
                  <a:rPr lang="en-US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A)</a:t>
                </a:r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4       </a:t>
                </a:r>
                <a:r>
                  <a:rPr lang="en-US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B)</a:t>
                </a:r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8     </a:t>
                </a:r>
                <a:r>
                  <a:rPr lang="en-US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C)</a:t>
                </a:r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0     </a:t>
                </a:r>
                <a:r>
                  <a:rPr lang="en-US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D)</a:t>
                </a:r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-8     </a:t>
                </a:r>
                <a:r>
                  <a:rPr lang="en-US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E)</a:t>
                </a:r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-4</a:t>
                </a:r>
              </a:p>
              <a:p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44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4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𝐱</m:t>
                        </m:r>
                      </m:num>
                      <m:den>
                        <m:r>
                          <a:rPr lang="en-US" sz="44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𝐲</m:t>
                        </m:r>
                      </m:den>
                    </m:f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 </a:t>
                </a:r>
                <a:r>
                  <a:rPr lang="en-US" sz="3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dan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x = 2y (</a:t>
                </a:r>
                <a:r>
                  <a:rPr lang="en-US" sz="3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y≠o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</a:p>
              <a:p>
                <a:r>
                  <a:rPr lang="en-US" sz="4400" dirty="0" smtClean="0">
                    <a:solidFill>
                      <a:schemeClr val="tx1"/>
                    </a:solidFill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44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x</m:t>
                        </m:r>
                      </m:e>
                      <m:sup>
                        <m:r>
                          <a:rPr lang="en-US" sz="44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4400" b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sSup>
                      <m:sSupPr>
                        <m:ctrlPr>
                          <a:rPr lang="en-US" sz="4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4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  <m:r>
                          <m:rPr>
                            <m:sty m:val="p"/>
                          </m:rPr>
                          <a:rPr lang="en-US" sz="44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y</m:t>
                        </m:r>
                      </m:e>
                      <m:sup>
                        <m:r>
                          <a:rPr lang="en-US" sz="44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4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(2</m:t>
                        </m:r>
                        <m:r>
                          <m:rPr>
                            <m:sty m:val="p"/>
                          </m:rPr>
                          <a:rPr lang="en-US" sz="44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y</m:t>
                        </m:r>
                        <m:r>
                          <a:rPr lang="en-US" sz="44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e>
                      <m:sup>
                        <m:r>
                          <a:rPr lang="en-US" sz="44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4400" b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sSup>
                      <m:sSupPr>
                        <m:ctrlPr>
                          <a:rPr lang="en-US" sz="4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4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  <m:r>
                          <m:rPr>
                            <m:sty m:val="p"/>
                          </m:rPr>
                          <a:rPr lang="en-US" sz="44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y</m:t>
                        </m:r>
                      </m:e>
                      <m:sup>
                        <m:r>
                          <a:rPr lang="en-US" sz="44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44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y</m:t>
                        </m:r>
                      </m:e>
                      <m:sup>
                        <m:r>
                          <a:rPr lang="en-US" sz="4400" b="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4400" b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sSup>
                      <m:sSupPr>
                        <m:ctrlPr>
                          <a:rPr lang="en-US" sz="4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4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  <m:r>
                          <m:rPr>
                            <m:sty m:val="p"/>
                          </m:rPr>
                          <a:rPr lang="en-US" sz="44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y</m:t>
                        </m:r>
                      </m:e>
                      <m:sup>
                        <m:r>
                          <a:rPr lang="en-US" sz="44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en-US" sz="44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</a:t>
                </a:r>
              </a:p>
              <a:p>
                <a:r>
                  <a:rPr lang="en-US" sz="4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</a:t>
                </a:r>
                <a:r>
                  <a:rPr lang="en-US" sz="4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Javob</a:t>
                </a:r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:r>
                  <a:rPr lang="en-US" sz="44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C) 0</a:t>
                </a:r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964" y="1397665"/>
                <a:ext cx="11707091" cy="5043817"/>
              </a:xfrm>
              <a:prstGeom prst="rect">
                <a:avLst/>
              </a:prstGeom>
              <a:blipFill>
                <a:blip r:embed="rId3"/>
                <a:stretch>
                  <a:fillRect l="-1249" r="-832" b="-4578"/>
                </a:stretch>
              </a:blipFill>
              <a:ln w="12700"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8369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12236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4800" dirty="0" smtClean="0"/>
              <a:t>  </a:t>
            </a:r>
            <a:endParaRPr lang="ru-RU" sz="4800" dirty="0"/>
          </a:p>
        </p:txBody>
      </p:sp>
      <p:sp>
        <p:nvSpPr>
          <p:cNvPr id="8" name="TextBox 7"/>
          <p:cNvSpPr txBox="1"/>
          <p:nvPr/>
        </p:nvSpPr>
        <p:spPr>
          <a:xfrm>
            <a:off x="152400" y="1551785"/>
            <a:ext cx="1203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152400" y="1936505"/>
            <a:ext cx="10945957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6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Darslikning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11- </a:t>
            </a:r>
            <a:r>
              <a:rPr lang="en-US" sz="60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sahifasida</a:t>
            </a:r>
            <a:r>
              <a:rPr lang="en-US" sz="6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keltirilgan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6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ru-RU" sz="6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6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,13</a:t>
            </a:r>
            <a:r>
              <a:rPr lang="ru-RU" sz="6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6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,15- </a:t>
            </a:r>
            <a:r>
              <a:rPr lang="en-US" sz="6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topshiriqlarni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5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283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53772" y="1619881"/>
            <a:ext cx="87395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-6;</a:t>
            </a:r>
            <a:endParaRPr lang="ru-RU" sz="4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58704" y="4135787"/>
            <a:ext cx="22525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0,7+45n;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373173" y="1579116"/>
                <a:ext cx="1749646" cy="7309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e>
                      <m:sup>
                        <m:r>
                          <a:rPr lang="en-US" sz="4000" b="1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sup>
                    </m:sSup>
                  </m:oMath>
                </a14:m>
                <a:r>
                  <a:rPr lang="en-US" sz="4000" b="1" dirty="0" smtClean="0">
                    <a:solidFill>
                      <a:schemeClr val="accent6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+3,2</a:t>
                </a:r>
                <a:endParaRPr lang="ru-RU" sz="2400" b="1" dirty="0">
                  <a:solidFill>
                    <a:schemeClr val="accent6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3173" y="1579116"/>
                <a:ext cx="1749646" cy="730969"/>
              </a:xfrm>
              <a:prstGeom prst="rect">
                <a:avLst/>
              </a:prstGeom>
              <a:blipFill>
                <a:blip r:embed="rId2"/>
                <a:stretch>
                  <a:fillRect t="-11667" r="-10801" b="-35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670122" y="4203309"/>
                <a:ext cx="2050472" cy="62946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4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𝐚</m:t>
                        </m:r>
                      </m:e>
                      <m:sup>
                        <m:r>
                          <a:rPr lang="en-US" sz="4000" b="1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4000" b="1" dirty="0" smtClean="0">
                    <a:solidFill>
                      <a:srgbClr val="C00000"/>
                    </a:solidFill>
                  </a:rPr>
                  <a:t>+9,7:b</a:t>
                </a:r>
                <a:endParaRPr lang="ru-RU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0122" y="4203309"/>
                <a:ext cx="2050472" cy="629468"/>
              </a:xfrm>
              <a:prstGeom prst="rect">
                <a:avLst/>
              </a:prstGeom>
              <a:blipFill>
                <a:blip r:embed="rId3"/>
                <a:stretch>
                  <a:fillRect t="-22330" r="-4154" b="-4854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Прямоугольник 7"/>
          <p:cNvSpPr/>
          <p:nvPr/>
        </p:nvSpPr>
        <p:spPr>
          <a:xfrm>
            <a:off x="919768" y="5072511"/>
            <a:ext cx="1101592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Algebraik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ifoda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harflardan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tuzilib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amallar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belgilari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birlashtiriladi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85678" y="278094"/>
            <a:ext cx="928410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Sonli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ifoda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sonlardan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tuzilib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amallar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belgilari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birlashtiriladi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Горизонтальный свиток 9"/>
          <p:cNvSpPr/>
          <p:nvPr/>
        </p:nvSpPr>
        <p:spPr>
          <a:xfrm>
            <a:off x="773626" y="1957307"/>
            <a:ext cx="10724307" cy="2521527"/>
          </a:xfrm>
          <a:prstGeom prst="horizontalScroll">
            <a:avLst>
              <a:gd name="adj" fmla="val 15099"/>
            </a:avLst>
          </a:prstGeom>
          <a:solidFill>
            <a:schemeClr val="accent1">
              <a:lumMod val="75000"/>
            </a:schemeClr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Algebraik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ifoda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sonli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ifodadan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farqlanadi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258703" y="1667884"/>
            <a:ext cx="273935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,3+5:8,2; 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385201" y="4124891"/>
            <a:ext cx="141096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2b-6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28593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496291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№10(1)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0108" y="1620983"/>
            <a:ext cx="1183178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Kichigi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ikkita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ketma-ket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natural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sonning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yig‘indisini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algebraic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ifoda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ko‘rinishida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US" sz="5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- son:   n</a:t>
            </a:r>
          </a:p>
          <a:p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- son:   n+1</a:t>
            </a:r>
          </a:p>
          <a:p>
            <a:r>
              <a:rPr lang="en-US" sz="5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n+n+1</a:t>
            </a:r>
            <a:r>
              <a:rPr lang="en-US" sz="5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2n+1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68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1"/>
            <a:ext cx="12192000" cy="1080655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№</a:t>
            </a:r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10(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87926" y="1288473"/>
                <a:ext cx="11804073" cy="5651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4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Kattasi</a:t>
                </a:r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</a:t>
                </a:r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ikkita</a:t>
                </a:r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ketma-ket</a:t>
                </a:r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natural </a:t>
                </a:r>
                <a:r>
                  <a:rPr lang="en-US" sz="4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sonning</a:t>
                </a:r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ko‘paytmasini</a:t>
                </a:r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algebraik</a:t>
                </a:r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ifoda</a:t>
                </a:r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shaklida</a:t>
                </a:r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yozing</a:t>
                </a:r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44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US" sz="48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4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  </a:t>
                </a:r>
                <a:r>
                  <a:rPr lang="en-US" sz="5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1- son</a:t>
                </a:r>
                <a:r>
                  <a:rPr lang="en-US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:  </a:t>
                </a:r>
                <a:r>
                  <a:rPr lang="en-US" sz="5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m</a:t>
                </a:r>
                <a:endParaRPr lang="en-US" sz="5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</a:t>
                </a:r>
                <a:r>
                  <a:rPr lang="en-US" sz="5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2- son</a:t>
                </a:r>
                <a:r>
                  <a:rPr lang="en-US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:   </a:t>
                </a:r>
                <a:r>
                  <a:rPr lang="en-US" sz="5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m-1</a:t>
                </a:r>
                <a:endParaRPr lang="en-US" sz="5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5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(m-1)∙m=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5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56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𝐦</m:t>
                        </m:r>
                      </m:e>
                      <m:sup>
                        <m:r>
                          <a:rPr lang="en-US" sz="56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54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 m</a:t>
                </a:r>
              </a:p>
              <a:p>
                <a:endParaRPr lang="en-US" sz="54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926" y="1288473"/>
                <a:ext cx="11804073" cy="5651804"/>
              </a:xfrm>
              <a:prstGeom prst="rect">
                <a:avLst/>
              </a:prstGeom>
              <a:blipFill>
                <a:blip r:embed="rId2"/>
                <a:stretch>
                  <a:fillRect l="-2376" t="-1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0206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1"/>
            <a:ext cx="12192000" cy="1080655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№</a:t>
            </a:r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10(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7926" y="1288473"/>
            <a:ext cx="11804073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Kichigi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2p +1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uchta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ketma-ket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toq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natural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sonning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ko‘paytmasini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algebraik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ifoda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shaklida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4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1-son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2p +1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              2-son:   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2p +3</a:t>
            </a:r>
          </a:p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3-son:   2p +5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2p+1)(2p+3)(2p+5)</a:t>
            </a:r>
          </a:p>
          <a:p>
            <a:endParaRPr lang="en-US" sz="5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023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1"/>
            <a:ext cx="12192000" cy="1080655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№11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7926" y="1288473"/>
            <a:ext cx="118040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7926" y="1288473"/>
            <a:ext cx="1060258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Shaklning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perimetri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yuzini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algebraik</a:t>
            </a:r>
            <a:endParaRPr lang="en-US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ifoda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ko‘rinishida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8274" y="2934666"/>
            <a:ext cx="8369085" cy="336209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48709" y="4369861"/>
            <a:ext cx="3089565" cy="1601448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716625" y="3752021"/>
            <a:ext cx="6848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3,5</a:t>
            </a:r>
            <a:endParaRPr lang="ru-RU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1915" y="4747597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ru-RU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11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-124691" y="-50003"/>
                <a:ext cx="12316691" cy="104572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ru-RU" sz="66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6600" b="1">
                            <a:latin typeface="Cambria Math" panose="02040503050406030204" pitchFamily="18" charset="0"/>
                          </a:rPr>
                          <m:t>𝐏</m:t>
                        </m:r>
                      </m:e>
                      <m:sub>
                        <m:r>
                          <a:rPr lang="en-US" sz="6600" b="1">
                            <a:latin typeface="Cambria Math" panose="02040503050406030204" pitchFamily="18" charset="0"/>
                          </a:rPr>
                          <m:t>𝐛</m:t>
                        </m:r>
                      </m:sub>
                    </m:sSub>
                  </m:oMath>
                </a14:m>
                <a:r>
                  <a:rPr lang="en-US" sz="6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- ?,</a:t>
                </a:r>
                <a:r>
                  <a:rPr lang="ru-RU" sz="6600" b="1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66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6600" b="1">
                            <a:latin typeface="Cambria Math" panose="02040503050406030204" pitchFamily="18" charset="0"/>
                          </a:rPr>
                          <m:t>𝐒</m:t>
                        </m:r>
                      </m:e>
                      <m:sub>
                        <m:r>
                          <a:rPr lang="en-US" sz="6600" b="1">
                            <a:latin typeface="Cambria Math" panose="02040503050406030204" pitchFamily="18" charset="0"/>
                          </a:rPr>
                          <m:t>𝐛</m:t>
                        </m:r>
                      </m:sub>
                    </m:sSub>
                  </m:oMath>
                </a14:m>
                <a:r>
                  <a:rPr lang="en-US" sz="6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- ?</a:t>
                </a:r>
                <a:endParaRPr lang="ru-RU" sz="6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24691" y="-50003"/>
                <a:ext cx="12316691" cy="1045726"/>
              </a:xfrm>
              <a:prstGeom prst="rect">
                <a:avLst/>
              </a:prstGeom>
              <a:blipFill>
                <a:blip r:embed="rId2"/>
                <a:stretch>
                  <a:fillRect t="-24855" b="-4393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Фигура, имеющая форму буквы L 5"/>
          <p:cNvSpPr/>
          <p:nvPr/>
        </p:nvSpPr>
        <p:spPr>
          <a:xfrm>
            <a:off x="8215948" y="1440855"/>
            <a:ext cx="3283526" cy="2590800"/>
          </a:xfrm>
          <a:prstGeom prst="corner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 flipV="1">
            <a:off x="11485620" y="1454709"/>
            <a:ext cx="13854" cy="1295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9532129" y="1440855"/>
            <a:ext cx="195349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24078" y="1148019"/>
                <a:ext cx="4695196" cy="16619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4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1" i="0" smtClean="0">
                            <a:latin typeface="Cambria Math" panose="02040503050406030204" pitchFamily="18" charset="0"/>
                          </a:rPr>
                          <m:t>𝐏</m:t>
                        </m:r>
                      </m:e>
                      <m:sub>
                        <m:r>
                          <a:rPr lang="en-US" sz="4000" b="1" i="0" smtClean="0">
                            <a:latin typeface="Cambria Math" panose="02040503050406030204" pitchFamily="18" charset="0"/>
                          </a:rPr>
                          <m:t>𝐛</m:t>
                        </m:r>
                      </m:sub>
                    </m:sSub>
                    <m:r>
                      <a:rPr lang="en-US" sz="4000" b="1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4000" b="1" dirty="0" smtClean="0"/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4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1" i="0">
                            <a:latin typeface="Cambria Math" panose="02040503050406030204" pitchFamily="18" charset="0"/>
                          </a:rPr>
                          <m:t>𝐏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4000" b="0" i="0" smtClean="0">
                            <a:latin typeface="Cambria Math" panose="02040503050406030204" pitchFamily="18" charset="0"/>
                          </a:rPr>
                          <m:t>katta</m:t>
                        </m:r>
                      </m:sub>
                    </m:sSub>
                  </m:oMath>
                </a14:m>
                <a:r>
                  <a:rPr lang="en-US" sz="4000" b="1" dirty="0" smtClean="0"/>
                  <a:t>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4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1" i="0">
                            <a:latin typeface="Cambria Math" panose="02040503050406030204" pitchFamily="18" charset="0"/>
                          </a:rPr>
                          <m:t>𝐏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4000" b="0" i="0" smtClean="0">
                            <a:latin typeface="Cambria Math" panose="02040503050406030204" pitchFamily="18" charset="0"/>
                          </a:rPr>
                          <m:t>kichik</m:t>
                        </m:r>
                      </m:sub>
                    </m:sSub>
                  </m:oMath>
                </a14:m>
                <a:r>
                  <a:rPr lang="en-US" sz="2800" dirty="0" smtClean="0"/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4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b="1" i="0" smtClean="0">
                            <a:latin typeface="Cambria Math" panose="02040503050406030204" pitchFamily="18" charset="0"/>
                          </a:rPr>
                          <m:t>𝐒</m:t>
                        </m:r>
                      </m:e>
                      <m:sub>
                        <m:r>
                          <a:rPr lang="en-US" sz="4400" b="1" i="0" smtClean="0">
                            <a:latin typeface="Cambria Math" panose="02040503050406030204" pitchFamily="18" charset="0"/>
                          </a:rPr>
                          <m:t>𝐛</m:t>
                        </m:r>
                      </m:sub>
                    </m:sSub>
                    <m:r>
                      <a:rPr lang="en-US" sz="4400" b="1" i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4400" b="1" dirty="0"/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4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b="1" i="0" smtClean="0">
                            <a:latin typeface="Cambria Math" panose="02040503050406030204" pitchFamily="18" charset="0"/>
                          </a:rPr>
                          <m:t>𝐒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4400" b="0" i="0" smtClean="0">
                            <a:latin typeface="Cambria Math" panose="02040503050406030204" pitchFamily="18" charset="0"/>
                          </a:rPr>
                          <m:t>katta</m:t>
                        </m:r>
                      </m:sub>
                    </m:sSub>
                  </m:oMath>
                </a14:m>
                <a:r>
                  <a:rPr lang="en-US" sz="4400" b="1" dirty="0"/>
                  <a:t>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4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b="1" i="0" smtClean="0">
                            <a:latin typeface="Cambria Math" panose="02040503050406030204" pitchFamily="18" charset="0"/>
                          </a:rPr>
                          <m:t>𝐒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4400" b="0" i="0" smtClean="0">
                            <a:latin typeface="Cambria Math" panose="02040503050406030204" pitchFamily="18" charset="0"/>
                          </a:rPr>
                          <m:t>kichik</m:t>
                        </m:r>
                      </m:sub>
                    </m:sSub>
                  </m:oMath>
                </a14:m>
                <a:r>
                  <a:rPr lang="en-US" sz="3200" dirty="0"/>
                  <a:t> </a:t>
                </a:r>
                <a:endParaRPr lang="ru-RU" sz="3200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078" y="1148019"/>
                <a:ext cx="4695196" cy="1661993"/>
              </a:xfrm>
              <a:prstGeom prst="rect">
                <a:avLst/>
              </a:prstGeom>
              <a:blipFill>
                <a:blip r:embed="rId3"/>
                <a:stretch>
                  <a:fillRect t="-659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>
                <a:off x="55913" y="2271690"/>
                <a:ext cx="8188079" cy="31867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en-US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3600" dirty="0" smtClean="0">
                    <a:solidFill>
                      <a:srgbClr val="0070C0"/>
                    </a:solidFill>
                  </a:rPr>
                  <a:t>1)</a:t>
                </a:r>
                <a:r>
                  <a:rPr lang="en-US" sz="36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600">
                            <a:latin typeface="Cambria Math" panose="02040503050406030204" pitchFamily="18" charset="0"/>
                          </a:rPr>
                          <m:t>P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 panose="02040503050406030204" pitchFamily="18" charset="0"/>
                          </a:rPr>
                          <m:t>katta</m:t>
                        </m:r>
                      </m:sub>
                    </m:sSub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2(2+a+1,5) = 7 + 2a </a:t>
                </a:r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3600" dirty="0" smtClean="0"/>
                  <a:t>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600">
                            <a:latin typeface="Cambria Math" panose="02040503050406030204" pitchFamily="18" charset="0"/>
                          </a:rPr>
                          <m:t>P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 panose="02040503050406030204" pitchFamily="18" charset="0"/>
                          </a:rPr>
                          <m:t>kichik</m:t>
                        </m:r>
                      </m:sub>
                    </m:sSub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2(1,5 +2 -b) = 7 - 2b</a:t>
                </a:r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3600" b="1" dirty="0" smtClean="0"/>
                  <a:t>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4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1">
                            <a:latin typeface="Cambria Math" panose="02040503050406030204" pitchFamily="18" charset="0"/>
                          </a:rPr>
                          <m:t>𝐏</m:t>
                        </m:r>
                      </m:e>
                      <m:sub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𝒃</m:t>
                        </m:r>
                      </m:sub>
                    </m:sSub>
                    <m:r>
                      <a:rPr lang="en-US" sz="4000" b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7 +2a – (7- 2b) = 7+2a-7+2b=</a:t>
                </a:r>
              </a:p>
              <a:p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=  </a:t>
                </a:r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2a+2b </a:t>
                </a:r>
                <a:endParaRPr lang="en-US" sz="3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13" y="2271690"/>
                <a:ext cx="8188079" cy="3186706"/>
              </a:xfrm>
              <a:prstGeom prst="rect">
                <a:avLst/>
              </a:prstGeom>
              <a:blipFill>
                <a:blip r:embed="rId4"/>
                <a:stretch>
                  <a:fillRect l="-22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8614552" y="942020"/>
            <a:ext cx="3866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a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814876" y="2383431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2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138126" y="2170532"/>
            <a:ext cx="643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1,5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1457045" y="3057451"/>
            <a:ext cx="4331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b</a:t>
            </a:r>
            <a:endParaRPr lang="ru-RU" sz="3600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Прямоугольник 30"/>
              <p:cNvSpPr/>
              <p:nvPr/>
            </p:nvSpPr>
            <p:spPr>
              <a:xfrm>
                <a:off x="211453" y="4713426"/>
                <a:ext cx="10846161" cy="19248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000" dirty="0" smtClean="0">
                    <a:solidFill>
                      <a:srgbClr val="0070C0"/>
                    </a:solidFill>
                  </a:rPr>
                  <a:t>2)</a:t>
                </a:r>
                <a:r>
                  <a:rPr lang="en-US" sz="40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4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4000" b="0" i="0" smtClean="0"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4000">
                            <a:latin typeface="Cambria Math" panose="02040503050406030204" pitchFamily="18" charset="0"/>
                          </a:rPr>
                          <m:t>katta</m:t>
                        </m:r>
                      </m:sub>
                    </m:sSub>
                  </m:oMath>
                </a14:m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2(a+1,5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2a +3 </a:t>
                </a:r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4000" dirty="0" smtClean="0"/>
                  <a:t>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4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4000" b="0" i="0" smtClean="0"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4000">
                            <a:latin typeface="Cambria Math" panose="02040503050406030204" pitchFamily="18" charset="0"/>
                          </a:rPr>
                          <m:t>kichik</m:t>
                        </m:r>
                      </m:sub>
                    </m:sSub>
                  </m:oMath>
                </a14:m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1,5(2 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-b) = 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3 - 1,5b</a:t>
                </a:r>
                <a:endParaRPr lang="en-US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4000" b="1" dirty="0" smtClean="0"/>
                  <a:t>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4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1" i="0" smtClean="0">
                            <a:latin typeface="Cambria Math" panose="02040503050406030204" pitchFamily="18" charset="0"/>
                          </a:rPr>
                          <m:t>𝐒</m:t>
                        </m:r>
                      </m:e>
                      <m:sub>
                        <m:r>
                          <a:rPr lang="en-US" sz="4000" b="1" i="0">
                            <a:latin typeface="Cambria Math" panose="02040503050406030204" pitchFamily="18" charset="0"/>
                          </a:rPr>
                          <m:t>𝐛</m:t>
                        </m:r>
                      </m:sub>
                    </m:sSub>
                    <m:r>
                      <a:rPr lang="en-US" sz="4000" b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2a + 3 - 3 + 1,5b = </a:t>
                </a:r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2a +1,5b </a:t>
                </a:r>
                <a:endParaRPr lang="en-US" sz="3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1" name="Прямоугольник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453" y="4713426"/>
                <a:ext cx="10846161" cy="1924822"/>
              </a:xfrm>
              <a:prstGeom prst="rect">
                <a:avLst/>
              </a:prstGeom>
              <a:blipFill>
                <a:blip r:embed="rId5"/>
                <a:stretch>
                  <a:fillRect l="-2024" t="-6329" b="-1012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7772601" y="5097530"/>
            <a:ext cx="40703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2a + 2b; </a:t>
            </a:r>
          </a:p>
          <a:p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2a + 1,5 b.</a:t>
            </a:r>
            <a:endParaRPr lang="ru-RU" sz="3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847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1"/>
            <a:ext cx="12192000" cy="1080655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№</a:t>
            </a:r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 –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8654" y="969818"/>
            <a:ext cx="11554691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Geologlar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yo‘nalishi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bo‘yicha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harakat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qilib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otda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soatiga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km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tezlik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soat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-u 10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minut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yurishdi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oqimning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tezligi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soatiga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km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daryoda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oqim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bo‘yicha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3600" b="1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soat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-u 40 </a:t>
            </a:r>
            <a:r>
              <a:rPr lang="en-US" sz="3600" b="1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minut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solda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suzishdi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soatiga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km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tezlik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3600" b="1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soat</a:t>
            </a: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-u 30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minut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piyoda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yurishdi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Yo‘nalishning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uzunligini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harfi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belgilab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geologlar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bosib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yo‘l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formulasini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Agar 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= 3,3 km/h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 = 5,7 km/h, c =10,5 km/h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just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Yonalishning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uzunligini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hisoblang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   </a:t>
            </a:r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50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27949" y="47449"/>
                <a:ext cx="11554691" cy="46553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5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Otda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-  </a:t>
                </a:r>
                <a:r>
                  <a:rPr lang="en-US" sz="32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km</a:t>
                </a:r>
                <a:r>
                  <a:rPr lang="ru-RU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/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h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tezlik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bilan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 </a:t>
                </a:r>
                <a:r>
                  <a:rPr lang="en-US" sz="2800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soat</a:t>
                </a:r>
                <a:r>
                  <a:rPr lang="en-US" sz="280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-u 10 min. =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8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en-US" sz="28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en-US" sz="28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soat</a:t>
                </a:r>
                <a:endParaRPr lang="en-US" sz="2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Solda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-  </a:t>
                </a:r>
                <a:r>
                  <a:rPr lang="en-US" sz="2800" b="1" dirty="0" smtClean="0">
                    <a:solidFill>
                      <a:schemeClr val="accent6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km/h </a:t>
                </a:r>
                <a:r>
                  <a:rPr lang="en-US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tezlik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bilan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smtClean="0">
                    <a:solidFill>
                      <a:schemeClr val="accent6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 </a:t>
                </a:r>
                <a:r>
                  <a:rPr lang="en-US" sz="2800" dirty="0" err="1" smtClean="0">
                    <a:solidFill>
                      <a:schemeClr val="accent6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soat</a:t>
                </a:r>
                <a:r>
                  <a:rPr lang="en-US" sz="2800" dirty="0" smtClean="0">
                    <a:solidFill>
                      <a:schemeClr val="accent6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-u 40 min.= 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28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soat</a:t>
                </a:r>
                <a:endParaRPr lang="en-US" sz="28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r>
                  <a:rPr lang="en-US" sz="2800" b="1" dirty="0" smtClean="0">
                    <a:solidFill>
                      <a:schemeClr val="accent2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Piyoda</a:t>
                </a:r>
                <a:r>
                  <a:rPr lang="en-US" sz="2800" b="1" dirty="0" smtClean="0">
                    <a:solidFill>
                      <a:schemeClr val="accent2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smtClean="0">
                    <a:solidFill>
                      <a:schemeClr val="accent2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  <a:r>
                  <a:rPr lang="en-US" sz="2800" b="1" dirty="0" smtClean="0">
                    <a:solidFill>
                      <a:schemeClr val="accent2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smtClean="0">
                    <a:solidFill>
                      <a:schemeClr val="accent2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en-US" sz="2800" smtClean="0">
                    <a:solidFill>
                      <a:schemeClr val="accent2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smtClean="0">
                    <a:latin typeface="Arial" panose="020B0604020202020204" pitchFamily="34" charset="0"/>
                    <a:cs typeface="Arial" panose="020B0604020202020204" pitchFamily="34" charset="0"/>
                  </a:rPr>
                  <a:t>km/h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tezlik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bilan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smtClean="0">
                    <a:solidFill>
                      <a:schemeClr val="accent2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 </a:t>
                </a:r>
                <a:r>
                  <a:rPr lang="en-US" sz="2800" dirty="0" err="1" smtClean="0">
                    <a:solidFill>
                      <a:schemeClr val="accent2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soat</a:t>
                </a:r>
                <a:r>
                  <a:rPr lang="en-US" sz="2800" dirty="0" smtClean="0">
                    <a:solidFill>
                      <a:schemeClr val="accent2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-u 30 min.=</a:t>
                </a:r>
                <a:r>
                  <a:rPr lang="en-US" sz="32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32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soat</a:t>
                </a:r>
                <a:r>
                  <a:rPr lang="en-US" sz="3200" b="1" dirty="0" smtClean="0">
                    <a:solidFill>
                      <a:schemeClr val="accent2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2800" b="1" dirty="0" smtClean="0">
                  <a:solidFill>
                    <a:schemeClr val="accent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Agar </a:t>
                </a:r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 = 3,3 km/h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 = 5,7 km/h, c =10,5 km/h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bo‘lsa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</a:p>
              <a:p>
                <a:pPr algn="just"/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36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:r>
                  <a:rPr lang="en-US" sz="3600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 =</a:t>
                </a:r>
                <a:r>
                  <a:rPr lang="en-US" sz="36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8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48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s</m:t>
                        </m:r>
                      </m:e>
                      <m:sub>
                        <m:r>
                          <a:rPr lang="en-US" sz="48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4800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4800" b="0" i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s</m:t>
                        </m:r>
                      </m:e>
                      <m:sub>
                        <m:r>
                          <a:rPr lang="en-US" sz="48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4800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4800" b="0" i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s</m:t>
                        </m:r>
                      </m:e>
                      <m:sub>
                        <m:r>
                          <a:rPr lang="en-US" sz="48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en-US" sz="36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 = </a:t>
                </a:r>
                <a:r>
                  <a:rPr lang="en-US" sz="3600" b="1" dirty="0" err="1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V∙t</a:t>
                </a:r>
                <a:endParaRPr lang="en-US" sz="36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en-US" sz="5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5400" b="0" i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s</m:t>
                        </m:r>
                      </m:e>
                      <m:sub>
                        <m:r>
                          <a:rPr lang="en-US" sz="5400" b="0" i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360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3600" b="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c;</a:t>
                </a:r>
              </a:p>
              <a:p>
                <a:pPr algn="just"/>
                <a:endParaRPr lang="en-US" sz="2800" b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949" y="47449"/>
                <a:ext cx="11554691" cy="465531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Правая круглая скобка 2"/>
          <p:cNvSpPr/>
          <p:nvPr/>
        </p:nvSpPr>
        <p:spPr>
          <a:xfrm>
            <a:off x="9365673" y="465575"/>
            <a:ext cx="290946" cy="1524000"/>
          </a:xfrm>
          <a:prstGeom prst="righ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9737430" y="965965"/>
            <a:ext cx="16802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 -? km  </a:t>
            </a:r>
            <a:endParaRPr lang="en-US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2643950" y="3385298"/>
                <a:ext cx="2165849" cy="9042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en-US" sz="5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54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s</m:t>
                        </m:r>
                      </m:e>
                      <m:sub>
                        <m:r>
                          <a:rPr lang="en-US" sz="54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360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a;</a:t>
                </a:r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3950" y="3385298"/>
                <a:ext cx="2165849" cy="904222"/>
              </a:xfrm>
              <a:prstGeom prst="rect">
                <a:avLst/>
              </a:prstGeom>
              <a:blipFill>
                <a:blip r:embed="rId3"/>
                <a:stretch>
                  <a:fillRect r="-7887" b="-120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5047446" y="3421473"/>
                <a:ext cx="2165849" cy="9042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en-US" sz="5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54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s</m:t>
                        </m:r>
                      </m:e>
                      <m:sub>
                        <m:r>
                          <a:rPr lang="en-US" sz="54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360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b;</a:t>
                </a:r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7446" y="3421473"/>
                <a:ext cx="2165849" cy="904222"/>
              </a:xfrm>
              <a:prstGeom prst="rect">
                <a:avLst/>
              </a:prstGeom>
              <a:blipFill>
                <a:blip r:embed="rId4"/>
                <a:stretch>
                  <a:fillRect r="-7887" b="-127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45399" y="4334160"/>
                <a:ext cx="4899098" cy="12429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 = </a:t>
                </a:r>
                <a:r>
                  <a:rPr lang="en-US" sz="40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 +</a:t>
                </a:r>
                <a:r>
                  <a:rPr lang="en-US" sz="40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US" sz="4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 +</a:t>
                </a:r>
                <a:r>
                  <a:rPr lang="en-US" sz="40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99" y="4334160"/>
                <a:ext cx="4899098" cy="1242904"/>
              </a:xfrm>
              <a:prstGeom prst="rect">
                <a:avLst/>
              </a:prstGeom>
              <a:blipFill>
                <a:blip r:embed="rId5"/>
                <a:stretch>
                  <a:fillRect l="-4353" r="-33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4809799" y="4370335"/>
                <a:ext cx="6607899" cy="9659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4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∙</a:t>
                </a:r>
                <a:r>
                  <a:rPr lang="en-US" sz="36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10,5</a:t>
                </a:r>
                <a:r>
                  <a:rPr lang="en-US" sz="4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+ 1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4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∙ 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3,3</a:t>
                </a:r>
                <a:r>
                  <a:rPr lang="en-US" sz="4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4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∙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5,7=</a:t>
                </a:r>
                <a:endParaRPr lang="ru-RU" sz="36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9799" y="4370335"/>
                <a:ext cx="6607899" cy="965905"/>
              </a:xfrm>
              <a:prstGeom prst="rect">
                <a:avLst/>
              </a:prstGeom>
              <a:blipFill>
                <a:blip r:embed="rId6"/>
                <a:stretch>
                  <a:fillRect l="-3229" r="-1937" b="-113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173914" y="5577064"/>
                <a:ext cx="11921853" cy="9754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  <m:r>
                          <a:rPr lang="ru-RU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num>
                      <m:den>
                        <m: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∙</a:t>
                </a:r>
                <a:r>
                  <a:rPr lang="ru-RU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21</m:t>
                        </m:r>
                      </m:num>
                      <m:den>
                        <m:r>
                          <a:rPr lang="ru-RU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∙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33</m:t>
                        </m:r>
                      </m:num>
                      <m:den>
                        <m:r>
                          <a:rPr lang="ru-RU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  <a:r>
                  <a:rPr lang="ru-RU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∙</a:t>
                </a:r>
                <a:r>
                  <a:rPr lang="ru-RU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num>
                      <m:den>
                        <m:r>
                          <a:rPr lang="ru-RU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ru-RU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ru-RU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33,25 +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5,5 + 14,25 = </a:t>
                </a:r>
                <a:r>
                  <a:rPr lang="en-US" sz="36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53(km)</a:t>
                </a:r>
                <a:r>
                  <a:rPr lang="ru-RU" sz="36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36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914" y="5577064"/>
                <a:ext cx="11921853" cy="975460"/>
              </a:xfrm>
              <a:prstGeom prst="rect">
                <a:avLst/>
              </a:prstGeom>
              <a:blipFill>
                <a:blip r:embed="rId7"/>
                <a:stretch>
                  <a:fillRect l="-1841" b="-112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9617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103718ab4bf6fec8aef8286a43b56e81d844314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843</TotalTime>
  <Words>373</Words>
  <Application>Microsoft Office PowerPoint</Application>
  <PresentationFormat>Широкоэкранный</PresentationFormat>
  <Paragraphs>89</Paragraphs>
  <Slides>12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86</cp:revision>
  <dcterms:created xsi:type="dcterms:W3CDTF">2020-06-19T10:50:35Z</dcterms:created>
  <dcterms:modified xsi:type="dcterms:W3CDTF">2020-09-03T08:43:13Z</dcterms:modified>
</cp:coreProperties>
</file>