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90" r:id="rId3"/>
    <p:sldId id="258" r:id="rId4"/>
    <p:sldId id="281" r:id="rId5"/>
    <p:sldId id="282" r:id="rId6"/>
    <p:sldId id="274" r:id="rId7"/>
    <p:sldId id="284" r:id="rId8"/>
    <p:sldId id="292" r:id="rId9"/>
    <p:sldId id="293" r:id="rId10"/>
    <p:sldId id="276" r:id="rId11"/>
    <p:sldId id="285" r:id="rId12"/>
    <p:sldId id="286" r:id="rId13"/>
    <p:sldId id="291" r:id="rId14"/>
    <p:sldId id="287" r:id="rId15"/>
    <p:sldId id="273" r:id="rId16"/>
    <p:sldId id="289" r:id="rId17"/>
    <p:sldId id="288" r:id="rId18"/>
  </p:sldIdLst>
  <p:sldSz cx="12192000" cy="6858000"/>
  <p:notesSz cx="6858000" cy="9144000"/>
  <p:custDataLst>
    <p:tags r:id="rId1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9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85078E-5E03-43A9-A913-2E50E25B3A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2C0963-293F-4B4C-ACAE-EF1BD8020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BC1EBC-C805-452D-830C-FC1CCCF1C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1E989F-802D-46A7-9889-C211904C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D5EDA9-EE54-448C-9EC0-3B3B24416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59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73FDFC-79C5-4934-B4B6-C43CFD68E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031C2A4-3FB4-4F23-95A7-510F8A7E6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7CF8D0-7B33-402B-BEC2-4055D7190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16C0AD-5CF3-4DA2-9B1C-7328BFEB1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1261CF-1C9F-4B36-AF23-3D6AB896A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39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6F4B344-2333-40A5-8DAA-28984454CF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60ED765-D5E0-4EE9-A23A-290812517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F0D3A8-9933-465D-B7D4-BA375B27D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03B2B9-9476-4F12-9DA9-F602B6436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60BFBD-1D17-40F1-A05F-FE9577B0D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748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13376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BF8BDD-EF9A-460D-A21C-71FFEF14C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A37ABF-1E1A-4F2F-8928-C09F5EEE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1856B8-F5A2-4CA5-A037-5148C3860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3E6E00-9D73-4F12-B2D9-EA74483BD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83A197-9531-4597-B39C-958CBCD12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11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0A5A2D-B964-44B8-B3AE-94CF01125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D871DA-D984-4BE6-8F70-BF18F7D6F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1A2AE9-0ADF-4064-AE46-B2948D976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F10E79-417A-4AB8-8DE8-6EAA63F53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3AE07B-D605-41D2-A5C1-FF83D828D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513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017D95-8FBE-4711-BB4D-7ED1632BD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E0B66F-5C50-462A-9127-22583E7F99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8F5D27-35C8-4728-B5B6-C0152B25D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CDD001-B2BE-4A88-B09B-4C7920FAC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EB915C-907F-4ECC-AFFB-4459DB19C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C6EAB8-A812-4515-B9D4-92202E58D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16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AA1CFB-0DDA-4BDA-82F5-B61D9E445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16B520-62AA-4588-BAA1-2DD151412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CBEDA1-EA9C-4F4A-86EE-BF884FF70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0584845-7CE0-4869-9DAD-050C02C00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0E99EEB-2224-492A-854A-7306E1DE05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C0EFA6C-F292-4DD3-8623-AE4420874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104F1A4-623E-405F-A2C4-D229E6206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A249506-8CB7-483C-A05E-D4D68010D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58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B7222E-F800-4A16-A712-9E4941145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D825C79-B6CA-4640-A2F3-0DCB47641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6F48DB6-2CD7-4B4C-9EC8-1D7F2AFF7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08E0431-DC75-42C4-B86F-9995DE521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85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90E3057-3A10-4D36-8BB7-09813E9C7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15F38C4-3193-44D7-B878-48402FD6A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7E429A3-D470-4637-AB39-D27985EEA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8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E7F3EA-7853-4CC9-81C6-4F88286F3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A2521B-3C72-423F-B66A-5FB5A7503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AC5139-83DC-41D4-81A8-4A8CB71B0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5918C5-D373-4122-9D15-9359057A6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7DB7FB-7555-4523-930D-B88B4E969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1803AA-FF71-43CE-A0E9-9F46A0347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34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3C03DB-6581-4A7B-943E-0ABE71403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C001FF3-3EE4-4950-B669-5C0244F73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0A41C7-1474-4DDF-9719-CA10CFABA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92A022-2F88-4EA0-BAA3-C763B9B2D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5AB0B8-A7C0-499D-B520-A7D4006FC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5E95A54-060B-48FA-A2B9-B1C2C36D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9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8B0DDB-6DF4-4B3C-B98A-004881331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831BFA-2FB5-4A63-A2DE-3E6F948EC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A3A78E-9226-48DF-ABAE-C9E7374A0C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C08912-00EE-47FA-A5FC-1DC746C8E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330C35-AE55-4D92-90AC-D5F2793FA9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68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0614"/>
            <a:ext cx="12173957" cy="215805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39487" y="596841"/>
            <a:ext cx="5051568" cy="1046830"/>
          </a:xfrm>
          <a:prstGeom prst="rect">
            <a:avLst/>
          </a:prstGeom>
        </p:spPr>
        <p:txBody>
          <a:bodyPr vert="horz" wrap="square" lIns="0" tIns="30866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41"/>
              </a:spcBef>
            </a:pPr>
            <a:r>
              <a:rPr lang="en-US" sz="6600" b="1" spc="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  <a:endParaRPr lang="en-US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04364" y="2411260"/>
            <a:ext cx="5273010" cy="2245806"/>
          </a:xfrm>
          <a:prstGeom prst="rect">
            <a:avLst/>
          </a:prstGeom>
        </p:spPr>
        <p:txBody>
          <a:bodyPr vert="horz" wrap="square" lIns="0" tIns="29526" rIns="0" bIns="0" rtlCol="0">
            <a:spAutoFit/>
          </a:bodyPr>
          <a:lstStyle/>
          <a:p>
            <a:pPr algn="ctr"/>
            <a:r>
              <a:rPr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7-sinf      ’’Algebra’’</a:t>
            </a:r>
          </a:p>
          <a:p>
            <a:pPr algn="ctr"/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kursini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takrorlash</a:t>
            </a:r>
            <a:endParaRPr lang="ru-RU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28251" y="2644421"/>
            <a:ext cx="727404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6" name="object 6"/>
          <p:cNvSpPr/>
          <p:nvPr/>
        </p:nvSpPr>
        <p:spPr>
          <a:xfrm>
            <a:off x="200847" y="4945952"/>
            <a:ext cx="727404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grpSp>
        <p:nvGrpSpPr>
          <p:cNvPr id="7" name="object 7"/>
          <p:cNvGrpSpPr/>
          <p:nvPr/>
        </p:nvGrpSpPr>
        <p:grpSpPr>
          <a:xfrm>
            <a:off x="931789" y="449890"/>
            <a:ext cx="10317868" cy="1340732"/>
            <a:chOff x="439463" y="212864"/>
            <a:chExt cx="4881880" cy="634365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9" name="object 9"/>
            <p:cNvSpPr/>
            <p:nvPr/>
          </p:nvSpPr>
          <p:spPr>
            <a:xfrm>
              <a:off x="4701997" y="228104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7" y="228104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3804"/>
            </a:p>
          </p:txBody>
        </p:sp>
      </p:grpSp>
      <p:sp>
        <p:nvSpPr>
          <p:cNvPr id="11" name="object 11"/>
          <p:cNvSpPr/>
          <p:nvPr/>
        </p:nvSpPr>
        <p:spPr>
          <a:xfrm>
            <a:off x="8587444" y="2474520"/>
            <a:ext cx="3229989" cy="29078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12" name="object 12"/>
          <p:cNvSpPr txBox="1"/>
          <p:nvPr/>
        </p:nvSpPr>
        <p:spPr>
          <a:xfrm>
            <a:off x="10022895" y="726280"/>
            <a:ext cx="806666" cy="710988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4"/>
              </a:spcBef>
            </a:pPr>
            <a:r>
              <a:rPr lang="en-US" sz="4400" b="1" spc="21" dirty="0">
                <a:solidFill>
                  <a:srgbClr val="FEFEFE"/>
                </a:solidFill>
                <a:latin typeface="Arial"/>
                <a:cs typeface="Arial"/>
              </a:rPr>
              <a:t>8-</a:t>
            </a:r>
            <a:endParaRPr sz="4400" b="1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545041" y="934130"/>
            <a:ext cx="569040" cy="448621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sz="2748" spc="-11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748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06807" y="5231007"/>
            <a:ext cx="650287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O‘qituvchi:Yusupjonova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Shaxnoza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Mirzatillayevna</a:t>
            </a:r>
            <a:endParaRPr lang="ru-RU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421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B84EBF-79B2-4F35-8BDA-D1462BE41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169769" cy="185860"/>
          </a:xfrm>
        </p:spPr>
        <p:txBody>
          <a:bodyPr>
            <a:normAutofit fontScale="90000"/>
          </a:bodyPr>
          <a:lstStyle/>
          <a:p>
            <a:pPr algn="ctr"/>
            <a:endParaRPr lang="ru-RU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79CFE5A2-4521-4056-8207-5710B06C37FB}"/>
              </a:ext>
            </a:extLst>
          </p:cNvPr>
          <p:cNvSpPr/>
          <p:nvPr/>
        </p:nvSpPr>
        <p:spPr>
          <a:xfrm>
            <a:off x="-7619" y="-53504"/>
            <a:ext cx="12199619" cy="122999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 lIns="0" tIns="0" rIns="0" bIns="0" rtlCol="0"/>
          <a:lstStyle/>
          <a:p>
            <a:pPr algn="ctr"/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Ko‘rsatkichli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daraja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xossalari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60313" y="1408745"/>
                <a:ext cx="3770328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72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7200" b="1" i="0" smtClean="0">
                            <a:latin typeface="Cambria Math" panose="02040503050406030204" pitchFamily="18" charset="0"/>
                          </a:rPr>
                          <m:t>𝐚</m:t>
                        </m:r>
                      </m:e>
                      <m:sup>
                        <m:r>
                          <a:rPr lang="en-US" sz="7200" b="1" i="0" smtClean="0">
                            <a:latin typeface="Cambria Math" panose="02040503050406030204" pitchFamily="18" charset="0"/>
                          </a:rPr>
                          <m:t>𝐦</m:t>
                        </m:r>
                      </m:sup>
                    </m:sSup>
                    <m:r>
                      <a:rPr lang="en-US" sz="7200" b="1" i="0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ru-RU" sz="72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7200" b="1" i="0" smtClean="0">
                            <a:latin typeface="Cambria Math" panose="02040503050406030204" pitchFamily="18" charset="0"/>
                          </a:rPr>
                          <m:t>𝐚</m:t>
                        </m:r>
                      </m:e>
                      <m:sup>
                        <m:r>
                          <a:rPr lang="en-US" sz="7200" b="1" i="0" smtClean="0">
                            <a:latin typeface="Cambria Math" panose="02040503050406030204" pitchFamily="18" charset="0"/>
                          </a:rPr>
                          <m:t>𝐧</m:t>
                        </m:r>
                      </m:sup>
                    </m:sSup>
                  </m:oMath>
                </a14:m>
                <a:r>
                  <a:rPr lang="en-US" sz="7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endParaRPr lang="ru-RU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313" y="1408745"/>
                <a:ext cx="3770328" cy="1200329"/>
              </a:xfrm>
              <a:prstGeom prst="rect">
                <a:avLst/>
              </a:prstGeom>
              <a:blipFill>
                <a:blip r:embed="rId2"/>
                <a:stretch>
                  <a:fillRect t="-19289" r="-11327" b="-411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88238" y="2663988"/>
                <a:ext cx="3577967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72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7200" b="1" i="0">
                            <a:latin typeface="Cambria Math" panose="02040503050406030204" pitchFamily="18" charset="0"/>
                          </a:rPr>
                          <m:t>𝐚</m:t>
                        </m:r>
                      </m:e>
                      <m:sup>
                        <m:r>
                          <a:rPr lang="en-US" sz="7200" b="1" i="0">
                            <a:latin typeface="Cambria Math" panose="02040503050406030204" pitchFamily="18" charset="0"/>
                          </a:rPr>
                          <m:t>𝐦</m:t>
                        </m:r>
                      </m:sup>
                    </m:sSup>
                    <m:r>
                      <a:rPr lang="en-US" sz="7200" b="1" i="0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ru-RU" sz="72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7200" b="1" i="0">
                            <a:latin typeface="Cambria Math" panose="02040503050406030204" pitchFamily="18" charset="0"/>
                          </a:rPr>
                          <m:t>𝐚</m:t>
                        </m:r>
                      </m:e>
                      <m:sup>
                        <m:r>
                          <a:rPr lang="en-US" sz="7200" b="1" i="0">
                            <a:latin typeface="Cambria Math" panose="02040503050406030204" pitchFamily="18" charset="0"/>
                          </a:rPr>
                          <m:t>𝐧</m:t>
                        </m:r>
                      </m:sup>
                    </m:sSup>
                  </m:oMath>
                </a14:m>
                <a:r>
                  <a:rPr lang="en-US" sz="7200" b="1" dirty="0"/>
                  <a:t> = </a:t>
                </a:r>
                <a:endParaRPr lang="ru-RU" sz="7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238" y="2663988"/>
                <a:ext cx="3577967" cy="1200329"/>
              </a:xfrm>
              <a:prstGeom prst="rect">
                <a:avLst/>
              </a:prstGeom>
              <a:blipFill>
                <a:blip r:embed="rId3"/>
                <a:stretch>
                  <a:fillRect t="-19289" r="-11925" b="-411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881169" y="2667067"/>
                <a:ext cx="2455992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7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b="1" i="0">
                              <a:latin typeface="Cambria Math" panose="02040503050406030204" pitchFamily="18" charset="0"/>
                            </a:rPr>
                            <m:t>𝐚</m:t>
                          </m:r>
                        </m:e>
                        <m:sup>
                          <m:r>
                            <a:rPr lang="en-US" sz="7200" b="1" i="0">
                              <a:latin typeface="Cambria Math" panose="02040503050406030204" pitchFamily="18" charset="0"/>
                            </a:rPr>
                            <m:t>𝐦</m:t>
                          </m:r>
                          <m:r>
                            <a:rPr lang="en-US" sz="7200" b="1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7200" b="1" i="0" smtClean="0">
                              <a:latin typeface="Cambria Math" panose="02040503050406030204" pitchFamily="18" charset="0"/>
                            </a:rPr>
                            <m:t>𝐧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1169" y="2667067"/>
                <a:ext cx="2455992" cy="12003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030641" y="1463659"/>
                <a:ext cx="260546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7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b="1" i="0">
                              <a:latin typeface="Cambria Math" panose="02040503050406030204" pitchFamily="18" charset="0"/>
                            </a:rPr>
                            <m:t>𝐚</m:t>
                          </m:r>
                        </m:e>
                        <m:sup>
                          <m:r>
                            <a:rPr lang="en-US" sz="7200" b="1" i="0">
                              <a:latin typeface="Cambria Math" panose="02040503050406030204" pitchFamily="18" charset="0"/>
                            </a:rPr>
                            <m:t>𝐦</m:t>
                          </m:r>
                          <m:r>
                            <a:rPr lang="en-US" sz="7200" b="1" i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7200" b="1" i="0">
                              <a:latin typeface="Cambria Math" panose="02040503050406030204" pitchFamily="18" charset="0"/>
                            </a:rPr>
                            <m:t>𝐧</m:t>
                          </m:r>
                        </m:sup>
                      </m:sSup>
                    </m:oMath>
                  </m:oMathPara>
                </a14:m>
                <a:endParaRPr lang="ru-RU" sz="7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0641" y="1463659"/>
                <a:ext cx="2605464" cy="120032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38200" y="4025350"/>
                <a:ext cx="2895216" cy="16056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72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7200" b="1" i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7200" b="1" i="0" smtClean="0">
                            <a:latin typeface="Cambria Math" panose="02040503050406030204" pitchFamily="18" charset="0"/>
                          </a:rPr>
                          <m:t>𝐚𝐛</m:t>
                        </m:r>
                        <m:r>
                          <a:rPr lang="en-US" sz="7200" b="1" i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7200" b="1" i="0" smtClean="0">
                            <a:latin typeface="Cambria Math" panose="02040503050406030204" pitchFamily="18" charset="0"/>
                          </a:rPr>
                          <m:t>𝐧</m:t>
                        </m:r>
                      </m:sup>
                    </m:sSup>
                  </m:oMath>
                </a14:m>
                <a:r>
                  <a:rPr lang="en-US" sz="6600" b="1" dirty="0"/>
                  <a:t>=</a:t>
                </a:r>
                <a:endParaRPr lang="ru-RU" sz="4000" b="1" dirty="0"/>
              </a:p>
              <a:p>
                <a:endParaRPr lang="ru-RU" sz="28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025350"/>
                <a:ext cx="2895216" cy="1605696"/>
              </a:xfrm>
              <a:prstGeom prst="rect">
                <a:avLst/>
              </a:prstGeom>
              <a:blipFill>
                <a:blip r:embed="rId6"/>
                <a:stretch>
                  <a:fillRect t="-8712" r="-13713" b="-15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38200" y="5483274"/>
                <a:ext cx="3122714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72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7200" b="1" i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72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7200" b="1" i="0" smtClean="0">
                                <a:latin typeface="Cambria Math" panose="02040503050406030204" pitchFamily="18" charset="0"/>
                              </a:rPr>
                              <m:t>𝐚</m:t>
                            </m:r>
                          </m:e>
                          <m:sup>
                            <m:r>
                              <a:rPr lang="en-US" sz="7200" b="1" i="0" smtClean="0">
                                <a:latin typeface="Cambria Math" panose="02040503050406030204" pitchFamily="18" charset="0"/>
                              </a:rPr>
                              <m:t>𝐧</m:t>
                            </m:r>
                          </m:sup>
                        </m:sSup>
                        <m:r>
                          <a:rPr lang="en-US" sz="7200" b="1" i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7200" b="1" i="0" smtClean="0">
                            <a:latin typeface="Cambria Math" panose="02040503050406030204" pitchFamily="18" charset="0"/>
                          </a:rPr>
                          <m:t>𝐦</m:t>
                        </m:r>
                      </m:sup>
                    </m:sSup>
                  </m:oMath>
                </a14:m>
                <a:r>
                  <a:rPr lang="en-US" sz="7200" b="1" dirty="0"/>
                  <a:t>=</a:t>
                </a:r>
                <a:endParaRPr lang="ru-RU" sz="28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483274"/>
                <a:ext cx="3122714" cy="1200329"/>
              </a:xfrm>
              <a:prstGeom prst="rect">
                <a:avLst/>
              </a:prstGeom>
              <a:blipFill>
                <a:blip r:embed="rId7"/>
                <a:stretch>
                  <a:fillRect t="-19289" r="-10547" b="-411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732985" y="4050691"/>
                <a:ext cx="3196452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72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b="1" i="0">
                              <a:latin typeface="Cambria Math" panose="02040503050406030204" pitchFamily="18" charset="0"/>
                            </a:rPr>
                            <m:t>𝐚</m:t>
                          </m:r>
                        </m:e>
                        <m:sup>
                          <m:r>
                            <a:rPr lang="en-US" sz="7200" b="1" i="0">
                              <a:latin typeface="Cambria Math" panose="02040503050406030204" pitchFamily="18" charset="0"/>
                            </a:rPr>
                            <m:t>𝐧</m:t>
                          </m:r>
                        </m:sup>
                      </m:sSup>
                      <m:sSup>
                        <m:sSupPr>
                          <m:ctrlPr>
                            <a:rPr lang="en-US" sz="72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b="1" i="0" smtClean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7200" b="1" i="0">
                              <a:latin typeface="Cambria Math" panose="02040503050406030204" pitchFamily="18" charset="0"/>
                            </a:rPr>
                            <m:t>𝐛</m:t>
                          </m:r>
                        </m:e>
                        <m:sup>
                          <m:r>
                            <a:rPr lang="en-US" sz="7200" b="1" i="0">
                              <a:latin typeface="Cambria Math" panose="02040503050406030204" pitchFamily="18" charset="0"/>
                            </a:rPr>
                            <m:t>𝐧</m:t>
                          </m:r>
                        </m:sup>
                      </m:sSup>
                    </m:oMath>
                  </m:oMathPara>
                </a14:m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2985" y="4050691"/>
                <a:ext cx="3196452" cy="120032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180113" y="5437394"/>
                <a:ext cx="2204321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72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b="1" i="0">
                              <a:latin typeface="Cambria Math" panose="02040503050406030204" pitchFamily="18" charset="0"/>
                            </a:rPr>
                            <m:t>𝐚</m:t>
                          </m:r>
                        </m:e>
                        <m:sup>
                          <m:r>
                            <a:rPr lang="en-US" sz="7200" b="1" i="0">
                              <a:latin typeface="Cambria Math" panose="02040503050406030204" pitchFamily="18" charset="0"/>
                            </a:rPr>
                            <m:t>𝐧</m:t>
                          </m:r>
                          <m:r>
                            <a:rPr lang="en-US" sz="7200" b="1" i="0" smtClean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7200" b="1" i="0">
                              <a:latin typeface="Cambria Math" panose="02040503050406030204" pitchFamily="18" charset="0"/>
                            </a:rPr>
                            <m:t>𝐦</m:t>
                          </m:r>
                        </m:sup>
                      </m:sSup>
                    </m:oMath>
                  </m:oMathPara>
                </a14:m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113" y="5437394"/>
                <a:ext cx="2204321" cy="120032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450325" y="2238806"/>
                <a:ext cx="4556055" cy="20506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9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9600" b="0" i="0" smtClean="0">
                            <a:latin typeface="Cambria Math" panose="02040503050406030204" pitchFamily="18" charset="0"/>
                          </a:rPr>
                          <m:t>( </m:t>
                        </m:r>
                        <m:f>
                          <m:fPr>
                            <m:ctrlPr>
                              <a:rPr lang="ru-RU" sz="9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sz="9600" b="0" i="0" smtClean="0">
                                <a:latin typeface="Cambria Math" panose="02040503050406030204" pitchFamily="18" charset="0"/>
                              </a:rPr>
                              <m:t>a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n-US" sz="9600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den>
                        </m:f>
                        <m:r>
                          <a:rPr lang="en-US" sz="9600" b="0" i="0" smtClean="0">
                            <a:latin typeface="Cambria Math" panose="02040503050406030204" pitchFamily="18" charset="0"/>
                          </a:rPr>
                          <m:t> )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9600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sup>
                    </m:sSup>
                  </m:oMath>
                </a14:m>
                <a:r>
                  <a:rPr lang="en-US" sz="88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8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880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8800" b="0" i="0" dirty="0" smtClean="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sz="8800" b="0" i="0" dirty="0" smtClean="0">
                                <a:latin typeface="Cambria Math" panose="02040503050406030204" pitchFamily="18" charset="0"/>
                              </a:rPr>
                              <m:t>n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880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8800" b="0" i="0" dirty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sz="8800" b="0" i="0" dirty="0" smtClean="0">
                                <a:latin typeface="Cambria Math" panose="02040503050406030204" pitchFamily="18" charset="0"/>
                              </a:rPr>
                              <m:t>n</m:t>
                            </m:r>
                          </m:sup>
                        </m:sSup>
                      </m:den>
                    </m:f>
                  </m:oMath>
                </a14:m>
                <a:endParaRPr lang="ru-RU" sz="6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0325" y="2238806"/>
                <a:ext cx="4556055" cy="2050690"/>
              </a:xfrm>
              <a:prstGeom prst="rect">
                <a:avLst/>
              </a:prstGeom>
              <a:blipFill>
                <a:blip r:embed="rId10"/>
                <a:stretch>
                  <a:fillRect b="-166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144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B84EBF-79B2-4F35-8BDA-D1462BE41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169769" cy="185860"/>
          </a:xfrm>
        </p:spPr>
        <p:txBody>
          <a:bodyPr>
            <a:normAutofit fontScale="90000"/>
          </a:bodyPr>
          <a:lstStyle/>
          <a:p>
            <a:pPr algn="ctr"/>
            <a:endParaRPr lang="ru-RU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79CFE5A2-4521-4056-8207-5710B06C37FB}"/>
              </a:ext>
            </a:extLst>
          </p:cNvPr>
          <p:cNvSpPr/>
          <p:nvPr/>
        </p:nvSpPr>
        <p:spPr>
          <a:xfrm>
            <a:off x="-7620" y="-56710"/>
            <a:ext cx="12199619" cy="95804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 lIns="0" tIns="0" rIns="0" bIns="0" rtlCol="0"/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№11(1)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009800"/>
            <a:ext cx="121920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38200" y="1887704"/>
                <a:ext cx="4073295" cy="15792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6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n-US" sz="6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6600" b="0" i="1" smtClean="0">
                                <a:latin typeface="Cambria Math" panose="02040503050406030204" pitchFamily="18" charset="0"/>
                              </a:rPr>
                              <m:t>∙4</m:t>
                            </m:r>
                          </m:e>
                          <m:sup>
                            <m:r>
                              <a:rPr lang="en-US" sz="66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sup>
                        </m:sSup>
                        <m:r>
                          <a:rPr lang="en-US" sz="6600" b="0" i="1" smtClean="0">
                            <a:latin typeface="Cambria Math" panose="02040503050406030204" pitchFamily="18" charset="0"/>
                          </a:rPr>
                          <m:t>−5∙</m:t>
                        </m:r>
                        <m:sSup>
                          <m:sSupPr>
                            <m:ctrlPr>
                              <a:rPr lang="en-US" sz="6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6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6600" b="0" i="1" smtClean="0">
                                <a:latin typeface="Cambria Math" panose="02040503050406030204" pitchFamily="18" charset="0"/>
                              </a:rPr>
                              <m:t>19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ru-RU" sz="66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6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6600" b="0" i="1" smtClean="0">
                                <a:latin typeface="Cambria Math" panose="02040503050406030204" pitchFamily="18" charset="0"/>
                              </a:rPr>
                              <m:t>15</m:t>
                            </m:r>
                          </m:sup>
                        </m:sSup>
                      </m:den>
                    </m:f>
                    <m:r>
                      <a:rPr lang="en-US" sz="6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6000" dirty="0"/>
                  <a:t>=</a:t>
                </a:r>
                <a:endParaRPr lang="ru-RU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87704"/>
                <a:ext cx="4073295" cy="1579215"/>
              </a:xfrm>
              <a:prstGeom prst="rect">
                <a:avLst/>
              </a:prstGeom>
              <a:blipFill>
                <a:blip r:embed="rId2"/>
                <a:stretch>
                  <a:fillRect l="-150" r="-10180" b="-139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029061" y="1880082"/>
                <a:ext cx="4227439" cy="25948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6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n-US" sz="66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6600" i="1">
                                <a:latin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6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6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66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−5∙</m:t>
                        </m:r>
                        <m:sSup>
                          <m:sSupPr>
                            <m:ctrlPr>
                              <a:rPr lang="en-US" sz="6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6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6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66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ru-RU" sz="6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6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6600" i="1">
                                <a:latin typeface="Cambria Math" panose="02040503050406030204" pitchFamily="18" charset="0"/>
                              </a:rPr>
                              <m:t>15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6000" dirty="0"/>
                  <a:t> =</a:t>
                </a:r>
              </a:p>
              <a:p>
                <a:endParaRPr lang="ru-RU" sz="6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061" y="1880082"/>
                <a:ext cx="4227439" cy="2594878"/>
              </a:xfrm>
              <a:prstGeom prst="rect">
                <a:avLst/>
              </a:prstGeom>
              <a:blipFill>
                <a:blip r:embed="rId3"/>
                <a:stretch>
                  <a:fillRect r="-76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31520" y="4611189"/>
                <a:ext cx="3661708" cy="13844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sSup>
                          <m:sSupPr>
                            <m:ctrlPr>
                              <a:rPr lang="en-US" sz="5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5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19</m:t>
                            </m:r>
                          </m:sup>
                        </m:sSup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∙(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5400" i="1" smtClean="0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−5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ru-RU" sz="540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5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15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5400" dirty="0"/>
                  <a:t> =</a:t>
                </a:r>
                <a:endParaRPr lang="ru-RU" sz="5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" y="4611189"/>
                <a:ext cx="3661708" cy="1384418"/>
              </a:xfrm>
              <a:prstGeom prst="rect">
                <a:avLst/>
              </a:prstGeom>
              <a:blipFill>
                <a:blip r:embed="rId4"/>
                <a:stretch>
                  <a:fillRect r="-7820" b="-135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06686" y="4795566"/>
                <a:ext cx="5580182" cy="10261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6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19−15</m:t>
                        </m:r>
                      </m:sup>
                    </m:sSup>
                  </m:oMath>
                </a14:m>
                <a:r>
                  <a:rPr lang="en-US" sz="6000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6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6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6000" dirty="0"/>
                  <a:t> 16</a:t>
                </a:r>
                <a:endParaRPr lang="ru-RU" sz="6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6686" y="4795566"/>
                <a:ext cx="5580182" cy="1026115"/>
              </a:xfrm>
              <a:prstGeom prst="rect">
                <a:avLst/>
              </a:prstGeom>
              <a:blipFill>
                <a:blip r:embed="rId5"/>
                <a:stretch>
                  <a:fillRect t="-16667" r="-5568" b="-404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448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B84EBF-79B2-4F35-8BDA-D1462BE41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169769" cy="185860"/>
          </a:xfrm>
        </p:spPr>
        <p:txBody>
          <a:bodyPr>
            <a:normAutofit fontScale="90000"/>
          </a:bodyPr>
          <a:lstStyle/>
          <a:p>
            <a:pPr algn="ctr"/>
            <a:endParaRPr lang="ru-RU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79CFE5A2-4521-4056-8207-5710B06C37FB}"/>
              </a:ext>
            </a:extLst>
          </p:cNvPr>
          <p:cNvSpPr/>
          <p:nvPr/>
        </p:nvSpPr>
        <p:spPr>
          <a:xfrm>
            <a:off x="-7620" y="-56710"/>
            <a:ext cx="12199619" cy="95804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 lIns="0" tIns="0" rIns="0" bIns="0" rtlCol="0"/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№1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Ifodani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soddalashtiring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455404" y="1079887"/>
                <a:ext cx="8229112" cy="46288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20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(0,1</m:t>
                        </m:r>
                        <m:r>
                          <m:rPr>
                            <m:sty m:val="p"/>
                          </m:rPr>
                          <a:rPr lang="en-US" sz="4400" b="0" i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p>
                        <m:r>
                          <a:rPr lang="en-US" sz="4400" b="0" i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4 </m:t>
                        </m:r>
                      </m:sup>
                    </m:sSup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>
                            <a:ln w="0"/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0" smtClean="0">
                            <a:ln w="0"/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4400">
                            <a:ln w="0"/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p>
                        <m:r>
                          <a:rPr lang="en-US" sz="4400" b="0" i="0" smtClean="0">
                            <a:ln w="0"/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4400">
                            <a:ln w="0"/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  <m:r>
                      <a:rPr lang="en-US" sz="4400" b="0" i="1" smtClean="0">
                        <a:ln w="0"/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ru-RU" sz="4400" i="1">
                            <a:ln w="0"/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>
                            <a:ln w="0"/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en-US" sz="4400" b="0" i="0" smtClean="0">
                            <a:ln w="0"/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m:rPr>
                            <m:sty m:val="p"/>
                          </m:rPr>
                          <a:rPr lang="en-US" sz="4400">
                            <a:ln w="0"/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p>
                        <m:r>
                          <a:rPr lang="en-US" sz="4400" b="0" i="0" smtClean="0">
                            <a:ln w="0"/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4400">
                            <a:ln w="0"/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>
                            <a:ln w="0"/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>
                            <a:ln w="0"/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en-US" sz="4400" b="0" i="0" smtClean="0">
                            <a:ln w="0"/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4400">
                            <a:ln w="0"/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p>
                        <m:r>
                          <a:rPr lang="en-US" sz="4400">
                            <a:ln w="0"/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  <m:r>
                      <a:rPr lang="en-US" sz="4400" b="0" i="1" smtClean="0">
                        <a:ln w="0"/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):</m:t>
                    </m:r>
                    <m:r>
                      <a:rPr lang="en-US" sz="4400" b="0" i="0" smtClean="0">
                        <a:ln w="0"/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0,1</m:t>
                    </m:r>
                    <m:r>
                      <m:rPr>
                        <m:sty m:val="p"/>
                      </m:rPr>
                      <a:rPr lang="en-US" sz="4400" b="0" i="0" smtClean="0">
                        <a:ln w="0"/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b</m:t>
                    </m:r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5400" i="1">
                                <a:ln w="0"/>
                                <a:effectLst>
                                  <a:outerShdw blurRad="38100" dist="25400" dir="5400000" algn="ctr" rotWithShape="0">
                                    <a:srgbClr val="6E747A">
                                      <a:alpha val="43000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>
                                <a:ln w="0"/>
                                <a:effectLst>
                                  <a:outerShdw blurRad="38100" dist="25400" dir="5400000" algn="ctr" rotWithShape="0">
                                    <a:srgbClr val="6E747A">
                                      <a:alpha val="43000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0,1</m:t>
                            </m:r>
                            <m:r>
                              <m:rPr>
                                <m:sty m:val="p"/>
                              </m:rPr>
                              <a:rPr lang="en-US" sz="5400">
                                <a:ln w="0"/>
                                <a:effectLst>
                                  <a:outerShdw blurRad="38100" dist="25400" dir="5400000" algn="ctr" rotWithShape="0">
                                    <a:srgbClr val="6E747A">
                                      <a:alpha val="43000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a:rPr lang="en-US" sz="5400">
                                <a:ln w="0"/>
                                <a:effectLst>
                                  <a:outerShdw blurRad="38100" dist="25400" dir="5400000" algn="ctr" rotWithShape="0">
                                    <a:srgbClr val="6E747A">
                                      <a:alpha val="43000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4 </m:t>
                            </m:r>
                          </m:sup>
                        </m:sSup>
                      </m:num>
                      <m:den>
                        <m:r>
                          <a:rPr lang="en-US" sz="5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0,1</m:t>
                        </m:r>
                        <m:r>
                          <m:rPr>
                            <m:sty m:val="p"/>
                          </m:rPr>
                          <a:rPr lang="en-US" sz="5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</m:den>
                    </m:f>
                  </m:oMath>
                </a14:m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5400" i="1">
                                <a:ln w="0"/>
                                <a:effectLst>
                                  <a:outerShdw blurRad="38100" dist="25400" dir="5400000" algn="ctr" rotWithShape="0">
                                    <a:srgbClr val="6E747A">
                                      <a:alpha val="43000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b="0" i="0" smtClean="0">
                                <a:ln w="0"/>
                                <a:effectLst>
                                  <a:outerShdw blurRad="38100" dist="25400" dir="5400000" algn="ctr" rotWithShape="0">
                                    <a:srgbClr val="6E747A">
                                      <a:alpha val="43000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m:rPr>
                                <m:sty m:val="p"/>
                              </m:rPr>
                              <a:rPr lang="en-US" sz="5400">
                                <a:ln w="0"/>
                                <a:effectLst>
                                  <a:outerShdw blurRad="38100" dist="25400" dir="5400000" algn="ctr" rotWithShape="0">
                                    <a:srgbClr val="6E747A">
                                      <a:alpha val="43000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a:rPr lang="en-US" sz="5400" b="0" i="0" smtClean="0">
                                <a:ln w="0"/>
                                <a:effectLst>
                                  <a:outerShdw blurRad="38100" dist="25400" dir="5400000" algn="ctr" rotWithShape="0">
                                    <a:srgbClr val="6E747A">
                                      <a:alpha val="43000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5400">
                                <a:ln w="0"/>
                                <a:effectLst>
                                  <a:outerShdw blurRad="38100" dist="25400" dir="5400000" algn="ctr" rotWithShape="0">
                                    <a:srgbClr val="6E747A">
                                      <a:alpha val="43000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 </m:t>
                            </m:r>
                          </m:sup>
                        </m:sSup>
                      </m:num>
                      <m:den>
                        <m:r>
                          <a:rPr lang="en-US" sz="5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0,1</m:t>
                        </m:r>
                        <m:r>
                          <m:rPr>
                            <m:sty m:val="p"/>
                          </m:rPr>
                          <a:rPr lang="en-US" sz="5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</m:den>
                    </m:f>
                    <m:r>
                      <a:rPr lang="en-US" sz="5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5400" i="1">
                                <a:ln w="0"/>
                                <a:effectLst>
                                  <a:outerShdw blurRad="38100" dist="25400" dir="5400000" algn="ctr" rotWithShape="0">
                                    <a:srgbClr val="6E747A">
                                      <a:alpha val="43000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>
                                <a:ln w="0"/>
                                <a:effectLst>
                                  <a:outerShdw blurRad="38100" dist="25400" dir="5400000" algn="ctr" rotWithShape="0">
                                    <a:srgbClr val="6E747A">
                                      <a:alpha val="43000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0,</m:t>
                            </m:r>
                            <m:r>
                              <a:rPr lang="en-US" sz="5400" b="0" i="0" smtClean="0">
                                <a:ln w="0"/>
                                <a:effectLst>
                                  <a:outerShdw blurRad="38100" dist="25400" dir="5400000" algn="ctr" rotWithShape="0">
                                    <a:srgbClr val="6E747A">
                                      <a:alpha val="43000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m:rPr>
                                <m:sty m:val="p"/>
                              </m:rPr>
                              <a:rPr lang="en-US" sz="5400">
                                <a:ln w="0"/>
                                <a:effectLst>
                                  <a:outerShdw blurRad="38100" dist="25400" dir="5400000" algn="ctr" rotWithShape="0">
                                    <a:srgbClr val="6E747A">
                                      <a:alpha val="43000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a:rPr lang="en-US" sz="5400" b="0" i="0" smtClean="0">
                                <a:ln w="0"/>
                                <a:effectLst>
                                  <a:outerShdw blurRad="38100" dist="25400" dir="5400000" algn="ctr" rotWithShape="0">
                                    <a:srgbClr val="6E747A">
                                      <a:alpha val="43000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5400">
                                <a:ln w="0"/>
                                <a:effectLst>
                                  <a:outerShdw blurRad="38100" dist="25400" dir="5400000" algn="ctr" rotWithShape="0">
                                    <a:srgbClr val="6E747A">
                                      <a:alpha val="43000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 </m:t>
                            </m:r>
                          </m:sup>
                        </m:sSup>
                      </m:num>
                      <m:den>
                        <m:r>
                          <a:rPr lang="en-US" sz="5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0,1</m:t>
                        </m:r>
                        <m:r>
                          <m:rPr>
                            <m:sty m:val="p"/>
                          </m:rPr>
                          <a:rPr lang="en-US" sz="5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</m:den>
                    </m:f>
                  </m:oMath>
                </a14:m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5400" i="1">
                                <a:ln w="0"/>
                                <a:effectLst>
                                  <a:outerShdw blurRad="38100" dist="25400" dir="5400000" algn="ctr" rotWithShape="0">
                                    <a:srgbClr val="6E747A">
                                      <a:alpha val="43000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>
                                <a:ln w="0"/>
                                <a:effectLst>
                                  <a:outerShdw blurRad="38100" dist="25400" dir="5400000" algn="ctr" rotWithShape="0">
                                    <a:srgbClr val="6E747A">
                                      <a:alpha val="43000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0,</m:t>
                            </m:r>
                            <m:r>
                              <a:rPr lang="en-US" sz="5400" b="0" i="0" smtClean="0">
                                <a:ln w="0"/>
                                <a:effectLst>
                                  <a:outerShdw blurRad="38100" dist="25400" dir="5400000" algn="ctr" rotWithShape="0">
                                    <a:srgbClr val="6E747A">
                                      <a:alpha val="43000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m:rPr>
                                <m:sty m:val="p"/>
                              </m:rPr>
                              <a:rPr lang="en-US" sz="5400">
                                <a:ln w="0"/>
                                <a:effectLst>
                                  <a:outerShdw blurRad="38100" dist="25400" dir="5400000" algn="ctr" rotWithShape="0">
                                    <a:srgbClr val="6E747A">
                                      <a:alpha val="43000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a:rPr lang="en-US" sz="5400">
                                <a:ln w="0"/>
                                <a:effectLst>
                                  <a:outerShdw blurRad="38100" dist="25400" dir="5400000" algn="ctr" rotWithShape="0">
                                    <a:srgbClr val="6E747A">
                                      <a:alpha val="43000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 </m:t>
                            </m:r>
                          </m:sup>
                        </m:sSup>
                      </m:num>
                      <m:den>
                        <m:r>
                          <a:rPr lang="en-US" sz="5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0,1</m:t>
                        </m:r>
                        <m:r>
                          <m:rPr>
                            <m:sty m:val="p"/>
                          </m:rPr>
                          <a:rPr lang="en-US" sz="5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</m:den>
                    </m:f>
                  </m:oMath>
                </a14:m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5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</m:e>
                      <m:sup>
                        <m:r>
                          <a:rPr lang="en-US" sz="5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- 20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5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</m:e>
                      <m:sup>
                        <m:r>
                          <a:rPr lang="en-US" sz="5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+4b+2</a:t>
                </a:r>
                <a:endParaRPr lang="ru-RU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5404" y="1079887"/>
                <a:ext cx="8229112" cy="4628831"/>
              </a:xfrm>
              <a:prstGeom prst="rect">
                <a:avLst/>
              </a:prstGeom>
              <a:blipFill>
                <a:blip r:embed="rId2"/>
                <a:stretch>
                  <a:fillRect l="-5111" r="-3185" b="-51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170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028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Qisqa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formulalari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29917" y="1013555"/>
            <a:ext cx="484139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(a-b)²=a²-2ab+b²</a:t>
            </a:r>
            <a:endParaRPr lang="ru-RU" sz="4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00242" y="1923605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a²-b²=(a-b)(</a:t>
            </a:r>
            <a:r>
              <a:rPr lang="en-US" sz="4800" b="1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48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48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4836515"/>
            <a:ext cx="651973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(a-b)³=a³-3a²b+3ab²-b³</a:t>
            </a:r>
            <a:endParaRPr lang="ru-RU" sz="4800" b="1" dirty="0">
              <a:solidFill>
                <a:srgbClr val="7030A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11199" y="3881895"/>
            <a:ext cx="1042961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a³+b³=(</a:t>
            </a:r>
            <a:r>
              <a:rPr lang="en-US" sz="4800" b="1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4800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)(a²-ab+b²)</a:t>
            </a:r>
            <a:br>
              <a:rPr lang="en-US" sz="4800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dirty="0">
              <a:solidFill>
                <a:srgbClr val="00B050"/>
              </a:solidFill>
            </a:endParaRPr>
          </a:p>
          <a:p>
            <a:endParaRPr lang="ru-RU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146711" y="2616785"/>
                <a:ext cx="6328977" cy="10810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US" sz="4800" b="1" dirty="0">
                    <a:solidFill>
                      <a:schemeClr val="tx1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a³-b³=(a-b)(a²+ab+b²)</a:t>
                </a:r>
                <a14:m>
                  <m:oMath xmlns:m="http://schemas.openxmlformats.org/officeDocument/2006/math">
                    <m:r>
                      <a:rPr lang="en-US" sz="4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endParaRPr lang="ru-RU" sz="4800" b="1" dirty="0">
                  <a:solidFill>
                    <a:schemeClr val="tx1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711" y="2616785"/>
                <a:ext cx="6328977" cy="1081002"/>
              </a:xfrm>
              <a:prstGeom prst="rect">
                <a:avLst/>
              </a:prstGeom>
              <a:blipFill>
                <a:blip r:embed="rId2"/>
                <a:stretch>
                  <a:fillRect l="-4335" r="-963" b="-264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Прямоугольник 10"/>
          <p:cNvSpPr/>
          <p:nvPr/>
        </p:nvSpPr>
        <p:spPr>
          <a:xfrm>
            <a:off x="146711" y="1016523"/>
            <a:ext cx="532068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8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)²=a²+2ab+b²</a:t>
            </a:r>
            <a:r>
              <a:rPr lang="en-US" sz="4800" b="1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8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391313" y="5851620"/>
            <a:ext cx="698139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8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4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)³=a³+3a²b+3ab²+b³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3212590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B84EBF-79B2-4F35-8BDA-D1462BE41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169769" cy="185860"/>
          </a:xfrm>
        </p:spPr>
        <p:txBody>
          <a:bodyPr>
            <a:normAutofit fontScale="90000"/>
          </a:bodyPr>
          <a:lstStyle/>
          <a:p>
            <a:pPr algn="ctr"/>
            <a:endParaRPr lang="ru-RU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79CFE5A2-4521-4056-8207-5710B06C37FB}"/>
              </a:ext>
            </a:extLst>
          </p:cNvPr>
          <p:cNvSpPr/>
          <p:nvPr/>
        </p:nvSpPr>
        <p:spPr>
          <a:xfrm>
            <a:off x="-7620" y="-56710"/>
            <a:ext cx="12199619" cy="95804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 lIns="0" tIns="0" rIns="0" bIns="0" rtlCol="0"/>
          <a:lstStyle/>
          <a:p>
            <a:pPr algn="ctr"/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№1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009800"/>
            <a:ext cx="121920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0861" y="1357195"/>
                <a:ext cx="5137625" cy="15851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6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6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6600" b="0" i="1" smtClean="0">
                                <a:latin typeface="Cambria Math" panose="02040503050406030204" pitchFamily="18" charset="0"/>
                              </a:rPr>
                              <m:t>53</m:t>
                            </m:r>
                          </m:e>
                          <m:sup>
                            <m:r>
                              <a:rPr lang="en-US" sz="6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6600" b="0" i="1" smtClean="0">
                            <a:latin typeface="Cambria Math" panose="02040503050406030204" pitchFamily="18" charset="0"/>
                          </a:rPr>
                          <m:t>−53∙94+</m:t>
                        </m:r>
                        <m:sSup>
                          <m:sSupPr>
                            <m:ctrlPr>
                              <a:rPr lang="en-US" sz="6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6600" b="0" i="1" smtClean="0">
                                <a:latin typeface="Cambria Math" panose="02040503050406030204" pitchFamily="18" charset="0"/>
                              </a:rPr>
                              <m:t>47</m:t>
                            </m:r>
                          </m:e>
                          <m:sup>
                            <m:r>
                              <a:rPr lang="en-US" sz="6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ru-RU" sz="66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6600" b="0" i="1" smtClean="0">
                                <a:latin typeface="Cambria Math" panose="02040503050406030204" pitchFamily="18" charset="0"/>
                              </a:rPr>
                              <m:t>53</m:t>
                            </m:r>
                          </m:e>
                          <m:sup>
                            <m:r>
                              <a:rPr lang="en-US" sz="6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6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ru-RU" sz="6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6600" b="0" i="1" smtClean="0">
                                <a:latin typeface="Cambria Math" panose="02040503050406030204" pitchFamily="18" charset="0"/>
                              </a:rPr>
                              <m:t>47</m:t>
                            </m:r>
                          </m:e>
                          <m:sup>
                            <m:r>
                              <a:rPr lang="en-US" sz="6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6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6000" dirty="0"/>
                  <a:t>=</a:t>
                </a:r>
                <a:endParaRPr lang="ru-RU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861" y="1357195"/>
                <a:ext cx="5137625" cy="1585114"/>
              </a:xfrm>
              <a:prstGeom prst="rect">
                <a:avLst/>
              </a:prstGeom>
              <a:blipFill>
                <a:blip r:embed="rId2"/>
                <a:stretch>
                  <a:fillRect r="-7948" b="-134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328486" y="1323173"/>
                <a:ext cx="6072013" cy="16774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6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6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6600" i="1">
                                <a:latin typeface="Cambria Math" panose="02040503050406030204" pitchFamily="18" charset="0"/>
                              </a:rPr>
                              <m:t>53</m:t>
                            </m:r>
                          </m:e>
                          <m:sup>
                            <m:r>
                              <a:rPr lang="en-US" sz="6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6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6600" i="1" smtClean="0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53</m:t>
                        </m:r>
                        <m:r>
                          <a:rPr lang="en-US" sz="6600" i="1" smtClean="0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en-US" sz="6600" b="0" i="1" smtClean="0">
                            <a:latin typeface="Cambria Math" panose="02040503050406030204" pitchFamily="18" charset="0"/>
                          </a:rPr>
                          <m:t>47+</m:t>
                        </m:r>
                        <m:sSup>
                          <m:sSupPr>
                            <m:ctrlPr>
                              <a:rPr lang="en-US" sz="6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6600" i="1">
                                <a:latin typeface="Cambria Math" panose="02040503050406030204" pitchFamily="18" charset="0"/>
                              </a:rPr>
                              <m:t>47</m:t>
                            </m:r>
                          </m:e>
                          <m:sup>
                            <m:r>
                              <a:rPr lang="en-US" sz="6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ru-RU" sz="6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6600" i="1">
                                <a:latin typeface="Cambria Math" panose="02040503050406030204" pitchFamily="18" charset="0"/>
                              </a:rPr>
                              <m:t>53</m:t>
                            </m:r>
                          </m:e>
                          <m:sup>
                            <m:r>
                              <a:rPr lang="en-US" sz="6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ru-RU" sz="6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6600" i="1">
                                <a:latin typeface="Cambria Math" panose="02040503050406030204" pitchFamily="18" charset="0"/>
                              </a:rPr>
                              <m:t>47</m:t>
                            </m:r>
                          </m:e>
                          <m:sup>
                            <m:r>
                              <a:rPr lang="en-US" sz="6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6600" dirty="0"/>
                  <a:t>=</a:t>
                </a:r>
                <a:endParaRPr lang="ru-RU" sz="6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8486" y="1323173"/>
                <a:ext cx="6072013" cy="1677447"/>
              </a:xfrm>
              <a:prstGeom prst="rect">
                <a:avLst/>
              </a:prstGeom>
              <a:blipFill>
                <a:blip r:embed="rId3"/>
                <a:stretch>
                  <a:fillRect r="-402" b="-145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1278255" y="3335243"/>
                <a:ext cx="8931099" cy="16837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6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(53</m:t>
                        </m:r>
                        <m:r>
                          <a:rPr lang="en-US" sz="6000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6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6000" i="1">
                                <a:latin typeface="Cambria Math" panose="02040503050406030204" pitchFamily="18" charset="0"/>
                              </a:rPr>
                              <m:t>47</m:t>
                            </m:r>
                            <m:r>
                              <a:rPr lang="en-US" sz="60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60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6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(53−47)</m:t>
                        </m:r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(53+47)</m:t>
                        </m:r>
                      </m:den>
                    </m:f>
                    <m:r>
                      <a:rPr lang="en-US" sz="6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6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53−47</m:t>
                        </m:r>
                      </m:num>
                      <m:den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53+47</m:t>
                        </m:r>
                      </m:den>
                    </m:f>
                    <m:r>
                      <a:rPr lang="en-US" sz="6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600" dirty="0"/>
                  <a:t> </a:t>
                </a:r>
                <a:endParaRPr lang="ru-RU" sz="36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8255" y="3335243"/>
                <a:ext cx="8931099" cy="168379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352798" y="5434526"/>
                <a:ext cx="4481386" cy="1272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dirty="0"/>
                  <a:t>=</a:t>
                </a:r>
                <a:r>
                  <a:rPr lang="en-US" sz="5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5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5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5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𝟎𝟔</m:t>
                    </m:r>
                  </m:oMath>
                </a14:m>
                <a:r>
                  <a:rPr lang="en-US" sz="2800" b="1" i="1" dirty="0">
                    <a:solidFill>
                      <a:srgbClr val="C00000"/>
                    </a:solidFill>
                  </a:rPr>
                  <a:t> </a:t>
                </a:r>
                <a:endParaRPr lang="ru-RU" sz="5400" b="1" i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798" y="5434526"/>
                <a:ext cx="4481386" cy="1272656"/>
              </a:xfrm>
              <a:prstGeom prst="rect">
                <a:avLst/>
              </a:prstGeom>
              <a:blipFill>
                <a:blip r:embed="rId5"/>
                <a:stretch>
                  <a:fillRect l="-10204" t="-20574" b="-306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687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6C34B1-B8D2-4AA2-8C12-343604D35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382" y="2888422"/>
            <a:ext cx="10515600" cy="2936082"/>
          </a:xfrm>
        </p:spPr>
        <p:txBody>
          <a:bodyPr>
            <a:noAutofit/>
          </a:bodyPr>
          <a:lstStyle/>
          <a:p>
            <a:pPr algn="ctr"/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Darslikning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4-5- </a:t>
            </a:r>
            <a:r>
              <a:rPr lang="en-US" sz="6000" dirty="0" err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sahifasida</a:t>
            </a:r>
            <a:b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joylashgan</a:t>
            </a:r>
            <a:b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10,-11-,16-,19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topshiriqlarni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bajarish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6000" dirty="0"/>
            </a:br>
            <a:endParaRPr lang="ru-RU" sz="6000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31CD7C4D-876A-412E-86B9-D5B65109A800}"/>
              </a:ext>
            </a:extLst>
          </p:cNvPr>
          <p:cNvSpPr/>
          <p:nvPr/>
        </p:nvSpPr>
        <p:spPr>
          <a:xfrm>
            <a:off x="-7619" y="-53504"/>
            <a:ext cx="12199619" cy="183541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94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8031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547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8031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127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2922" y="2510725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4192" y="385787"/>
            <a:ext cx="118491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tenglamalar</a:t>
            </a:r>
            <a:endParaRPr lang="en-US" sz="4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9346" y="2510725"/>
            <a:ext cx="11544301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Noma’lum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son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harf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belgilanadi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Shartdan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foydalanib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tuziladi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;        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yechiladi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Qiymat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shartga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muvofiq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talqin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qilinadi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62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B84EBF-79B2-4F35-8BDA-D1462BE41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169769" cy="185860"/>
          </a:xfrm>
        </p:spPr>
        <p:txBody>
          <a:bodyPr>
            <a:normAutofit fontScale="90000"/>
          </a:bodyPr>
          <a:lstStyle/>
          <a:p>
            <a:pPr algn="ctr"/>
            <a:endParaRPr lang="ru-RU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79CFE5A2-4521-4056-8207-5710B06C37FB}"/>
              </a:ext>
            </a:extLst>
          </p:cNvPr>
          <p:cNvSpPr/>
          <p:nvPr/>
        </p:nvSpPr>
        <p:spPr>
          <a:xfrm>
            <a:off x="-7619" y="-53504"/>
            <a:ext cx="12199619" cy="134672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7- Masala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4431" y="1453434"/>
            <a:ext cx="111603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Sayyoh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3 km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masofani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qolgan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yo‘lning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1/3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qismini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o‘tgach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,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hisoblab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ko‘rsa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jami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yo‘lning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yarmiga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yetish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yana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1 km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masofa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qolibdi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. Jami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yo‘l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kilometr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868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Qismga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1512" y="1026288"/>
            <a:ext cx="966120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Bosib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o‘tdi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- 3 km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yo‘lning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1/3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qismi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Yarmiga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borish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qoldi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- 1 km </a:t>
            </a:r>
          </a:p>
          <a:p>
            <a:pPr algn="just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Jami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yo‘l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- ? km </a:t>
            </a:r>
          </a:p>
          <a:p>
            <a:pPr algn="just"/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671513" y="5357813"/>
            <a:ext cx="8543925" cy="285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 flipV="1">
            <a:off x="5072063" y="5143500"/>
            <a:ext cx="14288" cy="4714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71513" y="5143500"/>
            <a:ext cx="0" cy="4714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9215438" y="5143500"/>
            <a:ext cx="0" cy="4572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1914525" y="5143500"/>
            <a:ext cx="14289" cy="4888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628899" y="4598918"/>
                <a:ext cx="1085851" cy="670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8899" y="4598918"/>
                <a:ext cx="1085851" cy="6705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898618" y="4725428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3 km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Левая фигурная скобка 21"/>
          <p:cNvSpPr/>
          <p:nvPr/>
        </p:nvSpPr>
        <p:spPr>
          <a:xfrm rot="16200000">
            <a:off x="2639380" y="3489964"/>
            <a:ext cx="479107" cy="4414838"/>
          </a:xfrm>
          <a:prstGeom prst="leftBrace">
            <a:avLst>
              <a:gd name="adj1" fmla="val 34874"/>
              <a:gd name="adj2" fmla="val 48860"/>
            </a:avLst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2375286" y="6169116"/>
            <a:ext cx="10072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0,5 x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flipV="1">
            <a:off x="671513" y="5357813"/>
            <a:ext cx="1243012" cy="1428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1928814" y="5372101"/>
            <a:ext cx="2560919" cy="24041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Левая фигурная скобка 28"/>
          <p:cNvSpPr/>
          <p:nvPr/>
        </p:nvSpPr>
        <p:spPr>
          <a:xfrm rot="5400000">
            <a:off x="4703921" y="257505"/>
            <a:ext cx="479107" cy="8543924"/>
          </a:xfrm>
          <a:prstGeom prst="leftBrace">
            <a:avLst>
              <a:gd name="adj1" fmla="val 34874"/>
              <a:gd name="adj2" fmla="val 49372"/>
            </a:avLst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4565214" y="3766693"/>
            <a:ext cx="10422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X km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4489733" y="5386388"/>
            <a:ext cx="596617" cy="9754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4134508" y="4839533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 km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46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671513" y="1442970"/>
            <a:ext cx="8543925" cy="285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 flipV="1">
            <a:off x="5072063" y="1228657"/>
            <a:ext cx="14288" cy="4714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71513" y="1228657"/>
            <a:ext cx="0" cy="4714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9215438" y="1228657"/>
            <a:ext cx="0" cy="4572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1914525" y="1228657"/>
            <a:ext cx="14289" cy="4888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842963" y="423255"/>
                <a:ext cx="1085851" cy="901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963" y="423255"/>
                <a:ext cx="1085851" cy="9017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3100388" y="643316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4 km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Левая фигурная скобка 21"/>
          <p:cNvSpPr/>
          <p:nvPr/>
        </p:nvSpPr>
        <p:spPr>
          <a:xfrm rot="16200000">
            <a:off x="2639380" y="-424879"/>
            <a:ext cx="479107" cy="4414838"/>
          </a:xfrm>
          <a:prstGeom prst="leftBrace">
            <a:avLst>
              <a:gd name="adj1" fmla="val 34874"/>
              <a:gd name="adj2" fmla="val 48860"/>
            </a:avLst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2375286" y="1407125"/>
            <a:ext cx="10072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0,5 x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1928814" y="1457257"/>
            <a:ext cx="3143249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71940" y="2234694"/>
                <a:ext cx="9237820" cy="44935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Yechish: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3 </m:t>
                        </m:r>
                      </m:den>
                    </m:f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+ 4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x   </a:t>
                </a:r>
                <a:r>
                  <a:rPr lang="en-US" sz="4400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(∙6)</a:t>
                </a:r>
              </a:p>
              <a:p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2x – 6 + 24 = 3x </a:t>
                </a:r>
              </a:p>
              <a:p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3x - 2x = 18 </a:t>
                </a:r>
              </a:p>
              <a:p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x = 18              </a:t>
                </a:r>
              </a:p>
              <a:p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x = 18 (km)</a:t>
                </a:r>
              </a:p>
              <a:p>
                <a:endParaRPr lang="ru-RU" sz="4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940" y="2234694"/>
                <a:ext cx="9237820" cy="4493538"/>
              </a:xfrm>
              <a:prstGeom prst="rect">
                <a:avLst/>
              </a:prstGeom>
              <a:blipFill>
                <a:blip r:embed="rId3"/>
                <a:stretch>
                  <a:fillRect l="-2706" t="-2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415088" y="5915025"/>
            <a:ext cx="548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Jami 18 km</a:t>
            </a:r>
            <a:endParaRPr lang="ru-RU" sz="4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37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B84EBF-79B2-4F35-8BDA-D1462BE41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169769" cy="185860"/>
          </a:xfrm>
        </p:spPr>
        <p:txBody>
          <a:bodyPr>
            <a:normAutofit fontScale="90000"/>
          </a:bodyPr>
          <a:lstStyle/>
          <a:p>
            <a:pPr algn="ctr"/>
            <a:endParaRPr lang="ru-RU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79CFE5A2-4521-4056-8207-5710B06C37FB}"/>
              </a:ext>
            </a:extLst>
          </p:cNvPr>
          <p:cNvSpPr/>
          <p:nvPr/>
        </p:nvSpPr>
        <p:spPr>
          <a:xfrm>
            <a:off x="-7619" y="-53504"/>
            <a:ext cx="12199619" cy="149041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ru-RU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Masala  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4881" y="1855544"/>
            <a:ext cx="1234184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son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ikkinchisining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45%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Sonlardan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ikkinchisidan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66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taga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bo‘lsa,shu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sonlarni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533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79CFE5A2-4521-4056-8207-5710B06C37FB}"/>
              </a:ext>
            </a:extLst>
          </p:cNvPr>
          <p:cNvSpPr/>
          <p:nvPr/>
        </p:nvSpPr>
        <p:spPr>
          <a:xfrm>
            <a:off x="-7619" y="42530"/>
            <a:ext cx="12199619" cy="114150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1).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3075" y="1641231"/>
            <a:ext cx="7601761" cy="4616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1- son x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bo‘lsin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2-son 45%x= 0,45x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)   x-0,45x=66</a:t>
            </a: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    0,55x=66</a:t>
            </a: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    x=66:0,55</a:t>
            </a: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    x=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120 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19473" y="3257057"/>
            <a:ext cx="45223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2) 0,45∙120=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54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19473" y="4545254"/>
            <a:ext cx="38523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120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54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662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3716" y="3554"/>
            <a:ext cx="11917892" cy="139247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5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86972" y="46240"/>
            <a:ext cx="11482730" cy="1124390"/>
          </a:xfrm>
          <a:prstGeom prst="rect">
            <a:avLst/>
          </a:prstGeom>
        </p:spPr>
        <p:txBody>
          <a:bodyPr vert="horz" lIns="89331" tIns="44665" rIns="89331" bIns="44665" rtlCol="0" anchor="ctr">
            <a:noAutofit/>
          </a:bodyPr>
          <a:lstStyle>
            <a:lvl1pPr algn="l" defTabSz="913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39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90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034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6448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31"/>
          <p:cNvSpPr txBox="1">
            <a:spLocks noChangeArrowheads="1"/>
          </p:cNvSpPr>
          <p:nvPr/>
        </p:nvSpPr>
        <p:spPr bwMode="auto">
          <a:xfrm>
            <a:off x="786972" y="1811019"/>
            <a:ext cx="10725749" cy="3698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just"/>
            <a:r>
              <a:rPr lang="en-US" sz="5275" dirty="0"/>
              <a:t>   </a:t>
            </a:r>
            <a:r>
              <a:rPr lang="ru-RU" sz="5861" dirty="0"/>
              <a:t>T</a:t>
            </a:r>
            <a:r>
              <a:rPr lang="en-US" sz="5861" dirty="0"/>
              <a:t>o‘</a:t>
            </a:r>
            <a:r>
              <a:rPr lang="ru-RU" sz="5861" dirty="0"/>
              <a:t>g</a:t>
            </a:r>
            <a:r>
              <a:rPr lang="en-US" sz="5861" dirty="0"/>
              <a:t>‘</a:t>
            </a:r>
            <a:r>
              <a:rPr lang="ru-RU" sz="5861" dirty="0" err="1"/>
              <a:t>ri</a:t>
            </a:r>
            <a:r>
              <a:rPr lang="ru-RU" sz="5861" dirty="0"/>
              <a:t> </a:t>
            </a:r>
            <a:r>
              <a:rPr lang="ru-RU" sz="5861" dirty="0" err="1"/>
              <a:t>to</a:t>
            </a:r>
            <a:r>
              <a:rPr lang="en-US" sz="5861" dirty="0"/>
              <a:t>‘</a:t>
            </a:r>
            <a:r>
              <a:rPr lang="ru-RU" sz="5861" dirty="0" err="1"/>
              <a:t>rtburchak</a:t>
            </a:r>
            <a:r>
              <a:rPr lang="en-US" sz="5861" dirty="0"/>
              <a:t>n</a:t>
            </a:r>
            <a:r>
              <a:rPr lang="ru-RU" sz="5861" dirty="0" err="1"/>
              <a:t>ing</a:t>
            </a:r>
            <a:r>
              <a:rPr lang="en-US" sz="5861" dirty="0"/>
              <a:t> </a:t>
            </a:r>
            <a:r>
              <a:rPr lang="ru-RU" sz="5861" dirty="0"/>
              <a:t> </a:t>
            </a:r>
            <a:r>
              <a:rPr lang="ru-RU" sz="5861" dirty="0" err="1"/>
              <a:t>bo</a:t>
            </a:r>
            <a:r>
              <a:rPr lang="en-US" sz="5861" dirty="0"/>
              <a:t>‘</a:t>
            </a:r>
            <a:r>
              <a:rPr lang="ru-RU" sz="5861" dirty="0" err="1"/>
              <a:t>yi</a:t>
            </a:r>
            <a:r>
              <a:rPr lang="ru-RU" sz="5861" dirty="0"/>
              <a:t> </a:t>
            </a:r>
            <a:r>
              <a:rPr lang="en-US" sz="5861" dirty="0"/>
              <a:t> </a:t>
            </a:r>
            <a:r>
              <a:rPr lang="ru-RU" sz="5861" dirty="0"/>
              <a:t>30% </a:t>
            </a:r>
            <a:r>
              <a:rPr lang="en-US" sz="5861" dirty="0"/>
              <a:t> </a:t>
            </a:r>
            <a:r>
              <a:rPr lang="ru-RU" sz="5861" dirty="0" err="1"/>
              <a:t>ga</a:t>
            </a:r>
            <a:r>
              <a:rPr lang="ru-RU" sz="5861" dirty="0"/>
              <a:t> </a:t>
            </a:r>
            <a:r>
              <a:rPr lang="ru-RU" sz="5861" dirty="0" err="1"/>
              <a:t>orttirilsa</a:t>
            </a:r>
            <a:r>
              <a:rPr lang="ru-RU" sz="5861" dirty="0"/>
              <a:t> </a:t>
            </a:r>
            <a:r>
              <a:rPr lang="ru-RU" sz="5861" dirty="0" err="1"/>
              <a:t>va</a:t>
            </a:r>
            <a:r>
              <a:rPr lang="ru-RU" sz="5861" dirty="0"/>
              <a:t> </a:t>
            </a:r>
            <a:r>
              <a:rPr lang="ru-RU" sz="5861" dirty="0" err="1"/>
              <a:t>eni</a:t>
            </a:r>
            <a:r>
              <a:rPr lang="ru-RU" sz="5861" dirty="0"/>
              <a:t> 30% </a:t>
            </a:r>
            <a:r>
              <a:rPr lang="ru-RU" sz="5861" dirty="0" err="1"/>
              <a:t>ga</a:t>
            </a:r>
            <a:r>
              <a:rPr lang="ru-RU" sz="5861" dirty="0"/>
              <a:t> </a:t>
            </a:r>
            <a:r>
              <a:rPr lang="ru-RU" sz="5861" dirty="0" err="1"/>
              <a:t>kamaytirilsa</a:t>
            </a:r>
            <a:r>
              <a:rPr lang="ru-RU" sz="5861" dirty="0"/>
              <a:t>, </a:t>
            </a:r>
            <a:r>
              <a:rPr lang="ru-RU" sz="5861" dirty="0" err="1"/>
              <a:t>uning</a:t>
            </a:r>
            <a:r>
              <a:rPr lang="ru-RU" sz="5861" dirty="0"/>
              <a:t> </a:t>
            </a:r>
            <a:r>
              <a:rPr lang="ru-RU" sz="5861" dirty="0" err="1"/>
              <a:t>yuzi</a:t>
            </a:r>
            <a:r>
              <a:rPr lang="ru-RU" sz="5861" dirty="0"/>
              <a:t> </a:t>
            </a:r>
            <a:r>
              <a:rPr lang="ru-RU" sz="5861" dirty="0" err="1"/>
              <a:t>qanday</a:t>
            </a:r>
            <a:r>
              <a:rPr lang="en-US" sz="5861" dirty="0"/>
              <a:t> </a:t>
            </a:r>
            <a:r>
              <a:rPr lang="ru-RU" sz="5861" dirty="0"/>
              <a:t>o</a:t>
            </a:r>
            <a:r>
              <a:rPr lang="en-US" sz="5861" dirty="0"/>
              <a:t>‘</a:t>
            </a:r>
            <a:r>
              <a:rPr lang="ru-RU" sz="5861" dirty="0" err="1"/>
              <a:t>zgaradi</a:t>
            </a:r>
            <a:r>
              <a:rPr lang="ru-RU" sz="5861" dirty="0"/>
              <a:t>?</a:t>
            </a:r>
            <a:endParaRPr lang="ru-RU" sz="5275" dirty="0"/>
          </a:p>
        </p:txBody>
      </p:sp>
    </p:spTree>
    <p:extLst>
      <p:ext uri="{BB962C8B-B14F-4D97-AF65-F5344CB8AC3E}">
        <p14:creationId xmlns:p14="http://schemas.microsoft.com/office/powerpoint/2010/main" val="1361148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31"/>
              <p:cNvSpPr txBox="1">
                <a:spLocks noChangeArrowheads="1"/>
              </p:cNvSpPr>
              <p:nvPr/>
            </p:nvSpPr>
            <p:spPr bwMode="auto">
              <a:xfrm>
                <a:off x="4824483" y="-16794"/>
                <a:ext cx="7127913" cy="709585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just"/>
                <a:r>
                  <a:rPr lang="en-US" sz="3908" dirty="0">
                    <a:cs typeface="Arial" panose="020B0604020202020204" pitchFamily="34" charset="0"/>
                  </a:rPr>
                  <a:t> </a:t>
                </a:r>
                <a:r>
                  <a:rPr lang="en-US" sz="3908" dirty="0" err="1">
                    <a:cs typeface="Arial" panose="020B0604020202020204" pitchFamily="34" charset="0"/>
                  </a:rPr>
                  <a:t>Yechish</a:t>
                </a:r>
                <a:r>
                  <a:rPr lang="en-US" sz="3908" dirty="0">
                    <a:cs typeface="Arial" panose="020B0604020202020204" pitchFamily="34" charset="0"/>
                  </a:rPr>
                  <a:t>:  </a:t>
                </a:r>
              </a:p>
              <a:p>
                <a:pPr algn="just"/>
                <a:r>
                  <a:rPr lang="en-US" sz="3908" dirty="0">
                    <a:cs typeface="Arial" panose="020B0604020202020204" pitchFamily="34" charset="0"/>
                  </a:rPr>
                  <a:t> 1)30%= 0,3;             </a:t>
                </a:r>
                <a:r>
                  <a:rPr lang="en-US" sz="3517" b="1" dirty="0">
                    <a:cs typeface="Arial" panose="020B0604020202020204" pitchFamily="34" charset="0"/>
                  </a:rPr>
                  <a:t>S=ab</a:t>
                </a:r>
                <a:r>
                  <a:rPr lang="en-US" sz="3517" dirty="0">
                    <a:cs typeface="Arial" panose="020B0604020202020204" pitchFamily="34" charset="0"/>
                  </a:rPr>
                  <a:t>  </a:t>
                </a:r>
              </a:p>
              <a:p>
                <a:pPr algn="just"/>
                <a:r>
                  <a:rPr lang="en-US" sz="3517" dirty="0">
                    <a:cs typeface="Arial" panose="020B0604020202020204" pitchFamily="34" charset="0"/>
                  </a:rPr>
                  <a:t>AD=BC=a, AB=DC=b. </a:t>
                </a:r>
              </a:p>
              <a:p>
                <a:pPr algn="just"/>
                <a:r>
                  <a:rPr lang="en-US" sz="3517" dirty="0">
                    <a:cs typeface="Arial" panose="020B0604020202020204" pitchFamily="34" charset="0"/>
                  </a:rPr>
                  <a:t> </a:t>
                </a:r>
                <a:r>
                  <a:rPr lang="en-US" sz="4298" b="1" dirty="0">
                    <a:cs typeface="Arial" panose="020B0604020202020204" pitchFamily="34" charset="0"/>
                  </a:rPr>
                  <a:t>b</a:t>
                </a:r>
                <a:r>
                  <a:rPr lang="en-US" sz="3517" dirty="0">
                    <a:cs typeface="Arial" panose="020B0604020202020204" pitchFamily="34" charset="0"/>
                  </a:rPr>
                  <a:t> </a:t>
                </a:r>
                <a:r>
                  <a:rPr lang="en-US" sz="3517" dirty="0" err="1">
                    <a:cs typeface="Arial" panose="020B0604020202020204" pitchFamily="34" charset="0"/>
                  </a:rPr>
                  <a:t>ning</a:t>
                </a:r>
                <a:r>
                  <a:rPr lang="en-US" sz="3517" dirty="0">
                    <a:cs typeface="Arial" panose="020B0604020202020204" pitchFamily="34" charset="0"/>
                  </a:rPr>
                  <a:t> 30%</a:t>
                </a:r>
                <a:r>
                  <a:rPr lang="en-US" sz="4298" dirty="0">
                    <a:cs typeface="Arial" panose="020B0604020202020204" pitchFamily="34" charset="0"/>
                  </a:rPr>
                  <a:t>↑ b</a:t>
                </a:r>
                <a:r>
                  <a:rPr lang="en-US" sz="4298" b="1" baseline="30000" dirty="0">
                    <a:cs typeface="Arial" panose="020B0604020202020204" pitchFamily="34" charset="0"/>
                  </a:rPr>
                  <a:t>ᶥ  </a:t>
                </a:r>
                <a:endParaRPr lang="en-US" sz="3517" dirty="0">
                  <a:cs typeface="Arial" panose="020B0604020202020204" pitchFamily="34" charset="0"/>
                </a:endParaRPr>
              </a:p>
              <a:p>
                <a:pPr algn="just"/>
                <a:r>
                  <a:rPr lang="en-US" sz="3517" dirty="0">
                    <a:cs typeface="Arial" panose="020B0604020202020204" pitchFamily="34" charset="0"/>
                  </a:rPr>
                  <a:t>  </a:t>
                </a:r>
                <a:r>
                  <a:rPr lang="en-US" sz="4689" dirty="0">
                    <a:cs typeface="Arial" panose="020B0604020202020204" pitchFamily="34" charset="0"/>
                  </a:rPr>
                  <a:t>a</a:t>
                </a:r>
                <a:r>
                  <a:rPr lang="en-US" sz="3517" dirty="0">
                    <a:cs typeface="Arial" panose="020B0604020202020204" pitchFamily="34" charset="0"/>
                  </a:rPr>
                  <a:t> 30% </a:t>
                </a:r>
                <a:r>
                  <a:rPr lang="en-US" sz="3517" dirty="0" err="1">
                    <a:cs typeface="Arial" panose="020B0604020202020204" pitchFamily="34" charset="0"/>
                  </a:rPr>
                  <a:t>ga</a:t>
                </a:r>
                <a:r>
                  <a:rPr lang="en-US" sz="3517" dirty="0">
                    <a:cs typeface="Arial" panose="020B0604020202020204" pitchFamily="34" charset="0"/>
                  </a:rPr>
                  <a:t> </a:t>
                </a:r>
                <a:r>
                  <a:rPr lang="en-US" sz="3908" b="1" dirty="0">
                    <a:cs typeface="Arial" panose="020B0604020202020204" pitchFamily="34" charset="0"/>
                  </a:rPr>
                  <a:t>↓ a</a:t>
                </a:r>
                <a:r>
                  <a:rPr lang="en-US" sz="3908" b="1" baseline="30000" dirty="0">
                    <a:cs typeface="Arial" panose="020B0604020202020204" pitchFamily="34" charset="0"/>
                  </a:rPr>
                  <a:t>ᶥ</a:t>
                </a:r>
                <a:r>
                  <a:rPr lang="en-US" sz="3908" b="1" dirty="0">
                    <a:cs typeface="Arial" panose="020B0604020202020204" pitchFamily="34" charset="0"/>
                  </a:rPr>
                  <a:t> </a:t>
                </a:r>
                <a:r>
                  <a:rPr lang="en-US" sz="3517" dirty="0" err="1">
                    <a:cs typeface="Arial" panose="020B0604020202020204" pitchFamily="34" charset="0"/>
                  </a:rPr>
                  <a:t>bo‘lsin</a:t>
                </a:r>
                <a:r>
                  <a:rPr lang="en-US" sz="3517" dirty="0">
                    <a:cs typeface="Arial" panose="020B0604020202020204" pitchFamily="34" charset="0"/>
                  </a:rPr>
                  <a:t>,</a:t>
                </a:r>
              </a:p>
              <a:p>
                <a:pPr algn="just"/>
                <a:r>
                  <a:rPr lang="en-US" sz="3517" dirty="0">
                    <a:cs typeface="Arial" panose="020B0604020202020204" pitchFamily="34" charset="0"/>
                  </a:rPr>
                  <a:t>  </a:t>
                </a:r>
                <a:r>
                  <a:rPr lang="en-US" sz="3517" b="1" dirty="0">
                    <a:cs typeface="Arial" panose="020B0604020202020204" pitchFamily="34" charset="0"/>
                  </a:rPr>
                  <a:t>S</a:t>
                </a:r>
                <a:r>
                  <a:rPr lang="en-US" sz="3517" b="1" baseline="30000" dirty="0">
                    <a:cs typeface="Arial" panose="020B0604020202020204" pitchFamily="34" charset="0"/>
                  </a:rPr>
                  <a:t>ᶥ</a:t>
                </a:r>
                <a:r>
                  <a:rPr lang="en-US" sz="3517" b="1" dirty="0">
                    <a:cs typeface="Arial" panose="020B0604020202020204" pitchFamily="34" charset="0"/>
                  </a:rPr>
                  <a:t> =a</a:t>
                </a:r>
                <a:r>
                  <a:rPr lang="en-US" sz="3517" b="1" baseline="30000" dirty="0">
                    <a:cs typeface="Arial" panose="020B0604020202020204" pitchFamily="34" charset="0"/>
                  </a:rPr>
                  <a:t>ᶥ</a:t>
                </a:r>
                <a:r>
                  <a:rPr lang="en-US" sz="3517" b="1" dirty="0">
                    <a:cs typeface="Arial" panose="020B0604020202020204" pitchFamily="34" charset="0"/>
                  </a:rPr>
                  <a:t> b</a:t>
                </a:r>
                <a:r>
                  <a:rPr lang="en-US" sz="3517" b="1" baseline="30000" dirty="0">
                    <a:cs typeface="Arial" panose="020B0604020202020204" pitchFamily="34" charset="0"/>
                  </a:rPr>
                  <a:t>ᶥ  </a:t>
                </a:r>
                <a:r>
                  <a:rPr lang="en-US" sz="3517" dirty="0" err="1">
                    <a:cs typeface="Arial" panose="020B0604020202020204" pitchFamily="34" charset="0"/>
                  </a:rPr>
                  <a:t>ga</a:t>
                </a:r>
                <a:r>
                  <a:rPr lang="en-US" sz="3517" dirty="0">
                    <a:cs typeface="Arial" panose="020B0604020202020204" pitchFamily="34" charset="0"/>
                  </a:rPr>
                  <a:t> </a:t>
                </a:r>
                <a:r>
                  <a:rPr lang="en-US" sz="3517" dirty="0" err="1">
                    <a:cs typeface="Arial" panose="020B0604020202020204" pitchFamily="34" charset="0"/>
                  </a:rPr>
                  <a:t>teng</a:t>
                </a:r>
                <a:r>
                  <a:rPr lang="en-US" sz="3517" dirty="0">
                    <a:cs typeface="Arial" panose="020B0604020202020204" pitchFamily="34" charset="0"/>
                  </a:rPr>
                  <a:t> </a:t>
                </a:r>
                <a:r>
                  <a:rPr lang="en-US" sz="3517" dirty="0" err="1">
                    <a:cs typeface="Arial" panose="020B0604020202020204" pitchFamily="34" charset="0"/>
                  </a:rPr>
                  <a:t>bo‘ladi</a:t>
                </a:r>
                <a:r>
                  <a:rPr lang="en-US" sz="3517" dirty="0">
                    <a:cs typeface="Arial" panose="020B0604020202020204" pitchFamily="34" charset="0"/>
                  </a:rPr>
                  <a:t>.</a:t>
                </a:r>
              </a:p>
              <a:p>
                <a:pPr algn="just"/>
                <a:r>
                  <a:rPr lang="en-US" sz="3517" dirty="0">
                    <a:cs typeface="Arial" panose="020B0604020202020204" pitchFamily="34" charset="0"/>
                  </a:rPr>
                  <a:t>1+0,3=1,3 ; 1-0,3=0,7 </a:t>
                </a:r>
              </a:p>
              <a:p>
                <a:pPr algn="just"/>
                <a:r>
                  <a:rPr lang="en-US" sz="3517" dirty="0" err="1">
                    <a:cs typeface="Arial" panose="020B0604020202020204" pitchFamily="34" charset="0"/>
                  </a:rPr>
                  <a:t>Demak</a:t>
                </a:r>
                <a:r>
                  <a:rPr lang="en-US" sz="3517" dirty="0">
                    <a:cs typeface="Arial" panose="020B0604020202020204" pitchFamily="34" charset="0"/>
                  </a:rPr>
                  <a:t>, b</a:t>
                </a:r>
                <a:r>
                  <a:rPr lang="en-US" sz="3517" b="1" baseline="30000" dirty="0">
                    <a:cs typeface="Arial" panose="020B0604020202020204" pitchFamily="34" charset="0"/>
                  </a:rPr>
                  <a:t>ᶥ </a:t>
                </a:r>
                <a:r>
                  <a:rPr lang="en-US" sz="3517" dirty="0">
                    <a:cs typeface="Arial" panose="020B0604020202020204" pitchFamily="34" charset="0"/>
                  </a:rPr>
                  <a:t>=1,3b , a</a:t>
                </a:r>
                <a:r>
                  <a:rPr lang="en-US" sz="3517" b="1" baseline="30000" dirty="0">
                    <a:cs typeface="Arial" panose="020B0604020202020204" pitchFamily="34" charset="0"/>
                  </a:rPr>
                  <a:t>ᶥ</a:t>
                </a:r>
                <a:r>
                  <a:rPr lang="en-US" sz="3517" dirty="0">
                    <a:cs typeface="Arial" panose="020B0604020202020204" pitchFamily="34" charset="0"/>
                  </a:rPr>
                  <a:t> = 0,7a </a:t>
                </a:r>
              </a:p>
              <a:p>
                <a:pPr algn="just"/>
                <a:r>
                  <a:rPr lang="en-US" sz="3517" dirty="0">
                    <a:cs typeface="Arial" panose="020B0604020202020204" pitchFamily="34" charset="0"/>
                  </a:rPr>
                  <a:t> S</a:t>
                </a:r>
                <a:r>
                  <a:rPr lang="en-US" sz="3517" b="1" baseline="30000" dirty="0">
                    <a:cs typeface="Arial" panose="020B0604020202020204" pitchFamily="34" charset="0"/>
                  </a:rPr>
                  <a:t>ᶥ</a:t>
                </a:r>
                <a:r>
                  <a:rPr lang="en-US" sz="3517" dirty="0">
                    <a:cs typeface="Arial" panose="020B0604020202020204" pitchFamily="34" charset="0"/>
                  </a:rPr>
                  <a:t> = 1,3b</a:t>
                </a:r>
                <a14:m>
                  <m:oMath xmlns:m="http://schemas.openxmlformats.org/officeDocument/2006/math">
                    <m:r>
                      <a:rPr lang="en-US" sz="3517">
                        <a:latin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3517" dirty="0">
                    <a:cs typeface="Arial" panose="020B0604020202020204" pitchFamily="34" charset="0"/>
                  </a:rPr>
                  <a:t>0,7a=0,91ab </a:t>
                </a:r>
              </a:p>
              <a:p>
                <a:pPr algn="just"/>
                <a:r>
                  <a:rPr lang="en-US" sz="3908" dirty="0"/>
                  <a:t>2)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298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298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298" b="1">
                                <a:latin typeface="Cambria Math" panose="02040503050406030204" pitchFamily="18" charset="0"/>
                              </a:rPr>
                              <m:t>𝐒</m:t>
                            </m:r>
                          </m:e>
                          <m:sup>
                            <m:r>
                              <a:rPr lang="en-US" sz="4298" b="1">
                                <a:latin typeface="Cambria Math" panose="02040503050406030204" pitchFamily="18" charset="0"/>
                              </a:rPr>
                              <m:t>𝐈</m:t>
                            </m:r>
                          </m:sup>
                        </m:sSup>
                      </m:num>
                      <m:den>
                        <m:r>
                          <a:rPr lang="en-US" sz="4298" b="1">
                            <a:latin typeface="Cambria Math" panose="02040503050406030204" pitchFamily="18" charset="0"/>
                          </a:rPr>
                          <m:t>𝐒</m:t>
                        </m:r>
                      </m:den>
                    </m:f>
                    <m:r>
                      <a:rPr lang="en-US" sz="4298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4298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298">
                            <a:latin typeface="Cambria Math" panose="02040503050406030204" pitchFamily="18" charset="0"/>
                          </a:rPr>
                          <m:t>0,91</m:t>
                        </m:r>
                        <m:r>
                          <m:rPr>
                            <m:sty m:val="p"/>
                          </m:rPr>
                          <a:rPr lang="en-US" sz="4298">
                            <a:latin typeface="Cambria Math" panose="02040503050406030204" pitchFamily="18" charset="0"/>
                          </a:rPr>
                          <m:t>ab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298">
                            <a:latin typeface="Cambria Math" panose="02040503050406030204" pitchFamily="18" charset="0"/>
                          </a:rPr>
                          <m:t>ab</m:t>
                        </m:r>
                      </m:den>
                    </m:f>
                    <m:r>
                      <a:rPr lang="en-US" sz="4298">
                        <a:latin typeface="Cambria Math" panose="02040503050406030204" pitchFamily="18" charset="0"/>
                      </a:rPr>
                      <m:t>=0,91=91%</m:t>
                    </m:r>
                  </m:oMath>
                </a14:m>
                <a:endParaRPr lang="en-US" sz="4298" dirty="0"/>
              </a:p>
              <a:p>
                <a:pPr algn="just"/>
                <a:endParaRPr lang="en-US" sz="3908" dirty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 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24483" y="-16794"/>
                <a:ext cx="7127913" cy="7095858"/>
              </a:xfrm>
              <a:prstGeom prst="rect">
                <a:avLst/>
              </a:prstGeom>
              <a:blipFill>
                <a:blip r:embed="rId2"/>
                <a:stretch>
                  <a:fillRect l="-2906" t="-1460"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Группа 2"/>
          <p:cNvGrpSpPr/>
          <p:nvPr/>
        </p:nvGrpSpPr>
        <p:grpSpPr>
          <a:xfrm>
            <a:off x="732842" y="743478"/>
            <a:ext cx="3586614" cy="3159473"/>
            <a:chOff x="603037" y="761032"/>
            <a:chExt cx="3671298" cy="3234072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 flipH="1">
              <a:off x="603037" y="3175204"/>
              <a:ext cx="2554060" cy="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flipV="1">
              <a:off x="603037" y="3175204"/>
              <a:ext cx="0" cy="81990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3157097" y="2686396"/>
              <a:ext cx="646254" cy="58477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  <a:reflection blurRad="6350" stA="52000" endA="300" endPos="35000" dir="5400000" sy="-100000" algn="bl" rotWithShape="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 sz="2735" dirty="0">
                  <a:solidFill>
                    <a:schemeClr val="accent1"/>
                  </a:solidFill>
                </a:rPr>
                <a:t>D</a:t>
              </a:r>
              <a:r>
                <a:rPr lang="en-US" sz="3126" b="1" baseline="30000" dirty="0">
                  <a:solidFill>
                    <a:schemeClr val="accent1"/>
                  </a:solidFill>
                </a:rPr>
                <a:t>ᶥ</a:t>
              </a:r>
              <a:endParaRPr lang="ru-RU" sz="3126" dirty="0">
                <a:solidFill>
                  <a:schemeClr val="accent1"/>
                </a:solidFill>
              </a:endParaRPr>
            </a:p>
          </p:txBody>
        </p:sp>
        <p:sp>
          <p:nvSpPr>
            <p:cNvPr id="23" name="Text Box 16"/>
            <p:cNvSpPr txBox="1">
              <a:spLocks noChangeArrowheads="1"/>
            </p:cNvSpPr>
            <p:nvPr/>
          </p:nvSpPr>
          <p:spPr bwMode="auto">
            <a:xfrm>
              <a:off x="1645838" y="2573858"/>
              <a:ext cx="646254" cy="58477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  <a:reflection blurRad="6350" stA="52000" endA="300" endPos="35000" dir="5400000" sy="-100000" algn="bl" rotWithShape="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 sz="2735" dirty="0">
                  <a:solidFill>
                    <a:schemeClr val="accent1"/>
                  </a:solidFill>
                </a:rPr>
                <a:t>a</a:t>
              </a:r>
              <a:r>
                <a:rPr lang="en-US" sz="3126" b="1" baseline="30000" dirty="0">
                  <a:solidFill>
                    <a:schemeClr val="accent1"/>
                  </a:solidFill>
                </a:rPr>
                <a:t>ᶥ</a:t>
              </a:r>
              <a:endParaRPr lang="ru-RU" sz="3126" dirty="0">
                <a:solidFill>
                  <a:schemeClr val="accent1"/>
                </a:solidFill>
              </a:endParaRPr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640156" y="1537740"/>
              <a:ext cx="3634179" cy="2175620"/>
            </a:xfrm>
            <a:prstGeom prst="rect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758"/>
            </a:p>
          </p:txBody>
        </p:sp>
        <p:cxnSp>
          <p:nvCxnSpPr>
            <p:cNvPr id="60" name="Прямая соединительная линия 59"/>
            <p:cNvCxnSpPr/>
            <p:nvPr/>
          </p:nvCxnSpPr>
          <p:spPr>
            <a:xfrm flipV="1">
              <a:off x="3194215" y="761032"/>
              <a:ext cx="0" cy="2952328"/>
            </a:xfrm>
            <a:prstGeom prst="line">
              <a:avLst/>
            </a:prstGeom>
            <a:ln w="571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 flipV="1">
              <a:off x="640155" y="761032"/>
              <a:ext cx="0" cy="819900"/>
            </a:xfrm>
            <a:prstGeom prst="line">
              <a:avLst/>
            </a:prstGeom>
            <a:ln w="571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Text Box 16"/>
          <p:cNvSpPr txBox="1">
            <a:spLocks noChangeArrowheads="1"/>
          </p:cNvSpPr>
          <p:nvPr/>
        </p:nvSpPr>
        <p:spPr bwMode="auto">
          <a:xfrm>
            <a:off x="310145" y="1297840"/>
            <a:ext cx="425488" cy="51115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735" dirty="0"/>
              <a:t>A</a:t>
            </a:r>
            <a:endParaRPr lang="ru-RU" altLang="ru-RU" sz="2735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295576" y="156003"/>
            <a:ext cx="4516309" cy="4094191"/>
            <a:chOff x="155447" y="159686"/>
            <a:chExt cx="4622944" cy="4190859"/>
          </a:xfrm>
        </p:grpSpPr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1831482" y="3597842"/>
              <a:ext cx="435534" cy="52322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  <a:reflection blurRad="6350" stA="52000" endA="300" endPos="35000" dir="5400000" sy="-100000" algn="bl" rotWithShape="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2735" dirty="0"/>
                <a:t>a</a:t>
              </a:r>
              <a:endParaRPr lang="ru-RU" altLang="ru-RU" sz="2735" dirty="0"/>
            </a:p>
          </p:txBody>
        </p:sp>
        <p:cxnSp>
          <p:nvCxnSpPr>
            <p:cNvPr id="61" name="Прямая соединительная линия 60"/>
            <p:cNvCxnSpPr/>
            <p:nvPr/>
          </p:nvCxnSpPr>
          <p:spPr>
            <a:xfrm flipH="1">
              <a:off x="640155" y="761032"/>
              <a:ext cx="2554060" cy="0"/>
            </a:xfrm>
            <a:prstGeom prst="line">
              <a:avLst/>
            </a:prstGeom>
            <a:ln w="571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 Box 16"/>
            <p:cNvSpPr txBox="1">
              <a:spLocks noChangeArrowheads="1"/>
            </p:cNvSpPr>
            <p:nvPr/>
          </p:nvSpPr>
          <p:spPr bwMode="auto">
            <a:xfrm>
              <a:off x="262514" y="287650"/>
              <a:ext cx="646254" cy="58477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  <a:reflection blurRad="6350" stA="52000" endA="300" endPos="35000" dir="5400000" sy="-100000" algn="bl" rotWithShape="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 sz="2735" dirty="0">
                  <a:solidFill>
                    <a:schemeClr val="accent1"/>
                  </a:solidFill>
                </a:rPr>
                <a:t>A</a:t>
              </a:r>
              <a:r>
                <a:rPr lang="en-US" sz="3126" b="1" baseline="30000" dirty="0">
                  <a:solidFill>
                    <a:schemeClr val="accent1"/>
                  </a:solidFill>
                </a:rPr>
                <a:t>ᶥ</a:t>
              </a:r>
              <a:endParaRPr lang="ru-RU" sz="3126" dirty="0">
                <a:solidFill>
                  <a:schemeClr val="accent1"/>
                </a:solidFill>
              </a:endParaRPr>
            </a:p>
          </p:txBody>
        </p:sp>
        <p:sp>
          <p:nvSpPr>
            <p:cNvPr id="64" name="Text Box 16"/>
            <p:cNvSpPr txBox="1">
              <a:spLocks noChangeArrowheads="1"/>
            </p:cNvSpPr>
            <p:nvPr/>
          </p:nvSpPr>
          <p:spPr bwMode="auto">
            <a:xfrm>
              <a:off x="159311" y="3725837"/>
              <a:ext cx="435534" cy="52322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  <a:reflection blurRad="6350" stA="52000" endA="300" endPos="35000" dir="5400000" sy="-100000" algn="bl" rotWithShape="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2735" dirty="0"/>
                <a:t>B</a:t>
              </a:r>
              <a:endParaRPr lang="ru-RU" altLang="ru-RU" sz="2735" dirty="0"/>
            </a:p>
          </p:txBody>
        </p:sp>
        <p:sp>
          <p:nvSpPr>
            <p:cNvPr id="65" name="Text Box 16"/>
            <p:cNvSpPr txBox="1">
              <a:spLocks noChangeArrowheads="1"/>
            </p:cNvSpPr>
            <p:nvPr/>
          </p:nvSpPr>
          <p:spPr bwMode="auto">
            <a:xfrm>
              <a:off x="4342857" y="1244406"/>
              <a:ext cx="435534" cy="52322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  <a:reflection blurRad="6350" stA="52000" endA="300" endPos="35000" dir="5400000" sy="-100000" algn="bl" rotWithShape="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2735" dirty="0"/>
                <a:t>D</a:t>
              </a:r>
              <a:endParaRPr lang="ru-RU" altLang="ru-RU" sz="2735" dirty="0"/>
            </a:p>
          </p:txBody>
        </p:sp>
        <p:sp>
          <p:nvSpPr>
            <p:cNvPr id="66" name="Text Box 16"/>
            <p:cNvSpPr txBox="1">
              <a:spLocks noChangeArrowheads="1"/>
            </p:cNvSpPr>
            <p:nvPr/>
          </p:nvSpPr>
          <p:spPr bwMode="auto">
            <a:xfrm>
              <a:off x="3995452" y="3827325"/>
              <a:ext cx="435534" cy="52322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  <a:reflection blurRad="6350" stA="52000" endA="300" endPos="35000" dir="5400000" sy="-100000" algn="bl" rotWithShape="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2735" dirty="0"/>
                <a:t>C</a:t>
              </a:r>
              <a:endParaRPr lang="ru-RU" altLang="ru-RU" sz="2735" dirty="0"/>
            </a:p>
          </p:txBody>
        </p:sp>
        <p:sp>
          <p:nvSpPr>
            <p:cNvPr id="67" name="Text Box 16"/>
            <p:cNvSpPr txBox="1">
              <a:spLocks noChangeArrowheads="1"/>
            </p:cNvSpPr>
            <p:nvPr/>
          </p:nvSpPr>
          <p:spPr bwMode="auto">
            <a:xfrm>
              <a:off x="3194215" y="272224"/>
              <a:ext cx="646254" cy="58477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  <a:reflection blurRad="6350" stA="52000" endA="300" endPos="35000" dir="5400000" sy="-100000" algn="bl" rotWithShape="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 sz="2735" dirty="0">
                  <a:solidFill>
                    <a:schemeClr val="accent1"/>
                  </a:solidFill>
                </a:rPr>
                <a:t>D</a:t>
              </a:r>
              <a:r>
                <a:rPr lang="en-US" sz="3126" b="1" baseline="30000" dirty="0">
                  <a:solidFill>
                    <a:schemeClr val="accent1"/>
                  </a:solidFill>
                </a:rPr>
                <a:t>ᶥ</a:t>
              </a:r>
              <a:endParaRPr lang="ru-RU" sz="3126" dirty="0">
                <a:solidFill>
                  <a:schemeClr val="accent1"/>
                </a:solidFill>
              </a:endParaRPr>
            </a:p>
          </p:txBody>
        </p:sp>
        <p:sp>
          <p:nvSpPr>
            <p:cNvPr id="68" name="Text Box 16"/>
            <p:cNvSpPr txBox="1">
              <a:spLocks noChangeArrowheads="1"/>
            </p:cNvSpPr>
            <p:nvPr/>
          </p:nvSpPr>
          <p:spPr bwMode="auto">
            <a:xfrm>
              <a:off x="2978192" y="3713360"/>
              <a:ext cx="646254" cy="58477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  <a:reflection blurRad="6350" stA="52000" endA="300" endPos="35000" dir="5400000" sy="-100000" algn="bl" rotWithShape="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 sz="2735" dirty="0">
                  <a:solidFill>
                    <a:schemeClr val="accent1"/>
                  </a:solidFill>
                </a:rPr>
                <a:t>C</a:t>
              </a:r>
              <a:r>
                <a:rPr lang="en-US" sz="3126" b="1" baseline="30000" dirty="0">
                  <a:solidFill>
                    <a:schemeClr val="accent1"/>
                  </a:solidFill>
                </a:rPr>
                <a:t>ᶥ</a:t>
              </a:r>
              <a:endParaRPr lang="ru-RU" sz="3126" dirty="0">
                <a:solidFill>
                  <a:schemeClr val="accent1"/>
                </a:solidFill>
              </a:endParaRPr>
            </a:p>
          </p:txBody>
        </p:sp>
        <p:sp>
          <p:nvSpPr>
            <p:cNvPr id="70" name="Text Box 16"/>
            <p:cNvSpPr txBox="1">
              <a:spLocks noChangeArrowheads="1"/>
            </p:cNvSpPr>
            <p:nvPr/>
          </p:nvSpPr>
          <p:spPr bwMode="auto">
            <a:xfrm>
              <a:off x="1866956" y="1400675"/>
              <a:ext cx="517262" cy="52322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  <a:reflection blurRad="6350" stA="52000" endA="300" endPos="35000" dir="5400000" sy="-100000" algn="bl" rotWithShape="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2735" dirty="0"/>
                <a:t>a</a:t>
              </a:r>
              <a:endParaRPr lang="ru-RU" altLang="ru-RU" sz="2735" dirty="0"/>
            </a:p>
          </p:txBody>
        </p:sp>
        <p:sp>
          <p:nvSpPr>
            <p:cNvPr id="72" name="Text Box 16"/>
            <p:cNvSpPr txBox="1">
              <a:spLocks noChangeArrowheads="1"/>
            </p:cNvSpPr>
            <p:nvPr/>
          </p:nvSpPr>
          <p:spPr bwMode="auto">
            <a:xfrm>
              <a:off x="4212388" y="2143201"/>
              <a:ext cx="435534" cy="52322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  <a:reflection blurRad="6350" stA="52000" endA="300" endPos="35000" dir="5400000" sy="-100000" algn="bl" rotWithShape="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2735" dirty="0"/>
                <a:t>b</a:t>
              </a:r>
              <a:endParaRPr lang="ru-RU" altLang="ru-RU" sz="2735" dirty="0"/>
            </a:p>
          </p:txBody>
        </p:sp>
        <p:sp>
          <p:nvSpPr>
            <p:cNvPr id="73" name="Text Box 16"/>
            <p:cNvSpPr txBox="1">
              <a:spLocks noChangeArrowheads="1"/>
            </p:cNvSpPr>
            <p:nvPr/>
          </p:nvSpPr>
          <p:spPr bwMode="auto">
            <a:xfrm>
              <a:off x="155447" y="2037521"/>
              <a:ext cx="435534" cy="52322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  <a:reflection blurRad="6350" stA="52000" endA="300" endPos="35000" dir="5400000" sy="-100000" algn="bl" rotWithShape="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2735" dirty="0"/>
                <a:t>b</a:t>
              </a:r>
              <a:endParaRPr lang="ru-RU" altLang="ru-RU" sz="2735" dirty="0"/>
            </a:p>
          </p:txBody>
        </p:sp>
        <p:sp>
          <p:nvSpPr>
            <p:cNvPr id="74" name="Text Box 16"/>
            <p:cNvSpPr txBox="1">
              <a:spLocks noChangeArrowheads="1"/>
            </p:cNvSpPr>
            <p:nvPr/>
          </p:nvSpPr>
          <p:spPr bwMode="auto">
            <a:xfrm>
              <a:off x="1682956" y="159686"/>
              <a:ext cx="646254" cy="58477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  <a:reflection blurRad="6350" stA="52000" endA="300" endPos="35000" dir="5400000" sy="-100000" algn="bl" rotWithShape="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 sz="2735" dirty="0">
                  <a:solidFill>
                    <a:schemeClr val="accent1"/>
                  </a:solidFill>
                </a:rPr>
                <a:t>a</a:t>
              </a:r>
              <a:r>
                <a:rPr lang="en-US" sz="3126" b="1" baseline="30000" dirty="0">
                  <a:solidFill>
                    <a:schemeClr val="accent1"/>
                  </a:solidFill>
                </a:rPr>
                <a:t>ᶥ</a:t>
              </a:r>
              <a:endParaRPr lang="ru-RU" sz="3126" dirty="0">
                <a:solidFill>
                  <a:schemeClr val="accent1"/>
                </a:solidFill>
              </a:endParaRPr>
            </a:p>
          </p:txBody>
        </p:sp>
        <p:sp>
          <p:nvSpPr>
            <p:cNvPr id="75" name="Text Box 16"/>
            <p:cNvSpPr txBox="1">
              <a:spLocks noChangeArrowheads="1"/>
            </p:cNvSpPr>
            <p:nvPr/>
          </p:nvSpPr>
          <p:spPr bwMode="auto">
            <a:xfrm>
              <a:off x="3196707" y="2143201"/>
              <a:ext cx="646254" cy="58477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  <a:reflection blurRad="6350" stA="52000" endA="300" endPos="35000" dir="5400000" sy="-100000" algn="bl" rotWithShape="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 sz="2735" dirty="0">
                  <a:solidFill>
                    <a:schemeClr val="accent1"/>
                  </a:solidFill>
                </a:rPr>
                <a:t>b</a:t>
              </a:r>
              <a:r>
                <a:rPr lang="en-US" sz="3126" b="1" baseline="30000" dirty="0">
                  <a:solidFill>
                    <a:schemeClr val="accent1"/>
                  </a:solidFill>
                </a:rPr>
                <a:t>ᶥ</a:t>
              </a:r>
              <a:endParaRPr lang="ru-RU" sz="3126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143714" y="4835941"/>
            <a:ext cx="4540712" cy="1894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26" dirty="0"/>
              <a:t>3) </a:t>
            </a:r>
            <a:r>
              <a:rPr lang="en-US" sz="3908" dirty="0"/>
              <a:t>100% - 91%= 9%</a:t>
            </a:r>
          </a:p>
          <a:p>
            <a:r>
              <a:rPr lang="en-US" sz="3908" b="1" dirty="0" err="1"/>
              <a:t>Javob</a:t>
            </a:r>
            <a:r>
              <a:rPr lang="en-US" sz="3908" b="1" dirty="0"/>
              <a:t>: 9% </a:t>
            </a:r>
            <a:r>
              <a:rPr lang="en-US" sz="3908" b="1" dirty="0" err="1"/>
              <a:t>ga</a:t>
            </a:r>
            <a:r>
              <a:rPr lang="en-US" sz="3908" b="1" dirty="0"/>
              <a:t> </a:t>
            </a:r>
          </a:p>
          <a:p>
            <a:r>
              <a:rPr lang="en-US" sz="3908" b="1" dirty="0"/>
              <a:t>              </a:t>
            </a:r>
            <a:r>
              <a:rPr lang="en-US" sz="3908" b="1" dirty="0" err="1"/>
              <a:t>o‘zgaradi</a:t>
            </a:r>
            <a:r>
              <a:rPr lang="en-US" sz="3908" b="1" dirty="0"/>
              <a:t>. </a:t>
            </a:r>
            <a:endParaRPr lang="ru-RU" sz="3908" b="1" dirty="0"/>
          </a:p>
        </p:txBody>
      </p:sp>
    </p:spTree>
    <p:extLst>
      <p:ext uri="{BB962C8B-B14F-4D97-AF65-F5344CB8AC3E}">
        <p14:creationId xmlns:p14="http://schemas.microsoft.com/office/powerpoint/2010/main" val="2266906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a67152fa4fe7c3b9d555a722b22e58aec7b386c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1021</TotalTime>
  <Words>618</Words>
  <Application>Microsoft Office PowerPoint</Application>
  <PresentationFormat>Широкоэкранный</PresentationFormat>
  <Paragraphs>114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Times New Roman</vt:lpstr>
      <vt:lpstr>Wingdings</vt:lpstr>
      <vt:lpstr>Тема Office</vt:lpstr>
      <vt:lpstr>ALGEBRA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Darslikning 4-5- sahifasida joylashgan 10,-11-,16-,19– topshiriqlarni bajarish.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Пользователь</dc:creator>
  <cp:lastModifiedBy>Аскарова Комила</cp:lastModifiedBy>
  <cp:revision>78</cp:revision>
  <dcterms:created xsi:type="dcterms:W3CDTF">2020-07-17T09:31:54Z</dcterms:created>
  <dcterms:modified xsi:type="dcterms:W3CDTF">2022-06-23T07:23:18Z</dcterms:modified>
</cp:coreProperties>
</file>