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0" r:id="rId3"/>
    <p:sldId id="258" r:id="rId4"/>
    <p:sldId id="281" r:id="rId5"/>
    <p:sldId id="282" r:id="rId6"/>
    <p:sldId id="274" r:id="rId7"/>
    <p:sldId id="284" r:id="rId8"/>
    <p:sldId id="292" r:id="rId9"/>
    <p:sldId id="293" r:id="rId10"/>
    <p:sldId id="276" r:id="rId11"/>
    <p:sldId id="285" r:id="rId12"/>
    <p:sldId id="286" r:id="rId13"/>
    <p:sldId id="291" r:id="rId14"/>
    <p:sldId id="287" r:id="rId15"/>
    <p:sldId id="273" r:id="rId16"/>
    <p:sldId id="289" r:id="rId17"/>
    <p:sldId id="288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9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337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61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39487" y="596841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4364" y="2411260"/>
            <a:ext cx="5273010" cy="2245806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algn="ctr"/>
            <a:r>
              <a:rPr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7-sinf      ’’Algebra’’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21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200847" y="4945952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7" name="object 7"/>
          <p:cNvGrpSpPr/>
          <p:nvPr/>
        </p:nvGrpSpPr>
        <p:grpSpPr>
          <a:xfrm>
            <a:off x="931789" y="449890"/>
            <a:ext cx="10317868" cy="134073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587444" y="2474520"/>
            <a:ext cx="3229989" cy="29078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022895" y="726280"/>
            <a:ext cx="80666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400" b="1" spc="21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endParaRPr sz="44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45041" y="934130"/>
            <a:ext cx="569040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8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6807" y="5231007"/>
            <a:ext cx="65028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O‘qituvchi:Yusupjonova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Shaxnoza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421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2299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0313" y="1408745"/>
                <a:ext cx="377032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sup>
                    </m:sSup>
                    <m:r>
                      <a:rPr lang="en-US" sz="7200" b="1" i="0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𝐧</m:t>
                        </m:r>
                      </m:sup>
                    </m:sSup>
                  </m:oMath>
                </a14:m>
                <a:r>
                  <a:rPr lang="en-US" sz="7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13" y="1408745"/>
                <a:ext cx="3770328" cy="1200329"/>
              </a:xfrm>
              <a:prstGeom prst="rect">
                <a:avLst/>
              </a:prstGeom>
              <a:blipFill>
                <a:blip r:embed="rId2"/>
                <a:stretch>
                  <a:fillRect t="-19289" r="-11327" b="-41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8238" y="2663988"/>
                <a:ext cx="357796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𝐦</m:t>
                        </m:r>
                      </m:sup>
                    </m:sSup>
                    <m:r>
                      <a:rPr lang="en-US" sz="7200" b="1" i="0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ru-RU" sz="7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𝐧</m:t>
                        </m:r>
                      </m:sup>
                    </m:sSup>
                  </m:oMath>
                </a14:m>
                <a:r>
                  <a:rPr lang="en-US" sz="7200" b="1" dirty="0"/>
                  <a:t> = </a:t>
                </a:r>
                <a:endParaRPr lang="ru-RU" sz="7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38" y="2663988"/>
                <a:ext cx="3577967" cy="1200329"/>
              </a:xfrm>
              <a:prstGeom prst="rect">
                <a:avLst/>
              </a:prstGeom>
              <a:blipFill>
                <a:blip r:embed="rId3"/>
                <a:stretch>
                  <a:fillRect t="-19289" r="-11925" b="-41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81169" y="2667067"/>
                <a:ext cx="2455992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n-US" sz="72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7200" b="1" i="0" smtClean="0"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169" y="2667067"/>
                <a:ext cx="245599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30641" y="1463659"/>
                <a:ext cx="26054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7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en-US" sz="72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</m:sSup>
                    </m:oMath>
                  </m:oMathPara>
                </a14:m>
                <a:endParaRPr lang="ru-RU" sz="7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0641" y="1463659"/>
                <a:ext cx="2605464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8200" y="4025350"/>
                <a:ext cx="2895216" cy="16056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𝐚𝐛</m:t>
                        </m:r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𝐧</m:t>
                        </m:r>
                      </m:sup>
                    </m:sSup>
                  </m:oMath>
                </a14:m>
                <a:r>
                  <a:rPr lang="en-US" sz="6600" b="1" dirty="0"/>
                  <a:t>=</a:t>
                </a:r>
                <a:endParaRPr lang="ru-RU" sz="4000" b="1" dirty="0"/>
              </a:p>
              <a:p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025350"/>
                <a:ext cx="2895216" cy="1605696"/>
              </a:xfrm>
              <a:prstGeom prst="rect">
                <a:avLst/>
              </a:prstGeom>
              <a:blipFill>
                <a:blip r:embed="rId6"/>
                <a:stretch>
                  <a:fillRect t="-8712" r="-13713"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8200" y="5483274"/>
                <a:ext cx="312271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7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72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7200" b="1" i="0" smtClean="0"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7200" b="1" i="0" smtClean="0">
                                <a:latin typeface="Cambria Math" panose="02040503050406030204" pitchFamily="18" charset="0"/>
                              </a:rPr>
                              <m:t>𝐧</m:t>
                            </m:r>
                          </m:sup>
                        </m:sSup>
                        <m:r>
                          <a:rPr lang="en-US" sz="7200" b="1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72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sup>
                    </m:sSup>
                  </m:oMath>
                </a14:m>
                <a:r>
                  <a:rPr lang="en-US" sz="7200" b="1" dirty="0"/>
                  <a:t>=</a:t>
                </a:r>
                <a:endParaRPr lang="ru-RU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483274"/>
                <a:ext cx="3122714" cy="1200329"/>
              </a:xfrm>
              <a:prstGeom prst="rect">
                <a:avLst/>
              </a:prstGeom>
              <a:blipFill>
                <a:blip r:embed="rId7"/>
                <a:stretch>
                  <a:fillRect t="-19289" r="-10547" b="-41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732985" y="4050691"/>
                <a:ext cx="3196452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</m:sSup>
                      <m:sSup>
                        <m:sSupPr>
                          <m:ctrlPr>
                            <a:rPr lang="en-US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0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p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985" y="4050691"/>
                <a:ext cx="3196452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80113" y="5437394"/>
                <a:ext cx="220432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7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𝐚</m:t>
                          </m:r>
                        </m:e>
                        <m:sup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en-US" sz="7200" b="1" i="0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b="1" i="0">
                              <a:latin typeface="Cambria Math" panose="02040503050406030204" pitchFamily="18" charset="0"/>
                            </a:rPr>
                            <m:t>𝐦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3" y="5437394"/>
                <a:ext cx="2204321" cy="12003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450325" y="2238806"/>
                <a:ext cx="4556055" cy="2050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9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9600" b="0" i="0" smtClean="0">
                            <a:latin typeface="Cambria Math" panose="02040503050406030204" pitchFamily="18" charset="0"/>
                          </a:rPr>
                          <m:t>( </m:t>
                        </m:r>
                        <m:f>
                          <m:fPr>
                            <m:ctrlPr>
                              <a:rPr lang="ru-RU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96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9600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den>
                        </m:f>
                        <m:r>
                          <a:rPr lang="en-US" sz="9600" b="0" i="0" smtClean="0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9600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sup>
                    </m:sSup>
                  </m:oMath>
                </a14:m>
                <a:r>
                  <a:rPr lang="en-US" sz="8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88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8800" b="0" i="0" dirty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8800" b="0" i="0" dirty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88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8800" b="0" i="0" dirty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8800" b="0" i="0" dirty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</m:den>
                    </m:f>
                  </m:oMath>
                </a14:m>
                <a:endParaRPr lang="ru-RU" sz="6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325" y="2238806"/>
                <a:ext cx="4556055" cy="2050690"/>
              </a:xfrm>
              <a:prstGeom prst="rect">
                <a:avLst/>
              </a:prstGeom>
              <a:blipFill>
                <a:blip r:embed="rId10"/>
                <a:stretch>
                  <a:fillRect b="-16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4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20" y="-56710"/>
            <a:ext cx="12199619" cy="9580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№11(1)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09800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8200" y="1887704"/>
                <a:ext cx="4073295" cy="15792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∙4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p>
                        </m:sSup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−5∙</m:t>
                        </m:r>
                        <m:sSup>
                          <m:sSup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19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p>
                        </m:sSup>
                      </m:den>
                    </m:f>
                    <m:r>
                      <a:rPr lang="en-US" sz="6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dirty="0"/>
                  <a:t>=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87704"/>
                <a:ext cx="4073295" cy="1579215"/>
              </a:xfrm>
              <a:prstGeom prst="rect">
                <a:avLst/>
              </a:prstGeom>
              <a:blipFill>
                <a:blip r:embed="rId2"/>
                <a:stretch>
                  <a:fillRect l="-150" r="-10180" b="-139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29061" y="1880082"/>
                <a:ext cx="4227439" cy="2594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US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−5∙</m:t>
                        </m:r>
                        <m:sSup>
                          <m:sSupPr>
                            <m:ctrlPr>
                              <a:rPr lang="en-US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15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6000" dirty="0"/>
                  <a:t> =</a:t>
                </a:r>
              </a:p>
              <a:p>
                <a:endParaRPr lang="ru-RU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061" y="1880082"/>
                <a:ext cx="4227439" cy="2594878"/>
              </a:xfrm>
              <a:prstGeom prst="rect">
                <a:avLst/>
              </a:prstGeom>
              <a:blipFill>
                <a:blip r:embed="rId3"/>
                <a:stretch>
                  <a:fillRect r="-76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31520" y="4611189"/>
                <a:ext cx="3661708" cy="1384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p>
                          <m:sSupPr>
                            <m:ctrlPr>
                              <a:rPr lang="en-US" sz="5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5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19</m:t>
                            </m:r>
                          </m:sup>
                        </m:s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∙(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ru-RU" sz="5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5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400" dirty="0"/>
                  <a:t> =</a:t>
                </a:r>
                <a:endParaRPr lang="ru-RU" sz="5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" y="4611189"/>
                <a:ext cx="3661708" cy="1384418"/>
              </a:xfrm>
              <a:prstGeom prst="rect">
                <a:avLst/>
              </a:prstGeom>
              <a:blipFill>
                <a:blip r:embed="rId4"/>
                <a:stretch>
                  <a:fillRect r="-7820" b="-13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06686" y="4795566"/>
                <a:ext cx="5580182" cy="10261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19−15</m:t>
                        </m:r>
                      </m:sup>
                    </m:sSup>
                  </m:oMath>
                </a14:m>
                <a:r>
                  <a:rPr lang="en-US" sz="6000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6000" dirty="0"/>
                  <a:t> 16</a:t>
                </a:r>
                <a:endParaRPr lang="ru-RU" sz="6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686" y="4795566"/>
                <a:ext cx="5580182" cy="1026115"/>
              </a:xfrm>
              <a:prstGeom prst="rect">
                <a:avLst/>
              </a:prstGeom>
              <a:blipFill>
                <a:blip r:embed="rId5"/>
                <a:stretch>
                  <a:fillRect t="-16667" r="-5568" b="-40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48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20" y="-56710"/>
            <a:ext cx="12199619" cy="9580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55404" y="1079887"/>
                <a:ext cx="8229112" cy="4628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(0,1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400" b="0" i="0" smtClean="0">
                            <a:ln w="0"/>
                            <a:solidFill>
                              <a:schemeClr val="tx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4 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0" smtClean="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400" b="0" i="0" smtClean="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sz="4400" b="0" i="1" smtClean="0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4400" i="1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4400" b="0" i="0" smtClean="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400" b="0" i="0" smtClean="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4400" b="0" i="0" smtClean="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4400">
                            <a:ln w="0"/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sz="4400" b="0" i="1" smtClean="0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):</m:t>
                    </m:r>
                    <m:r>
                      <a:rPr lang="en-US" sz="4400" b="0" i="0" smtClean="0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0,1</m:t>
                    </m:r>
                    <m:r>
                      <m:rPr>
                        <m:sty m:val="p"/>
                      </m:rPr>
                      <a:rPr lang="en-US" sz="4400" b="0" i="0" smtClean="0">
                        <a:ln w="0"/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0,1</m:t>
                            </m:r>
                            <m:r>
                              <m:rPr>
                                <m:sty m:val="p"/>
                              </m:rP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4 </m:t>
                            </m:r>
                          </m:sup>
                        </m:sSup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0" smtClean="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400" b="0" i="0" smtClean="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</m:sSup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sz="5400" b="0" i="0" smtClean="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400" b="0" i="0" smtClean="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</m:sSup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sz="5400" b="0" i="0" smtClean="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400">
                                <a:ln w="0"/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</m:sSup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- 20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+4b+2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404" y="1079887"/>
                <a:ext cx="8229112" cy="4628831"/>
              </a:xfrm>
              <a:prstGeom prst="rect">
                <a:avLst/>
              </a:prstGeom>
              <a:blipFill>
                <a:blip r:embed="rId2"/>
                <a:stretch>
                  <a:fillRect l="-5111" r="-3185" b="-5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70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28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29917" y="1013555"/>
            <a:ext cx="48413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(a-b)²=a²-2ab+b²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00242" y="192360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a²-b²=(a-b)(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836515"/>
            <a:ext cx="65197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(a-b)³=a³-3a²b+3ab²-b³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1199" y="3881895"/>
            <a:ext cx="1042961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a³+b³=(</a:t>
            </a:r>
            <a:r>
              <a:rPr lang="en-US" sz="4800" b="1" dirty="0" err="1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48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)(a²-ab+b²)</a:t>
            </a:r>
            <a:br>
              <a:rPr lang="en-US" sz="48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00B050"/>
              </a:solidFill>
            </a:endParaRPr>
          </a:p>
          <a:p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46711" y="2616785"/>
                <a:ext cx="6328977" cy="1081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a³-b³=(a-b)(a²+ab+b²)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11" y="2616785"/>
                <a:ext cx="6328977" cy="1081002"/>
              </a:xfrm>
              <a:prstGeom prst="rect">
                <a:avLst/>
              </a:prstGeom>
              <a:blipFill>
                <a:blip r:embed="rId2"/>
                <a:stretch>
                  <a:fillRect l="-4335" r="-963" b="-26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146711" y="1016523"/>
            <a:ext cx="53206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)²=a²+2ab+b²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391313" y="5851620"/>
            <a:ext cx="69813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4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)³=a³+3a²b+3ab²+b³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21259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20" y="-56710"/>
            <a:ext cx="12199619" cy="9580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09800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0861" y="1357195"/>
                <a:ext cx="5137625" cy="15851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53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−53∙94+</m:t>
                        </m:r>
                        <m:sSup>
                          <m:sSup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47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53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47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6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dirty="0"/>
                  <a:t>=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61" y="1357195"/>
                <a:ext cx="5137625" cy="1585114"/>
              </a:xfrm>
              <a:prstGeom prst="rect">
                <a:avLst/>
              </a:prstGeom>
              <a:blipFill>
                <a:blip r:embed="rId2"/>
                <a:stretch>
                  <a:fillRect r="-7948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28486" y="1323173"/>
                <a:ext cx="6072013" cy="1677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53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6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53</m:t>
                        </m:r>
                        <m:r>
                          <a:rPr lang="en-US" sz="66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47+</m:t>
                        </m:r>
                        <m:sSup>
                          <m:sSupPr>
                            <m:ctrlPr>
                              <a:rPr lang="en-US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47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53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47</m:t>
                            </m:r>
                          </m:e>
                          <m:sup>
                            <m:r>
                              <a:rPr lang="en-US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6600" dirty="0"/>
                  <a:t>=</a:t>
                </a:r>
                <a:endParaRPr lang="ru-RU" sz="6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486" y="1323173"/>
                <a:ext cx="6072013" cy="1677447"/>
              </a:xfrm>
              <a:prstGeom prst="rect">
                <a:avLst/>
              </a:prstGeom>
              <a:blipFill>
                <a:blip r:embed="rId3"/>
                <a:stretch>
                  <a:fillRect r="-402" b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78255" y="3335243"/>
                <a:ext cx="8931099" cy="16837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(53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47</m:t>
                            </m:r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(53−47)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(53+47)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53−47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53+47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255" y="3335243"/>
                <a:ext cx="8931099" cy="16837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2798" y="5434526"/>
                <a:ext cx="4481386" cy="1272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200" dirty="0"/>
                  <a:t>=</a:t>
                </a:r>
                <a:r>
                  <a:rPr lang="en-US" sz="5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𝟎𝟔</m:t>
                    </m:r>
                  </m:oMath>
                </a14:m>
                <a:r>
                  <a:rPr lang="en-US" sz="2800" b="1" i="1" dirty="0">
                    <a:solidFill>
                      <a:srgbClr val="C00000"/>
                    </a:solidFill>
                  </a:rPr>
                  <a:t> </a:t>
                </a:r>
                <a:endParaRPr lang="ru-RU" sz="5400" b="1" i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798" y="5434526"/>
                <a:ext cx="4481386" cy="1272656"/>
              </a:xfrm>
              <a:prstGeom prst="rect">
                <a:avLst/>
              </a:prstGeom>
              <a:blipFill>
                <a:blip r:embed="rId5"/>
                <a:stretch>
                  <a:fillRect l="-10204" t="-20574" b="-30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687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82" y="2888422"/>
            <a:ext cx="10515600" cy="2936082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Darslikning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4-5- </a:t>
            </a:r>
            <a:r>
              <a:rPr lang="en-US" sz="60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sahifasida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10,-11-,16-,19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6000" dirty="0"/>
            </a:br>
            <a:endParaRPr lang="ru-RU" sz="6000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835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4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0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47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80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2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2922" y="251072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4192" y="385787"/>
            <a:ext cx="118491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endParaRPr lang="en-US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346" y="2510725"/>
            <a:ext cx="1154430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Shartdan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      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shartga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talqin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2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3467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4431" y="1453434"/>
            <a:ext cx="11160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Sayyoh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3 km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1/3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ko‘rsa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 km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qolibdi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Jami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86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512" y="1026288"/>
            <a:ext cx="96612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- 3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1/3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- 1 km 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 ? km </a:t>
            </a:r>
          </a:p>
          <a:p>
            <a:pPr algn="just"/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71513" y="5357813"/>
            <a:ext cx="8543925" cy="285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5072063" y="5143500"/>
            <a:ext cx="14288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1513" y="5143500"/>
            <a:ext cx="0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215438" y="5143500"/>
            <a:ext cx="0" cy="457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914525" y="5143500"/>
            <a:ext cx="14289" cy="488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28899" y="4598918"/>
                <a:ext cx="1085851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899" y="4598918"/>
                <a:ext cx="1085851" cy="6705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98618" y="4725428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 km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Левая фигурная скобка 21"/>
          <p:cNvSpPr/>
          <p:nvPr/>
        </p:nvSpPr>
        <p:spPr>
          <a:xfrm rot="16200000">
            <a:off x="2639380" y="3489964"/>
            <a:ext cx="479107" cy="4414838"/>
          </a:xfrm>
          <a:prstGeom prst="leftBrace">
            <a:avLst>
              <a:gd name="adj1" fmla="val 34874"/>
              <a:gd name="adj2" fmla="val 48860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375286" y="6169116"/>
            <a:ext cx="1007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0,5 x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671513" y="5357813"/>
            <a:ext cx="1243012" cy="14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928814" y="5372101"/>
            <a:ext cx="2560919" cy="2404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Левая фигурная скобка 28"/>
          <p:cNvSpPr/>
          <p:nvPr/>
        </p:nvSpPr>
        <p:spPr>
          <a:xfrm rot="5400000">
            <a:off x="4703921" y="257505"/>
            <a:ext cx="479107" cy="8543924"/>
          </a:xfrm>
          <a:prstGeom prst="leftBrace">
            <a:avLst>
              <a:gd name="adj1" fmla="val 34874"/>
              <a:gd name="adj2" fmla="val 49372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565214" y="3766693"/>
            <a:ext cx="1042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 km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489733" y="5386388"/>
            <a:ext cx="596617" cy="975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134508" y="4839533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 km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671513" y="1442970"/>
            <a:ext cx="8543925" cy="285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5072063" y="1228657"/>
            <a:ext cx="14288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1513" y="1228657"/>
            <a:ext cx="0" cy="4714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215438" y="1228657"/>
            <a:ext cx="0" cy="457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914525" y="1228657"/>
            <a:ext cx="14289" cy="488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42963" y="423255"/>
                <a:ext cx="1085851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963" y="423255"/>
                <a:ext cx="1085851" cy="9017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100388" y="643316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 km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Левая фигурная скобка 21"/>
          <p:cNvSpPr/>
          <p:nvPr/>
        </p:nvSpPr>
        <p:spPr>
          <a:xfrm rot="16200000">
            <a:off x="2639380" y="-424879"/>
            <a:ext cx="479107" cy="4414838"/>
          </a:xfrm>
          <a:prstGeom prst="leftBrace">
            <a:avLst>
              <a:gd name="adj1" fmla="val 34874"/>
              <a:gd name="adj2" fmla="val 48860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375286" y="1407125"/>
            <a:ext cx="1007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0,5 x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928814" y="1457257"/>
            <a:ext cx="314324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1940" y="2234694"/>
                <a:ext cx="9237820" cy="449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+ 4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x   </a:t>
                </a:r>
                <a:r>
                  <a:rPr lang="en-US" sz="44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(∙6)</a:t>
                </a: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2x – 6 + 24 = 3x </a:t>
                </a: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3x - 2x = 18 </a:t>
                </a: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x = 18              </a:t>
                </a: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x = 18 (km)</a:t>
                </a:r>
              </a:p>
              <a:p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40" y="2234694"/>
                <a:ext cx="9237820" cy="4493538"/>
              </a:xfrm>
              <a:prstGeom prst="rect">
                <a:avLst/>
              </a:prstGeom>
              <a:blipFill>
                <a:blip r:embed="rId3"/>
                <a:stretch>
                  <a:fillRect l="-2706" t="-2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415088" y="5915025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18 km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3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4904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Masala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881" y="1855544"/>
            <a:ext cx="1234184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45%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ikkinchisidan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66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bo‘lsa,shu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53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42530"/>
            <a:ext cx="12199619" cy="1141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1).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3075" y="1641231"/>
            <a:ext cx="7601761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 son x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2-son 45%x= 0,45x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   x-0,45x=66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0,55x=66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x=66:0,55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x=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19473" y="3257057"/>
            <a:ext cx="45223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2) 0,45∙120=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9473" y="4545254"/>
            <a:ext cx="3852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120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54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66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716" y="3554"/>
            <a:ext cx="11917892" cy="13924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86972" y="46240"/>
            <a:ext cx="11482730" cy="1124390"/>
          </a:xfrm>
          <a:prstGeom prst="rect">
            <a:avLst/>
          </a:prstGeom>
        </p:spPr>
        <p:txBody>
          <a:bodyPr vert="horz" lIns="89331" tIns="44665" rIns="89331" bIns="44665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9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34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786972" y="1811019"/>
            <a:ext cx="10725749" cy="369833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algn="just"/>
            <a:r>
              <a:rPr lang="en-US" sz="5275" dirty="0"/>
              <a:t>   </a:t>
            </a:r>
            <a:r>
              <a:rPr lang="ru-RU" sz="5861" dirty="0"/>
              <a:t>T</a:t>
            </a:r>
            <a:r>
              <a:rPr lang="en-US" sz="5861" dirty="0"/>
              <a:t>o‘</a:t>
            </a:r>
            <a:r>
              <a:rPr lang="ru-RU" sz="5861" dirty="0"/>
              <a:t>g</a:t>
            </a:r>
            <a:r>
              <a:rPr lang="en-US" sz="5861" dirty="0"/>
              <a:t>‘</a:t>
            </a:r>
            <a:r>
              <a:rPr lang="ru-RU" sz="5861" dirty="0" err="1"/>
              <a:t>ri</a:t>
            </a:r>
            <a:r>
              <a:rPr lang="ru-RU" sz="5861" dirty="0"/>
              <a:t> </a:t>
            </a:r>
            <a:r>
              <a:rPr lang="ru-RU" sz="5861" dirty="0" err="1"/>
              <a:t>to</a:t>
            </a:r>
            <a:r>
              <a:rPr lang="en-US" sz="5861" dirty="0"/>
              <a:t>‘</a:t>
            </a:r>
            <a:r>
              <a:rPr lang="ru-RU" sz="5861" dirty="0" err="1"/>
              <a:t>rtburchak</a:t>
            </a:r>
            <a:r>
              <a:rPr lang="en-US" sz="5861" dirty="0"/>
              <a:t>n</a:t>
            </a:r>
            <a:r>
              <a:rPr lang="ru-RU" sz="5861" dirty="0" err="1"/>
              <a:t>ing</a:t>
            </a:r>
            <a:r>
              <a:rPr lang="en-US" sz="5861" dirty="0"/>
              <a:t> </a:t>
            </a:r>
            <a:r>
              <a:rPr lang="ru-RU" sz="5861" dirty="0"/>
              <a:t> </a:t>
            </a:r>
            <a:r>
              <a:rPr lang="ru-RU" sz="5861" dirty="0" err="1"/>
              <a:t>bo</a:t>
            </a:r>
            <a:r>
              <a:rPr lang="en-US" sz="5861" dirty="0"/>
              <a:t>‘</a:t>
            </a:r>
            <a:r>
              <a:rPr lang="ru-RU" sz="5861" dirty="0" err="1"/>
              <a:t>yi</a:t>
            </a:r>
            <a:r>
              <a:rPr lang="ru-RU" sz="5861" dirty="0"/>
              <a:t> </a:t>
            </a:r>
            <a:r>
              <a:rPr lang="en-US" sz="5861" dirty="0"/>
              <a:t> </a:t>
            </a:r>
            <a:r>
              <a:rPr lang="ru-RU" sz="5861" dirty="0"/>
              <a:t>30% </a:t>
            </a:r>
            <a:r>
              <a:rPr lang="en-US" sz="5861" dirty="0"/>
              <a:t> </a:t>
            </a:r>
            <a:r>
              <a:rPr lang="ru-RU" sz="5861" dirty="0" err="1"/>
              <a:t>ga</a:t>
            </a:r>
            <a:r>
              <a:rPr lang="ru-RU" sz="5861" dirty="0"/>
              <a:t> </a:t>
            </a:r>
            <a:r>
              <a:rPr lang="ru-RU" sz="5861" dirty="0" err="1"/>
              <a:t>orttirilsa</a:t>
            </a:r>
            <a:r>
              <a:rPr lang="ru-RU" sz="5861" dirty="0"/>
              <a:t> </a:t>
            </a:r>
            <a:r>
              <a:rPr lang="ru-RU" sz="5861" dirty="0" err="1"/>
              <a:t>va</a:t>
            </a:r>
            <a:r>
              <a:rPr lang="ru-RU" sz="5861" dirty="0"/>
              <a:t> </a:t>
            </a:r>
            <a:r>
              <a:rPr lang="ru-RU" sz="5861" dirty="0" err="1"/>
              <a:t>eni</a:t>
            </a:r>
            <a:r>
              <a:rPr lang="ru-RU" sz="5861" dirty="0"/>
              <a:t> 30% </a:t>
            </a:r>
            <a:r>
              <a:rPr lang="ru-RU" sz="5861" dirty="0" err="1"/>
              <a:t>ga</a:t>
            </a:r>
            <a:r>
              <a:rPr lang="ru-RU" sz="5861" dirty="0"/>
              <a:t> </a:t>
            </a:r>
            <a:r>
              <a:rPr lang="ru-RU" sz="5861" dirty="0" err="1"/>
              <a:t>kamaytirilsa</a:t>
            </a:r>
            <a:r>
              <a:rPr lang="ru-RU" sz="5861" dirty="0"/>
              <a:t>, </a:t>
            </a:r>
            <a:r>
              <a:rPr lang="ru-RU" sz="5861" dirty="0" err="1"/>
              <a:t>uning</a:t>
            </a:r>
            <a:r>
              <a:rPr lang="ru-RU" sz="5861" dirty="0"/>
              <a:t> </a:t>
            </a:r>
            <a:r>
              <a:rPr lang="ru-RU" sz="5861" dirty="0" err="1"/>
              <a:t>yuzi</a:t>
            </a:r>
            <a:r>
              <a:rPr lang="ru-RU" sz="5861" dirty="0"/>
              <a:t> </a:t>
            </a:r>
            <a:r>
              <a:rPr lang="ru-RU" sz="5861" dirty="0" err="1"/>
              <a:t>qanday</a:t>
            </a:r>
            <a:r>
              <a:rPr lang="en-US" sz="5861" dirty="0"/>
              <a:t> </a:t>
            </a:r>
            <a:r>
              <a:rPr lang="ru-RU" sz="5861" dirty="0"/>
              <a:t>o</a:t>
            </a:r>
            <a:r>
              <a:rPr lang="en-US" sz="5861" dirty="0"/>
              <a:t>‘</a:t>
            </a:r>
            <a:r>
              <a:rPr lang="ru-RU" sz="5861" dirty="0" err="1"/>
              <a:t>zgaradi</a:t>
            </a:r>
            <a:r>
              <a:rPr lang="ru-RU" sz="5861" dirty="0"/>
              <a:t>?</a:t>
            </a:r>
            <a:endParaRPr lang="ru-RU" sz="5275" dirty="0"/>
          </a:p>
        </p:txBody>
      </p:sp>
    </p:spTree>
    <p:extLst>
      <p:ext uri="{BB962C8B-B14F-4D97-AF65-F5344CB8AC3E}">
        <p14:creationId xmlns:p14="http://schemas.microsoft.com/office/powerpoint/2010/main" val="136114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1"/>
              <p:cNvSpPr txBox="1">
                <a:spLocks noChangeArrowheads="1"/>
              </p:cNvSpPr>
              <p:nvPr/>
            </p:nvSpPr>
            <p:spPr bwMode="auto">
              <a:xfrm>
                <a:off x="4824483" y="-16794"/>
                <a:ext cx="7127913" cy="70958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just"/>
                <a:r>
                  <a:rPr lang="en-US" sz="3908" dirty="0">
                    <a:cs typeface="Arial" panose="020B0604020202020204" pitchFamily="34" charset="0"/>
                  </a:rPr>
                  <a:t> </a:t>
                </a:r>
                <a:r>
                  <a:rPr lang="en-US" sz="3908" dirty="0" err="1">
                    <a:cs typeface="Arial" panose="020B0604020202020204" pitchFamily="34" charset="0"/>
                  </a:rPr>
                  <a:t>Yechish</a:t>
                </a:r>
                <a:r>
                  <a:rPr lang="en-US" sz="3908" dirty="0">
                    <a:cs typeface="Arial" panose="020B0604020202020204" pitchFamily="34" charset="0"/>
                  </a:rPr>
                  <a:t>:  </a:t>
                </a:r>
              </a:p>
              <a:p>
                <a:pPr algn="just"/>
                <a:r>
                  <a:rPr lang="en-US" sz="3908" dirty="0">
                    <a:cs typeface="Arial" panose="020B0604020202020204" pitchFamily="34" charset="0"/>
                  </a:rPr>
                  <a:t> 1)30%= 0,3;             </a:t>
                </a:r>
                <a:r>
                  <a:rPr lang="en-US" sz="3517" b="1" dirty="0">
                    <a:cs typeface="Arial" panose="020B0604020202020204" pitchFamily="34" charset="0"/>
                  </a:rPr>
                  <a:t>S=ab</a:t>
                </a:r>
                <a:r>
                  <a:rPr lang="en-US" sz="3517" dirty="0"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en-US" sz="3517" dirty="0">
                    <a:cs typeface="Arial" panose="020B0604020202020204" pitchFamily="34" charset="0"/>
                  </a:rPr>
                  <a:t>AD=BC=a, AB=DC=b. </a:t>
                </a:r>
              </a:p>
              <a:p>
                <a:pPr algn="just"/>
                <a:r>
                  <a:rPr lang="en-US" sz="3517" dirty="0">
                    <a:cs typeface="Arial" panose="020B0604020202020204" pitchFamily="34" charset="0"/>
                  </a:rPr>
                  <a:t> </a:t>
                </a:r>
                <a:r>
                  <a:rPr lang="en-US" sz="4298" b="1" dirty="0">
                    <a:cs typeface="Arial" panose="020B0604020202020204" pitchFamily="34" charset="0"/>
                  </a:rPr>
                  <a:t>b</a:t>
                </a:r>
                <a:r>
                  <a:rPr lang="en-US" sz="3517" dirty="0">
                    <a:cs typeface="Arial" panose="020B0604020202020204" pitchFamily="34" charset="0"/>
                  </a:rPr>
                  <a:t> </a:t>
                </a:r>
                <a:r>
                  <a:rPr lang="en-US" sz="3517" dirty="0" err="1">
                    <a:cs typeface="Arial" panose="020B0604020202020204" pitchFamily="34" charset="0"/>
                  </a:rPr>
                  <a:t>ning</a:t>
                </a:r>
                <a:r>
                  <a:rPr lang="en-US" sz="3517" dirty="0">
                    <a:cs typeface="Arial" panose="020B0604020202020204" pitchFamily="34" charset="0"/>
                  </a:rPr>
                  <a:t> 30%</a:t>
                </a:r>
                <a:r>
                  <a:rPr lang="en-US" sz="4298" dirty="0">
                    <a:cs typeface="Arial" panose="020B0604020202020204" pitchFamily="34" charset="0"/>
                  </a:rPr>
                  <a:t>↑ b</a:t>
                </a:r>
                <a:r>
                  <a:rPr lang="en-US" sz="4298" b="1" baseline="30000" dirty="0">
                    <a:cs typeface="Arial" panose="020B0604020202020204" pitchFamily="34" charset="0"/>
                  </a:rPr>
                  <a:t>ᶥ  </a:t>
                </a:r>
                <a:endParaRPr lang="en-US" sz="3517" dirty="0">
                  <a:cs typeface="Arial" panose="020B0604020202020204" pitchFamily="34" charset="0"/>
                </a:endParaRPr>
              </a:p>
              <a:p>
                <a:pPr algn="just"/>
                <a:r>
                  <a:rPr lang="en-US" sz="3517" dirty="0">
                    <a:cs typeface="Arial" panose="020B0604020202020204" pitchFamily="34" charset="0"/>
                  </a:rPr>
                  <a:t>  </a:t>
                </a:r>
                <a:r>
                  <a:rPr lang="en-US" sz="4689" dirty="0">
                    <a:cs typeface="Arial" panose="020B0604020202020204" pitchFamily="34" charset="0"/>
                  </a:rPr>
                  <a:t>a</a:t>
                </a:r>
                <a:r>
                  <a:rPr lang="en-US" sz="3517" dirty="0">
                    <a:cs typeface="Arial" panose="020B0604020202020204" pitchFamily="34" charset="0"/>
                  </a:rPr>
                  <a:t> 30% </a:t>
                </a:r>
                <a:r>
                  <a:rPr lang="en-US" sz="3517" dirty="0" err="1">
                    <a:cs typeface="Arial" panose="020B0604020202020204" pitchFamily="34" charset="0"/>
                  </a:rPr>
                  <a:t>ga</a:t>
                </a:r>
                <a:r>
                  <a:rPr lang="en-US" sz="3517" dirty="0">
                    <a:cs typeface="Arial" panose="020B0604020202020204" pitchFamily="34" charset="0"/>
                  </a:rPr>
                  <a:t> </a:t>
                </a:r>
                <a:r>
                  <a:rPr lang="en-US" sz="3908" b="1" dirty="0">
                    <a:cs typeface="Arial" panose="020B0604020202020204" pitchFamily="34" charset="0"/>
                  </a:rPr>
                  <a:t>↓ a</a:t>
                </a:r>
                <a:r>
                  <a:rPr lang="en-US" sz="3908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908" b="1" dirty="0">
                    <a:cs typeface="Arial" panose="020B0604020202020204" pitchFamily="34" charset="0"/>
                  </a:rPr>
                  <a:t> </a:t>
                </a:r>
                <a:r>
                  <a:rPr lang="en-US" sz="3517" dirty="0" err="1">
                    <a:cs typeface="Arial" panose="020B0604020202020204" pitchFamily="34" charset="0"/>
                  </a:rPr>
                  <a:t>bo‘lsin</a:t>
                </a:r>
                <a:r>
                  <a:rPr lang="en-US" sz="3517" dirty="0"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3517" dirty="0">
                    <a:cs typeface="Arial" panose="020B0604020202020204" pitchFamily="34" charset="0"/>
                  </a:rPr>
                  <a:t>  </a:t>
                </a:r>
                <a:r>
                  <a:rPr lang="en-US" sz="3517" b="1" dirty="0">
                    <a:cs typeface="Arial" panose="020B0604020202020204" pitchFamily="34" charset="0"/>
                  </a:rPr>
                  <a:t>S</a:t>
                </a:r>
                <a:r>
                  <a:rPr lang="en-US" sz="3517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517" b="1" dirty="0">
                    <a:cs typeface="Arial" panose="020B0604020202020204" pitchFamily="34" charset="0"/>
                  </a:rPr>
                  <a:t> =a</a:t>
                </a:r>
                <a:r>
                  <a:rPr lang="en-US" sz="3517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517" b="1" dirty="0">
                    <a:cs typeface="Arial" panose="020B0604020202020204" pitchFamily="34" charset="0"/>
                  </a:rPr>
                  <a:t> b</a:t>
                </a:r>
                <a:r>
                  <a:rPr lang="en-US" sz="3517" b="1" baseline="30000" dirty="0">
                    <a:cs typeface="Arial" panose="020B0604020202020204" pitchFamily="34" charset="0"/>
                  </a:rPr>
                  <a:t>ᶥ  </a:t>
                </a:r>
                <a:r>
                  <a:rPr lang="en-US" sz="3517" dirty="0" err="1">
                    <a:cs typeface="Arial" panose="020B0604020202020204" pitchFamily="34" charset="0"/>
                  </a:rPr>
                  <a:t>ga</a:t>
                </a:r>
                <a:r>
                  <a:rPr lang="en-US" sz="3517" dirty="0">
                    <a:cs typeface="Arial" panose="020B0604020202020204" pitchFamily="34" charset="0"/>
                  </a:rPr>
                  <a:t> </a:t>
                </a:r>
                <a:r>
                  <a:rPr lang="en-US" sz="3517" dirty="0" err="1">
                    <a:cs typeface="Arial" panose="020B0604020202020204" pitchFamily="34" charset="0"/>
                  </a:rPr>
                  <a:t>teng</a:t>
                </a:r>
                <a:r>
                  <a:rPr lang="en-US" sz="3517" dirty="0">
                    <a:cs typeface="Arial" panose="020B0604020202020204" pitchFamily="34" charset="0"/>
                  </a:rPr>
                  <a:t> </a:t>
                </a:r>
                <a:r>
                  <a:rPr lang="en-US" sz="3517" dirty="0" err="1">
                    <a:cs typeface="Arial" panose="020B0604020202020204" pitchFamily="34" charset="0"/>
                  </a:rPr>
                  <a:t>bo‘ladi</a:t>
                </a:r>
                <a:r>
                  <a:rPr lang="en-US" sz="3517" dirty="0"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3517" dirty="0">
                    <a:cs typeface="Arial" panose="020B0604020202020204" pitchFamily="34" charset="0"/>
                  </a:rPr>
                  <a:t>1+0,3=1,3 ; 1-0,3=0,7 </a:t>
                </a:r>
              </a:p>
              <a:p>
                <a:pPr algn="just"/>
                <a:r>
                  <a:rPr lang="en-US" sz="3517" dirty="0" err="1">
                    <a:cs typeface="Arial" panose="020B0604020202020204" pitchFamily="34" charset="0"/>
                  </a:rPr>
                  <a:t>Demak</a:t>
                </a:r>
                <a:r>
                  <a:rPr lang="en-US" sz="3517" dirty="0">
                    <a:cs typeface="Arial" panose="020B0604020202020204" pitchFamily="34" charset="0"/>
                  </a:rPr>
                  <a:t>, b</a:t>
                </a:r>
                <a:r>
                  <a:rPr lang="en-US" sz="3517" b="1" baseline="30000" dirty="0">
                    <a:cs typeface="Arial" panose="020B0604020202020204" pitchFamily="34" charset="0"/>
                  </a:rPr>
                  <a:t>ᶥ </a:t>
                </a:r>
                <a:r>
                  <a:rPr lang="en-US" sz="3517" dirty="0">
                    <a:cs typeface="Arial" panose="020B0604020202020204" pitchFamily="34" charset="0"/>
                  </a:rPr>
                  <a:t>=1,3b , a</a:t>
                </a:r>
                <a:r>
                  <a:rPr lang="en-US" sz="3517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517" dirty="0">
                    <a:cs typeface="Arial" panose="020B0604020202020204" pitchFamily="34" charset="0"/>
                  </a:rPr>
                  <a:t> = 0,7a </a:t>
                </a:r>
              </a:p>
              <a:p>
                <a:pPr algn="just"/>
                <a:r>
                  <a:rPr lang="en-US" sz="3517" dirty="0">
                    <a:cs typeface="Arial" panose="020B0604020202020204" pitchFamily="34" charset="0"/>
                  </a:rPr>
                  <a:t> S</a:t>
                </a:r>
                <a:r>
                  <a:rPr lang="en-US" sz="3517" b="1" baseline="30000" dirty="0">
                    <a:cs typeface="Arial" panose="020B0604020202020204" pitchFamily="34" charset="0"/>
                  </a:rPr>
                  <a:t>ᶥ</a:t>
                </a:r>
                <a:r>
                  <a:rPr lang="en-US" sz="3517" dirty="0">
                    <a:cs typeface="Arial" panose="020B0604020202020204" pitchFamily="34" charset="0"/>
                  </a:rPr>
                  <a:t> = 1,3b</a:t>
                </a:r>
                <a14:m>
                  <m:oMath xmlns:m="http://schemas.openxmlformats.org/officeDocument/2006/math">
                    <m:r>
                      <a:rPr lang="en-US" sz="3517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517" dirty="0">
                    <a:cs typeface="Arial" panose="020B0604020202020204" pitchFamily="34" charset="0"/>
                  </a:rPr>
                  <a:t>0,7a=0,91ab </a:t>
                </a:r>
              </a:p>
              <a:p>
                <a:pPr algn="just"/>
                <a:r>
                  <a:rPr lang="en-US" sz="3908" dirty="0"/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98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298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298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  <m:sup>
                            <m:r>
                              <a:rPr lang="en-US" sz="4298" b="1">
                                <a:latin typeface="Cambria Math" panose="02040503050406030204" pitchFamily="18" charset="0"/>
                              </a:rPr>
                              <m:t>𝐈</m:t>
                            </m:r>
                          </m:sup>
                        </m:sSup>
                      </m:num>
                      <m:den>
                        <m:r>
                          <a:rPr lang="en-US" sz="4298" b="1">
                            <a:latin typeface="Cambria Math" panose="02040503050406030204" pitchFamily="18" charset="0"/>
                          </a:rPr>
                          <m:t>𝐒</m:t>
                        </m:r>
                      </m:den>
                    </m:f>
                    <m:r>
                      <a:rPr lang="en-US" sz="4298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29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98">
                            <a:latin typeface="Cambria Math" panose="02040503050406030204" pitchFamily="18" charset="0"/>
                          </a:rPr>
                          <m:t>0,91</m:t>
                        </m:r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298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  <m:r>
                      <a:rPr lang="en-US" sz="4298">
                        <a:latin typeface="Cambria Math" panose="02040503050406030204" pitchFamily="18" charset="0"/>
                      </a:rPr>
                      <m:t>=0,91=91%</m:t>
                    </m:r>
                  </m:oMath>
                </a14:m>
                <a:endParaRPr lang="en-US" sz="4298" dirty="0"/>
              </a:p>
              <a:p>
                <a:pPr algn="just"/>
                <a:endParaRPr lang="en-US" sz="3908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24483" y="-16794"/>
                <a:ext cx="7127913" cy="7095858"/>
              </a:xfrm>
              <a:prstGeom prst="rect">
                <a:avLst/>
              </a:prstGeom>
              <a:blipFill>
                <a:blip r:embed="rId2"/>
                <a:stretch>
                  <a:fillRect l="-2906" t="-1460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Группа 2"/>
          <p:cNvGrpSpPr/>
          <p:nvPr/>
        </p:nvGrpSpPr>
        <p:grpSpPr>
          <a:xfrm>
            <a:off x="732842" y="743478"/>
            <a:ext cx="3586614" cy="3159473"/>
            <a:chOff x="603037" y="761032"/>
            <a:chExt cx="3671298" cy="3234072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03037" y="3175204"/>
              <a:ext cx="2554060" cy="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603037" y="3175204"/>
              <a:ext cx="0" cy="81990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157097" y="2686396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D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1645838" y="2573858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a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40156" y="1537740"/>
              <a:ext cx="3634179" cy="2175620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758"/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 flipV="1">
              <a:off x="3194215" y="761032"/>
              <a:ext cx="0" cy="2952328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flipV="1">
              <a:off x="640155" y="761032"/>
              <a:ext cx="0" cy="819900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310145" y="1297840"/>
            <a:ext cx="425488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735" dirty="0"/>
              <a:t>A</a:t>
            </a:r>
            <a:endParaRPr lang="ru-RU" altLang="ru-RU" sz="2735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95576" y="156003"/>
            <a:ext cx="4516309" cy="4094191"/>
            <a:chOff x="155447" y="159686"/>
            <a:chExt cx="4622944" cy="4190859"/>
          </a:xfrm>
        </p:grpSpPr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1831482" y="3597842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a</a:t>
              </a:r>
              <a:endParaRPr lang="ru-RU" altLang="ru-RU" sz="2735" dirty="0"/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 flipH="1">
              <a:off x="640155" y="761032"/>
              <a:ext cx="2554060" cy="0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262514" y="287650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A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  <p:sp>
          <p:nvSpPr>
            <p:cNvPr id="64" name="Text Box 16"/>
            <p:cNvSpPr txBox="1">
              <a:spLocks noChangeArrowheads="1"/>
            </p:cNvSpPr>
            <p:nvPr/>
          </p:nvSpPr>
          <p:spPr bwMode="auto">
            <a:xfrm>
              <a:off x="159311" y="3725837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B</a:t>
              </a:r>
              <a:endParaRPr lang="ru-RU" altLang="ru-RU" sz="2735" dirty="0"/>
            </a:p>
          </p:txBody>
        </p:sp>
        <p:sp>
          <p:nvSpPr>
            <p:cNvPr id="65" name="Text Box 16"/>
            <p:cNvSpPr txBox="1">
              <a:spLocks noChangeArrowheads="1"/>
            </p:cNvSpPr>
            <p:nvPr/>
          </p:nvSpPr>
          <p:spPr bwMode="auto">
            <a:xfrm>
              <a:off x="4342857" y="1244406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D</a:t>
              </a:r>
              <a:endParaRPr lang="ru-RU" altLang="ru-RU" sz="2735" dirty="0"/>
            </a:p>
          </p:txBody>
        </p:sp>
        <p:sp>
          <p:nvSpPr>
            <p:cNvPr id="66" name="Text Box 16"/>
            <p:cNvSpPr txBox="1">
              <a:spLocks noChangeArrowheads="1"/>
            </p:cNvSpPr>
            <p:nvPr/>
          </p:nvSpPr>
          <p:spPr bwMode="auto">
            <a:xfrm>
              <a:off x="3995452" y="3827325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C</a:t>
              </a:r>
              <a:endParaRPr lang="ru-RU" altLang="ru-RU" sz="2735" dirty="0"/>
            </a:p>
          </p:txBody>
        </p:sp>
        <p:sp>
          <p:nvSpPr>
            <p:cNvPr id="67" name="Text Box 16"/>
            <p:cNvSpPr txBox="1">
              <a:spLocks noChangeArrowheads="1"/>
            </p:cNvSpPr>
            <p:nvPr/>
          </p:nvSpPr>
          <p:spPr bwMode="auto">
            <a:xfrm>
              <a:off x="3194215" y="272224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D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  <p:sp>
          <p:nvSpPr>
            <p:cNvPr id="68" name="Text Box 16"/>
            <p:cNvSpPr txBox="1">
              <a:spLocks noChangeArrowheads="1"/>
            </p:cNvSpPr>
            <p:nvPr/>
          </p:nvSpPr>
          <p:spPr bwMode="auto">
            <a:xfrm>
              <a:off x="2978192" y="3713360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C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  <p:sp>
          <p:nvSpPr>
            <p:cNvPr id="70" name="Text Box 16"/>
            <p:cNvSpPr txBox="1">
              <a:spLocks noChangeArrowheads="1"/>
            </p:cNvSpPr>
            <p:nvPr/>
          </p:nvSpPr>
          <p:spPr bwMode="auto">
            <a:xfrm>
              <a:off x="1866956" y="1400675"/>
              <a:ext cx="517262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a</a:t>
              </a:r>
              <a:endParaRPr lang="ru-RU" altLang="ru-RU" sz="2735" dirty="0"/>
            </a:p>
          </p:txBody>
        </p:sp>
        <p:sp>
          <p:nvSpPr>
            <p:cNvPr id="72" name="Text Box 16"/>
            <p:cNvSpPr txBox="1">
              <a:spLocks noChangeArrowheads="1"/>
            </p:cNvSpPr>
            <p:nvPr/>
          </p:nvSpPr>
          <p:spPr bwMode="auto">
            <a:xfrm>
              <a:off x="4212388" y="2143201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b</a:t>
              </a:r>
              <a:endParaRPr lang="ru-RU" altLang="ru-RU" sz="2735" dirty="0"/>
            </a:p>
          </p:txBody>
        </p:sp>
        <p:sp>
          <p:nvSpPr>
            <p:cNvPr id="73" name="Text Box 16"/>
            <p:cNvSpPr txBox="1">
              <a:spLocks noChangeArrowheads="1"/>
            </p:cNvSpPr>
            <p:nvPr/>
          </p:nvSpPr>
          <p:spPr bwMode="auto">
            <a:xfrm>
              <a:off x="155447" y="2037521"/>
              <a:ext cx="435534" cy="52322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ru-RU" sz="2735" dirty="0"/>
                <a:t>b</a:t>
              </a:r>
              <a:endParaRPr lang="ru-RU" altLang="ru-RU" sz="2735" dirty="0"/>
            </a:p>
          </p:txBody>
        </p:sp>
        <p:sp>
          <p:nvSpPr>
            <p:cNvPr id="74" name="Text Box 16"/>
            <p:cNvSpPr txBox="1">
              <a:spLocks noChangeArrowheads="1"/>
            </p:cNvSpPr>
            <p:nvPr/>
          </p:nvSpPr>
          <p:spPr bwMode="auto">
            <a:xfrm>
              <a:off x="1682956" y="159686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a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  <p:sp>
          <p:nvSpPr>
            <p:cNvPr id="75" name="Text Box 16"/>
            <p:cNvSpPr txBox="1">
              <a:spLocks noChangeArrowheads="1"/>
            </p:cNvSpPr>
            <p:nvPr/>
          </p:nvSpPr>
          <p:spPr bwMode="auto">
            <a:xfrm>
              <a:off x="3196707" y="2143201"/>
              <a:ext cx="646254" cy="5847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2735" dirty="0">
                  <a:solidFill>
                    <a:schemeClr val="accent1"/>
                  </a:solidFill>
                </a:rPr>
                <a:t>b</a:t>
              </a:r>
              <a:r>
                <a:rPr lang="en-US" sz="3126" b="1" baseline="30000" dirty="0">
                  <a:solidFill>
                    <a:schemeClr val="accent1"/>
                  </a:solidFill>
                </a:rPr>
                <a:t>ᶥ</a:t>
              </a:r>
              <a:endParaRPr lang="ru-RU" sz="3126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143714" y="4835941"/>
            <a:ext cx="4540712" cy="1894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6" dirty="0"/>
              <a:t>3) </a:t>
            </a:r>
            <a:r>
              <a:rPr lang="en-US" sz="3908" dirty="0"/>
              <a:t>100% - 91%= 9%</a:t>
            </a:r>
          </a:p>
          <a:p>
            <a:r>
              <a:rPr lang="en-US" sz="3908" b="1" dirty="0" err="1"/>
              <a:t>Javob</a:t>
            </a:r>
            <a:r>
              <a:rPr lang="en-US" sz="3908" b="1" dirty="0"/>
              <a:t>: 9% </a:t>
            </a:r>
            <a:r>
              <a:rPr lang="en-US" sz="3908" b="1" dirty="0" err="1"/>
              <a:t>ga</a:t>
            </a:r>
            <a:r>
              <a:rPr lang="en-US" sz="3908" b="1" dirty="0"/>
              <a:t> </a:t>
            </a:r>
          </a:p>
          <a:p>
            <a:r>
              <a:rPr lang="en-US" sz="3908" b="1" dirty="0"/>
              <a:t>              </a:t>
            </a:r>
            <a:r>
              <a:rPr lang="en-US" sz="3908" b="1" dirty="0" err="1"/>
              <a:t>o‘zgaradi</a:t>
            </a:r>
            <a:r>
              <a:rPr lang="en-US" sz="3908" b="1" dirty="0"/>
              <a:t>. </a:t>
            </a:r>
            <a:endParaRPr lang="ru-RU" sz="3908" b="1" dirty="0"/>
          </a:p>
        </p:txBody>
      </p:sp>
    </p:spTree>
    <p:extLst>
      <p:ext uri="{BB962C8B-B14F-4D97-AF65-F5344CB8AC3E}">
        <p14:creationId xmlns:p14="http://schemas.microsoft.com/office/powerpoint/2010/main" val="22669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67152fa4fe7c3b9d555a722b22e58aec7b386c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618</Words>
  <Application>Microsoft Office PowerPoint</Application>
  <PresentationFormat>Широкоэкранный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Darslikning 4-5- sahifasida joylashgan 10,-11-,16-,19– topshiriqlarni bajarish.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78</cp:revision>
  <dcterms:created xsi:type="dcterms:W3CDTF">2020-07-17T09:31:54Z</dcterms:created>
  <dcterms:modified xsi:type="dcterms:W3CDTF">2022-06-23T07:23:18Z</dcterms:modified>
</cp:coreProperties>
</file>