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7" r:id="rId3"/>
    <p:sldId id="258" r:id="rId4"/>
    <p:sldId id="274" r:id="rId5"/>
    <p:sldId id="272" r:id="rId6"/>
    <p:sldId id="275" r:id="rId7"/>
    <p:sldId id="277" r:id="rId8"/>
    <p:sldId id="279" r:id="rId9"/>
    <p:sldId id="278" r:id="rId10"/>
    <p:sldId id="276" r:id="rId11"/>
    <p:sldId id="280" r:id="rId12"/>
    <p:sldId id="273" r:id="rId13"/>
  </p:sldIdLst>
  <p:sldSz cx="12192000" cy="6858000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83" y="3246"/>
            <a:ext cx="12173957" cy="17551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48466" y="510303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16397" y="2644421"/>
            <a:ext cx="7096606" cy="3859068"/>
          </a:xfrm>
          <a:prstGeom prst="rect">
            <a:avLst/>
          </a:prstGeom>
        </p:spPr>
        <p:txBody>
          <a:bodyPr vert="horz" wrap="square" lIns="0" tIns="29526" rIns="0" bIns="0" rtlCol="0">
            <a:spAutoFit/>
          </a:bodyPr>
          <a:lstStyle/>
          <a:p>
            <a:pPr marL="38920">
              <a:lnSpc>
                <a:spcPts val="4132"/>
              </a:lnSpc>
              <a:spcBef>
                <a:spcPts val="232"/>
              </a:spcBef>
            </a:pPr>
            <a:r>
              <a:rPr sz="44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Mavzu:</a:t>
            </a:r>
          </a:p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7-sinf  ’’Algebra’’</a:t>
            </a:r>
          </a:p>
          <a:p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kursini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41">
              <a:lnSpc>
                <a:spcPts val="5907"/>
              </a:lnSpc>
            </a:pPr>
            <a:endParaRPr sz="5178" dirty="0">
              <a:latin typeface="Arial"/>
              <a:cs typeface="Arial"/>
            </a:endParaRPr>
          </a:p>
          <a:p>
            <a:pPr marL="68444">
              <a:lnSpc>
                <a:spcPts val="4290"/>
              </a:lnSpc>
              <a:spcBef>
                <a:spcPts val="2600"/>
              </a:spcBef>
            </a:pPr>
            <a:endParaRPr sz="3699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8251" y="2644421"/>
            <a:ext cx="72740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6" name="object 6"/>
          <p:cNvSpPr/>
          <p:nvPr/>
        </p:nvSpPr>
        <p:spPr>
          <a:xfrm>
            <a:off x="928251" y="4438107"/>
            <a:ext cx="72740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grpSp>
        <p:nvGrpSpPr>
          <p:cNvPr id="7" name="object 7"/>
          <p:cNvGrpSpPr/>
          <p:nvPr/>
        </p:nvGrpSpPr>
        <p:grpSpPr>
          <a:xfrm>
            <a:off x="928251" y="296876"/>
            <a:ext cx="10876387" cy="1276312"/>
            <a:chOff x="439458" y="228104"/>
            <a:chExt cx="4789951" cy="603885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592102" y="228104"/>
              <a:ext cx="637307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92102" y="228104"/>
              <a:ext cx="603885" cy="59628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9113003" y="2297099"/>
            <a:ext cx="2618509" cy="32722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10433417" y="420296"/>
            <a:ext cx="680060" cy="76561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ru-RU" sz="4755" b="1" spc="21" dirty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r>
              <a:rPr lang="en-US" sz="4755" spc="21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endParaRPr sz="4755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037586" y="652511"/>
            <a:ext cx="691162" cy="45663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800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16397" y="6108055"/>
            <a:ext cx="9011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Yusupjonova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Shahnoza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Mirzatillayevna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604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84EBF-79B2-4F35-8BDA-D1462BE4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69769" cy="185860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79CFE5A2-4521-4056-8207-5710B06C37FB}"/>
              </a:ext>
            </a:extLst>
          </p:cNvPr>
          <p:cNvSpPr/>
          <p:nvPr/>
        </p:nvSpPr>
        <p:spPr>
          <a:xfrm>
            <a:off x="-7619" y="-53504"/>
            <a:ext cx="12199619" cy="159523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Tenglamalar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sistemasini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qo‘yish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usulida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3331" y="1541726"/>
            <a:ext cx="338906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2x +y = 12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7x –2y = 31</a:t>
            </a:r>
          </a:p>
          <a:p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710210" y="1714937"/>
            <a:ext cx="498647" cy="1290039"/>
          </a:xfrm>
          <a:prstGeom prst="leftBrace">
            <a:avLst>
              <a:gd name="adj1" fmla="val 33631"/>
              <a:gd name="adj2" fmla="val 5298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196463" y="5878285"/>
            <a:ext cx="29033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(5; 2)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501" y="3079076"/>
            <a:ext cx="24304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dirty="0">
                <a:latin typeface="Arial" panose="020B0604020202020204" pitchFamily="34" charset="0"/>
                <a:cs typeface="Arial" panose="020B0604020202020204" pitchFamily="34" charset="0"/>
              </a:rPr>
              <a:t> y=12-2x</a:t>
            </a:r>
            <a:endParaRPr lang="ru-RU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5835" y="3079076"/>
            <a:ext cx="428033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1) 7x-2(12-2x)=31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7x-24+4x=31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7x+4x=31+24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11x=55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x=55:11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x=5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20777" y="3109853"/>
            <a:ext cx="33810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2) y=12-2∙5=2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4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84EBF-79B2-4F35-8BDA-D1462BE4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69769" cy="185860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79CFE5A2-4521-4056-8207-5710B06C37FB}"/>
              </a:ext>
            </a:extLst>
          </p:cNvPr>
          <p:cNvSpPr/>
          <p:nvPr/>
        </p:nvSpPr>
        <p:spPr>
          <a:xfrm>
            <a:off x="-7619" y="-53504"/>
            <a:ext cx="12199619" cy="149041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/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sistemasini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usulida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70613" y="1855544"/>
            <a:ext cx="27029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2x +y = 6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3x –y = 4</a:t>
            </a:r>
          </a:p>
          <a:p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1671966" y="2050869"/>
            <a:ext cx="498647" cy="1290039"/>
          </a:xfrm>
          <a:prstGeom prst="leftBrace">
            <a:avLst>
              <a:gd name="adj1" fmla="val 33631"/>
              <a:gd name="adj2" fmla="val 5298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99045" y="1855544"/>
            <a:ext cx="5485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61675" y="1977187"/>
            <a:ext cx="338906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4x -y = 11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6x –2y = 30</a:t>
            </a:r>
          </a:p>
          <a:p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7363028" y="2203269"/>
            <a:ext cx="498647" cy="1290039"/>
          </a:xfrm>
          <a:prstGeom prst="leftBrace">
            <a:avLst>
              <a:gd name="adj1" fmla="val 33631"/>
              <a:gd name="adj2" fmla="val 5298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792038" y="2050869"/>
            <a:ext cx="570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4095" y="4833257"/>
            <a:ext cx="2903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(2; 2)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972103" y="4924697"/>
            <a:ext cx="35958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(- 4; -27)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974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C34B1-B8D2-4AA2-8C12-343604D3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523" y="2992590"/>
            <a:ext cx="10515600" cy="2936082"/>
          </a:xfrm>
        </p:spPr>
        <p:txBody>
          <a:bodyPr>
            <a:noAutofit/>
          </a:bodyPr>
          <a:lstStyle/>
          <a:p>
            <a:pPr algn="ctr"/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3-,4-betida</a:t>
            </a:r>
            <a:b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b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4-7 – 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1CD7C4D-876A-412E-86B9-D5B65109A800}"/>
              </a:ext>
            </a:extLst>
          </p:cNvPr>
          <p:cNvSpPr/>
          <p:nvPr/>
        </p:nvSpPr>
        <p:spPr>
          <a:xfrm>
            <a:off x="-7619" y="-53504"/>
            <a:ext cx="12199619" cy="18354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94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22EDAB-8B3E-42D5-B4BE-5442013C0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1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A6CEC180-72BF-48D2-82AF-966709AD1CBA}"/>
              </a:ext>
            </a:extLst>
          </p:cNvPr>
          <p:cNvSpPr/>
          <p:nvPr/>
        </p:nvSpPr>
        <p:spPr>
          <a:xfrm>
            <a:off x="-7619" y="-53504"/>
            <a:ext cx="12199619" cy="130753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Mavzular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5290" y="918953"/>
            <a:ext cx="1177671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ifodalar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Qavslarni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ochish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qoidalari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Chiziqli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sistemasi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…. </a:t>
            </a:r>
          </a:p>
          <a:p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3129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84EBF-79B2-4F35-8BDA-D1462BE4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69769" cy="185860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79CFE5A2-4521-4056-8207-5710B06C37FB}"/>
              </a:ext>
            </a:extLst>
          </p:cNvPr>
          <p:cNvSpPr/>
          <p:nvPr/>
        </p:nvSpPr>
        <p:spPr>
          <a:xfrm>
            <a:off x="-7619" y="-53504"/>
            <a:ext cx="12199619" cy="139108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№1(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Ifodaning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toping: 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4418" y="1337583"/>
            <a:ext cx="1047355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= 2 (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ab+ac+bc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>
              <a:lnSpc>
                <a:spcPct val="150000"/>
              </a:lnSpc>
            </a:pP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a=5, b=4, c=10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  S = 2 ∙ ( 5∙4 + 5∙10 + 4∙10) = 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       = 2∙110 = 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220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86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84EBF-79B2-4F35-8BDA-D1462BE4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69769" cy="185860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79CFE5A2-4521-4056-8207-5710B06C37FB}"/>
              </a:ext>
            </a:extLst>
          </p:cNvPr>
          <p:cNvSpPr/>
          <p:nvPr/>
        </p:nvSpPr>
        <p:spPr>
          <a:xfrm>
            <a:off x="-7619" y="-53504"/>
            <a:ext cx="12199619" cy="149041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3, 4</a:t>
            </a: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Qavslarni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oching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soddalashtiring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481" y="1651092"/>
            <a:ext cx="114180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-(2a-3b) – (-a +3b) =</a:t>
            </a:r>
          </a:p>
          <a:p>
            <a:pPr>
              <a:lnSpc>
                <a:spcPct val="150000"/>
              </a:lnSpc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    = -2a</a:t>
            </a: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+3b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+a</a:t>
            </a: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-3b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= -2a+a = </a:t>
            </a:r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</a:t>
            </a:r>
            <a:endParaRPr lang="en-US" sz="5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931" y="4193199"/>
            <a:ext cx="1136561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4) 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8x –(3y+5x) – (-2y -x) =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=</a:t>
            </a:r>
            <a:r>
              <a:rPr lang="en-US" sz="4800" u="sng" dirty="0">
                <a:latin typeface="Arial" panose="020B0604020202020204" pitchFamily="34" charset="0"/>
                <a:cs typeface="Arial" panose="020B0604020202020204" pitchFamily="34" charset="0"/>
              </a:rPr>
              <a:t>8x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–3y–</a:t>
            </a:r>
            <a:r>
              <a:rPr lang="en-US" sz="4800" u="sng" dirty="0">
                <a:latin typeface="Arial" panose="020B0604020202020204" pitchFamily="34" charset="0"/>
                <a:cs typeface="Arial" panose="020B0604020202020204" pitchFamily="34" charset="0"/>
              </a:rPr>
              <a:t>5x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+2y+</a:t>
            </a:r>
            <a:r>
              <a:rPr lang="en-US" sz="4800" u="sng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= 8x -5x+x-3y+2y = </a:t>
            </a:r>
          </a:p>
          <a:p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= 4x-y</a:t>
            </a:r>
            <a:endParaRPr lang="ru-RU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53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B22DE174-046B-454A-A4C4-D57C78385FE9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1724819"/>
                <a:ext cx="10515600" cy="751681"/>
              </a:xfrm>
            </p:spPr>
            <p:txBody>
              <a:bodyPr>
                <a:normAutofit fontScale="90000"/>
              </a:bodyPr>
              <a:lstStyle/>
              <a:p>
                <a:b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49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4900" b="1" i="0"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ru-RU" sz="4900" b="1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4900" b="1" i="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d>
                    <m:d>
                      <m:dPr>
                        <m:ctrlPr>
                          <a:rPr lang="ru-RU" sz="49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4900" b="1" i="0"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ru-RU" sz="4900" b="1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4900" b="1" i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sz="4900" b="1" i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ru-RU" sz="49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4900" b="1" i="0"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ru-RU" sz="4900" b="1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4900" b="1" i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d>
                      <m:dPr>
                        <m:ctrlPr>
                          <a:rPr lang="ru-RU" sz="49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4900" b="1" i="0"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ru-RU" sz="4900" b="1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4900" b="1" i="0"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d>
                  </m:oMath>
                </a14:m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b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B22DE174-046B-454A-A4C4-D57C78385F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1724819"/>
                <a:ext cx="10515600" cy="751681"/>
              </a:xfrm>
              <a:blipFill>
                <a:blip r:embed="rId2"/>
                <a:stretch>
                  <a:fillRect t="-32520" b="-105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7066742-CF03-4F00-B44D-2E89E0E806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048000"/>
                <a:ext cx="10515600" cy="31289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ru-RU" sz="4400" i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ru-RU" sz="4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4400" i="0">
                          <a:latin typeface="Cambria Math" panose="02040503050406030204" pitchFamily="18" charset="0"/>
                        </a:rPr>
                        <m:t>+7</m:t>
                      </m:r>
                      <m:r>
                        <m:rPr>
                          <m:sty m:val="p"/>
                        </m:rPr>
                        <a:rPr lang="ru-RU" sz="4400" i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ru-RU" sz="4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ru-RU" sz="4400" i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ru-RU" sz="4400" i="0">
                          <a:latin typeface="Cambria Math" panose="02040503050406030204" pitchFamily="18" charset="0"/>
                        </a:rPr>
                        <m:t>+7−</m:t>
                      </m:r>
                      <m:d>
                        <m:dPr>
                          <m:ctrlPr>
                            <a:rPr lang="ru-RU" sz="4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4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ru-RU" sz="4400" i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p>
                              <m:r>
                                <a:rPr lang="ru-RU" sz="4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4400" i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m:rPr>
                              <m:sty m:val="p"/>
                            </m:rPr>
                            <a:rPr lang="ru-RU" sz="4400" i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ru-RU" sz="4400" i="0">
                              <a:latin typeface="Cambria Math" panose="02040503050406030204" pitchFamily="18" charset="0"/>
                            </a:rPr>
                            <m:t>+6</m:t>
                          </m:r>
                          <m:r>
                            <m:rPr>
                              <m:sty m:val="p"/>
                            </m:rPr>
                            <a:rPr lang="ru-RU" sz="4400" i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ru-RU" sz="4400" i="0">
                              <a:latin typeface="Cambria Math" panose="02040503050406030204" pitchFamily="18" charset="0"/>
                            </a:rPr>
                            <m:t>+12</m:t>
                          </m:r>
                        </m:e>
                      </m:d>
                      <m:r>
                        <a:rPr lang="ru-RU" sz="4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dirty="0"/>
              </a:p>
              <a:p>
                <a:pPr marL="0" indent="0">
                  <a:buNone/>
                </a:pPr>
                <a:endParaRPr lang="en-US" sz="1500" dirty="0"/>
              </a:p>
              <a:p>
                <a:pPr marL="0" indent="0">
                  <a:buNone/>
                </a:pPr>
                <a:r>
                  <a:rPr lang="en-US" sz="4400" b="1" dirty="0"/>
                  <a:t>  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b="1" i="0">
                            <a:latin typeface="Cambria Math" panose="02040503050406030204" pitchFamily="18" charset="0"/>
                          </a:rPr>
                          <m:t>𝐚</m:t>
                        </m:r>
                      </m:e>
                      <m:sup>
                        <m:r>
                          <a:rPr lang="ru-RU" sz="4400" b="1" i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ru-RU" sz="4400" i="0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44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𝟖𝐚</m:t>
                    </m:r>
                    <m:r>
                      <a:rPr lang="ru-RU" sz="4400" i="0">
                        <a:latin typeface="Cambria Math" panose="02040503050406030204" pitchFamily="18" charset="0"/>
                      </a:rPr>
                      <m:t>+7</m:t>
                    </m:r>
                    <m:r>
                      <a:rPr lang="ru-RU" sz="4400" b="1" i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sz="4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400" b="1" i="0">
                            <a:latin typeface="Cambria Math" panose="02040503050406030204" pitchFamily="18" charset="0"/>
                          </a:rPr>
                          <m:t>𝐚</m:t>
                        </m:r>
                      </m:e>
                      <m:sup>
                        <m:r>
                          <a:rPr lang="ru-RU" sz="4400" b="1" i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ru-RU" sz="44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44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𝟖𝐚</m:t>
                    </m:r>
                    <m:r>
                      <a:rPr lang="ru-RU" sz="4400" i="0" smtClean="0">
                        <a:latin typeface="Cambria Math" panose="02040503050406030204" pitchFamily="18" charset="0"/>
                      </a:rPr>
                      <m:t>−12=</m:t>
                    </m:r>
                  </m:oMath>
                </a14:m>
                <a:endParaRPr lang="en-US" sz="4400" dirty="0"/>
              </a:p>
              <a:p>
                <a:pPr marL="0" indent="0">
                  <a:buNone/>
                </a:pPr>
                <a:r>
                  <a:rPr lang="en-US" sz="4400" dirty="0"/>
                  <a:t>   </a:t>
                </a:r>
                <a:r>
                  <a:rPr lang="en-US" sz="4800" dirty="0"/>
                  <a:t>= 7 - 12 = </a:t>
                </a:r>
                <a:r>
                  <a:rPr lang="en-US" sz="4800" b="1" dirty="0"/>
                  <a:t>- 5</a:t>
                </a:r>
                <a:endParaRPr lang="ru-RU" sz="4800" b="1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ru-RU" sz="4000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7066742-CF03-4F00-B44D-2E89E0E806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048000"/>
                <a:ext cx="10515600" cy="31289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2">
            <a:extLst>
              <a:ext uri="{FF2B5EF4-FFF2-40B4-BE49-F238E27FC236}">
                <a16:creationId xmlns:a16="http://schemas.microsoft.com/office/drawing/2014/main" id="{265D41D5-CF92-4A09-B9A4-63128116FD44}"/>
              </a:ext>
            </a:extLst>
          </p:cNvPr>
          <p:cNvSpPr/>
          <p:nvPr/>
        </p:nvSpPr>
        <p:spPr>
          <a:xfrm>
            <a:off x="-7619" y="-53504"/>
            <a:ext cx="12199619" cy="135979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Ifodani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soddalashtiring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69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84EBF-79B2-4F35-8BDA-D1462BE4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69769" cy="185860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79CFE5A2-4521-4056-8207-5710B06C37FB}"/>
              </a:ext>
            </a:extLst>
          </p:cNvPr>
          <p:cNvSpPr/>
          <p:nvPr/>
        </p:nvSpPr>
        <p:spPr>
          <a:xfrm>
            <a:off x="-7619" y="-53504"/>
            <a:ext cx="12199619" cy="149041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6(4)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6188" y="1502847"/>
            <a:ext cx="7055136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2,4 ( 5x-3) = -0,8 ( 10-5x)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12x -7,2 = -8 + 4x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12x - 4x = -8+7,2 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8x  = -0,8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x= -0,8 : 8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x = -0,1 </a:t>
            </a:r>
          </a:p>
          <a:p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73737" y="5055326"/>
            <a:ext cx="29049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 x= -0,1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40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84EBF-79B2-4F35-8BDA-D1462BE4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69769" cy="185860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79CFE5A2-4521-4056-8207-5710B06C37FB}"/>
              </a:ext>
            </a:extLst>
          </p:cNvPr>
          <p:cNvSpPr/>
          <p:nvPr/>
        </p:nvSpPr>
        <p:spPr>
          <a:xfrm>
            <a:off x="-7619" y="-32608"/>
            <a:ext cx="12199619" cy="125528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Chiziqli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sistemasi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431" y="151399"/>
            <a:ext cx="1219200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o‘zgaruvchili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tenglamalar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sistemasining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deb,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o‘zgaruvchilarning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sistemadagi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tenglikka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aylantiradi-gan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qiymatlari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juftiga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.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59645" y="4520110"/>
            <a:ext cx="243047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+ y = a</a:t>
            </a:r>
          </a:p>
          <a:p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– y = b</a:t>
            </a:r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676318" y="4737637"/>
            <a:ext cx="483326" cy="1221139"/>
          </a:xfrm>
          <a:prstGeom prst="leftBrace">
            <a:avLst>
              <a:gd name="adj1" fmla="val 8333"/>
              <a:gd name="adj2" fmla="val 53039"/>
            </a:avLst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092190" y="6083864"/>
            <a:ext cx="29049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(80; 20)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27094" y="4471848"/>
            <a:ext cx="298030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x + y = 100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x – y =  60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6043768" y="4637314"/>
            <a:ext cx="483326" cy="1221139"/>
          </a:xfrm>
          <a:prstGeom prst="leftBrace">
            <a:avLst>
              <a:gd name="adj1" fmla="val 8333"/>
              <a:gd name="adj2" fmla="val 5303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3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84EBF-79B2-4F35-8BDA-D1462BE4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69769" cy="185860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79CFE5A2-4521-4056-8207-5710B06C37FB}"/>
              </a:ext>
            </a:extLst>
          </p:cNvPr>
          <p:cNvSpPr/>
          <p:nvPr/>
        </p:nvSpPr>
        <p:spPr>
          <a:xfrm>
            <a:off x="-7620" y="-56710"/>
            <a:ext cx="12199619" cy="145123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Chiziqli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tenglamalar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sistemasini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usullari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9763" y="1445367"/>
            <a:ext cx="11698877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Tenglamalar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sistemasini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yechimlarini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yechimlari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yo‘qligini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isbotlash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demakdir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009800"/>
            <a:ext cx="12192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67988" y="3522859"/>
            <a:ext cx="71817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qo‘yish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Grafik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usul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36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5943" y="108462"/>
            <a:ext cx="1178269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qo‘yish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sistemadagi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biror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tenglamada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o‘zgaruvchi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ikkinchisi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ifodalanadi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2)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tenglamada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o‘zgaruvchi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chiqqan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qo‘yiladi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o‘zgaruvchili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yechiladi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o‘zgaruvchining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topiladi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01736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e2e305643522a3c888ba5d4a9915be5598c844f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574</Words>
  <Application>Microsoft Office PowerPoint</Application>
  <PresentationFormat>Широкоэкранный</PresentationFormat>
  <Paragraphs>88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Wingdings</vt:lpstr>
      <vt:lpstr>Тема Office</vt:lpstr>
      <vt:lpstr>Algebra</vt:lpstr>
      <vt:lpstr>  </vt:lpstr>
      <vt:lpstr>Презентация PowerPoint</vt:lpstr>
      <vt:lpstr>Презентация PowerPoint</vt:lpstr>
      <vt:lpstr>          (a+7)(a+1)-(a+2)(a+6)=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Darslikning 3-,4-betida joylashgan 4-7 –  topshiriqlar.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53</cp:revision>
  <dcterms:created xsi:type="dcterms:W3CDTF">2020-07-17T09:31:54Z</dcterms:created>
  <dcterms:modified xsi:type="dcterms:W3CDTF">2022-06-23T07:19:26Z</dcterms:modified>
</cp:coreProperties>
</file>