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0" r:id="rId1"/>
  </p:sldMasterIdLst>
  <p:notesMasterIdLst>
    <p:notesMasterId r:id="rId15"/>
  </p:notesMasterIdLst>
  <p:sldIdLst>
    <p:sldId id="277" r:id="rId2"/>
    <p:sldId id="271" r:id="rId3"/>
    <p:sldId id="278" r:id="rId4"/>
    <p:sldId id="279" r:id="rId5"/>
    <p:sldId id="281" r:id="rId6"/>
    <p:sldId id="286" r:id="rId7"/>
    <p:sldId id="287" r:id="rId8"/>
    <p:sldId id="282" r:id="rId9"/>
    <p:sldId id="288" r:id="rId10"/>
    <p:sldId id="289" r:id="rId11"/>
    <p:sldId id="284" r:id="rId12"/>
    <p:sldId id="283" r:id="rId13"/>
    <p:sldId id="266" r:id="rId14"/>
  </p:sldIdLst>
  <p:sldSz cx="9144000" cy="5143500" type="screen16x9"/>
  <p:notesSz cx="5765800" cy="3244850"/>
  <p:defaultTextStyle>
    <a:defPPr>
      <a:defRPr lang="ru-RU"/>
    </a:defPPr>
    <a:lvl1pPr marL="0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1pPr>
    <a:lvl2pPr marL="724936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2pPr>
    <a:lvl3pPr marL="1449873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3pPr>
    <a:lvl4pPr marL="2174809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4pPr>
    <a:lvl5pPr marL="2899745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5pPr>
    <a:lvl6pPr marL="3624682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6pPr>
    <a:lvl7pPr marL="4349618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7pPr>
    <a:lvl8pPr marL="5074554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8pPr>
    <a:lvl9pPr marL="5799491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2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3AF6A1"/>
    <a:srgbClr val="D5E34D"/>
    <a:srgbClr val="6CF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2" autoAdjust="0"/>
    <p:restoredTop sz="85099" autoAdjust="0"/>
  </p:normalViewPr>
  <p:slideViewPr>
    <p:cSldViewPr>
      <p:cViewPr varScale="1">
        <p:scale>
          <a:sx n="84" d="100"/>
          <a:sy n="84" d="100"/>
        </p:scale>
        <p:origin x="324" y="54"/>
      </p:cViewPr>
      <p:guideLst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FF6E7-A000-4BD0-BC72-5CB57113EEF6}" type="doc">
      <dgm:prSet loTypeId="urn:microsoft.com/office/officeart/2005/8/layout/arrow6" loCatId="process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76BE9AAB-B7DA-46BE-8EAA-48525DCDA925}">
      <dgm:prSet/>
      <dgm:spPr>
        <a:xfrm>
          <a:off x="1060373" y="1518713"/>
          <a:ext cx="2916026" cy="173194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gm:spPr>
      <dgm:t>
        <a:bodyPr/>
        <a:lstStyle/>
        <a:p>
          <a:pPr rtl="0"/>
          <a:endParaRPr lang="ru-RU" dirty="0">
            <a:latin typeface="Calibri"/>
            <a:ea typeface="+mn-ea"/>
            <a:cs typeface="+mn-cs"/>
          </a:endParaRPr>
        </a:p>
      </dgm:t>
    </dgm:pt>
    <dgm:pt modelId="{ED61D89F-E399-4D73-B4A0-26B9F47D19BA}" type="parTrans" cxnId="{B6ACBD01-4911-4478-A3C1-624A8B2B46EF}">
      <dgm:prSet/>
      <dgm:spPr/>
      <dgm:t>
        <a:bodyPr/>
        <a:lstStyle/>
        <a:p>
          <a:endParaRPr lang="ru-RU"/>
        </a:p>
      </dgm:t>
    </dgm:pt>
    <dgm:pt modelId="{4718D2A9-B5DD-4333-8DF5-08982531831C}" type="sibTrans" cxnId="{B6ACBD01-4911-4478-A3C1-624A8B2B46EF}">
      <dgm:prSet/>
      <dgm:spPr/>
      <dgm:t>
        <a:bodyPr/>
        <a:lstStyle/>
        <a:p>
          <a:endParaRPr lang="ru-RU"/>
        </a:p>
      </dgm:t>
    </dgm:pt>
    <dgm:pt modelId="{E81669E4-52D3-4B61-8473-904FE57D5879}">
      <dgm:prSet custT="1"/>
      <dgm:spPr>
        <a:xfrm>
          <a:off x="4418222" y="2084245"/>
          <a:ext cx="3446213" cy="1731943"/>
        </a:xfrm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gm:spPr>
      <dgm:t>
        <a:bodyPr/>
        <a:lstStyle/>
        <a:p>
          <a:pPr algn="ctr" rtl="0"/>
          <a:endParaRPr lang="en-US" sz="2800" dirty="0" smtClean="0">
            <a:solidFill>
              <a:schemeClr val="tx1"/>
            </a:solidFill>
            <a:effectLst/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algn="l" rtl="0"/>
          <a:r>
            <a:rPr lang="en-US" sz="2800" b="1" i="1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123-betdagi VI bob </a:t>
          </a:r>
          <a:r>
            <a:rPr lang="en-US" sz="2800" b="1" i="1" dirty="0" err="1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bo‘yicha</a:t>
          </a:r>
          <a:r>
            <a:rPr lang="en-US" sz="2800" b="1" i="1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</a:p>
        <a:p>
          <a:pPr algn="l" rtl="0"/>
          <a:r>
            <a:rPr lang="en-US" sz="2800" b="1" i="1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1-6 </a:t>
          </a:r>
          <a:r>
            <a:rPr lang="en-US" sz="2800" b="1" i="1" dirty="0" err="1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topshiriqlarni</a:t>
          </a:r>
          <a:r>
            <a:rPr lang="en-US" sz="2800" b="1" i="1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2800" b="1" i="1" dirty="0" err="1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bajarish</a:t>
          </a:r>
          <a:r>
            <a:rPr lang="en-US" sz="2000" b="0" i="1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.</a:t>
          </a:r>
        </a:p>
        <a:p>
          <a:pPr algn="l" rtl="0"/>
          <a:r>
            <a:rPr lang="en-US" sz="2000" b="0" i="1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                                            (137- bet)</a:t>
          </a:r>
        </a:p>
      </dgm:t>
    </dgm:pt>
    <dgm:pt modelId="{8EC970CB-9C40-4E5F-BBC9-9B26AEA5CDF3}" type="parTrans" cxnId="{DF8C9ED3-D41D-41E3-A519-15CC228CC5B7}">
      <dgm:prSet/>
      <dgm:spPr/>
      <dgm:t>
        <a:bodyPr/>
        <a:lstStyle/>
        <a:p>
          <a:endParaRPr lang="ru-RU"/>
        </a:p>
      </dgm:t>
    </dgm:pt>
    <dgm:pt modelId="{1A6C6B84-F2DF-425D-8EE4-6B6BD787A06D}" type="sibTrans" cxnId="{DF8C9ED3-D41D-41E3-A519-15CC228CC5B7}">
      <dgm:prSet/>
      <dgm:spPr/>
      <dgm:t>
        <a:bodyPr/>
        <a:lstStyle/>
        <a:p>
          <a:endParaRPr lang="ru-RU"/>
        </a:p>
      </dgm:t>
    </dgm:pt>
    <dgm:pt modelId="{50FB4C71-2F3A-414B-9592-7BDA7CD7CBAF}" type="pres">
      <dgm:prSet presAssocID="{480FF6E7-A000-4BD0-BC72-5CB57113EEF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B46ED6-C6A7-4730-BD26-B4C5E586631F}" type="pres">
      <dgm:prSet presAssocID="{480FF6E7-A000-4BD0-BC72-5CB57113EEF6}" presName="ribbon" presStyleLbl="node1" presStyleIdx="0" presStyleCnt="1" custScaleY="103889" custLinFactNeighborX="4784" custLinFactNeighborY="20230"/>
      <dgm:spPr>
        <a:xfrm>
          <a:off x="0" y="900162"/>
          <a:ext cx="8836443" cy="3534577"/>
        </a:xfrm>
        <a:prstGeom prst="leftRightRibbon">
          <a:avLst/>
        </a:prstGeom>
        <a:gradFill flip="none" rotWithShape="0">
          <a:gsLst>
            <a:gs pos="0">
              <a:srgbClr val="0070C0">
                <a:tint val="66000"/>
                <a:satMod val="160000"/>
              </a:srgbClr>
            </a:gs>
            <a:gs pos="50000">
              <a:srgbClr val="0070C0">
                <a:tint val="44500"/>
                <a:satMod val="160000"/>
              </a:srgbClr>
            </a:gs>
            <a:gs pos="100000">
              <a:srgbClr val="0070C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ru-RU"/>
        </a:p>
      </dgm:t>
    </dgm:pt>
    <dgm:pt modelId="{074C05BF-78CA-4ABC-A518-039026BF015D}" type="pres">
      <dgm:prSet presAssocID="{480FF6E7-A000-4BD0-BC72-5CB57113EEF6}" presName="leftArrowText" presStyleLbl="node1" presStyleIdx="0" presStyleCnt="1" custLinFactNeighborX="2742" custLinFactNeighborY="1243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DCFD969-7412-4F48-8DD5-D51514F5E442}" type="pres">
      <dgm:prSet presAssocID="{480FF6E7-A000-4BD0-BC72-5CB57113EEF6}" presName="rightArrowText" presStyleLbl="node1" presStyleIdx="0" presStyleCnt="1" custScaleX="256410" custScaleY="109248" custLinFactNeighborX="-5942" custLinFactNeighborY="-19678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6B5231B8-916A-4FCB-8C37-410F9DD9611D}" type="presOf" srcId="{480FF6E7-A000-4BD0-BC72-5CB57113EEF6}" destId="{50FB4C71-2F3A-414B-9592-7BDA7CD7CBAF}" srcOrd="0" destOrd="0" presId="urn:microsoft.com/office/officeart/2005/8/layout/arrow6"/>
    <dgm:cxn modelId="{DF8C9ED3-D41D-41E3-A519-15CC228CC5B7}" srcId="{480FF6E7-A000-4BD0-BC72-5CB57113EEF6}" destId="{E81669E4-52D3-4B61-8473-904FE57D5879}" srcOrd="1" destOrd="0" parTransId="{8EC970CB-9C40-4E5F-BBC9-9B26AEA5CDF3}" sibTransId="{1A6C6B84-F2DF-425D-8EE4-6B6BD787A06D}"/>
    <dgm:cxn modelId="{8E09499F-D003-4325-B944-DACC0113FEC7}" type="presOf" srcId="{76BE9AAB-B7DA-46BE-8EAA-48525DCDA925}" destId="{074C05BF-78CA-4ABC-A518-039026BF015D}" srcOrd="0" destOrd="0" presId="urn:microsoft.com/office/officeart/2005/8/layout/arrow6"/>
    <dgm:cxn modelId="{B6ACBD01-4911-4478-A3C1-624A8B2B46EF}" srcId="{480FF6E7-A000-4BD0-BC72-5CB57113EEF6}" destId="{76BE9AAB-B7DA-46BE-8EAA-48525DCDA925}" srcOrd="0" destOrd="0" parTransId="{ED61D89F-E399-4D73-B4A0-26B9F47D19BA}" sibTransId="{4718D2A9-B5DD-4333-8DF5-08982531831C}"/>
    <dgm:cxn modelId="{F988A500-AE9A-463B-A7DF-42386814A2A7}" type="presOf" srcId="{E81669E4-52D3-4B61-8473-904FE57D5879}" destId="{3DCFD969-7412-4F48-8DD5-D51514F5E442}" srcOrd="0" destOrd="0" presId="urn:microsoft.com/office/officeart/2005/8/layout/arrow6"/>
    <dgm:cxn modelId="{5FA842AC-6CE2-4C5F-BC71-64C7C0635266}" type="presParOf" srcId="{50FB4C71-2F3A-414B-9592-7BDA7CD7CBAF}" destId="{02B46ED6-C6A7-4730-BD26-B4C5E586631F}" srcOrd="0" destOrd="0" presId="urn:microsoft.com/office/officeart/2005/8/layout/arrow6"/>
    <dgm:cxn modelId="{D36A1692-C2A8-4F21-A1A6-247E3880A726}" type="presParOf" srcId="{50FB4C71-2F3A-414B-9592-7BDA7CD7CBAF}" destId="{074C05BF-78CA-4ABC-A518-039026BF015D}" srcOrd="1" destOrd="0" presId="urn:microsoft.com/office/officeart/2005/8/layout/arrow6"/>
    <dgm:cxn modelId="{BB4C73A9-9EAD-488F-BE60-72E613B58D99}" type="presParOf" srcId="{50FB4C71-2F3A-414B-9592-7BDA7CD7CBAF}" destId="{3DCFD969-7412-4F48-8DD5-D51514F5E442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B46ED6-C6A7-4730-BD26-B4C5E586631F}">
      <dsp:nvSpPr>
        <dsp:cNvPr id="0" name=""/>
        <dsp:cNvSpPr/>
      </dsp:nvSpPr>
      <dsp:spPr>
        <a:xfrm>
          <a:off x="-156116" y="-48035"/>
          <a:ext cx="6175850" cy="2566411"/>
        </a:xfrm>
        <a:prstGeom prst="leftRightRibbon">
          <a:avLst/>
        </a:prstGeom>
        <a:gradFill flip="none" rotWithShape="0">
          <a:gsLst>
            <a:gs pos="0">
              <a:srgbClr val="0070C0">
                <a:tint val="66000"/>
                <a:satMod val="160000"/>
              </a:srgbClr>
            </a:gs>
            <a:gs pos="50000">
              <a:srgbClr val="0070C0">
                <a:tint val="44500"/>
                <a:satMod val="160000"/>
              </a:srgbClr>
            </a:gs>
            <a:gs pos="100000">
              <a:srgbClr val="0070C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74C05BF-78CA-4ABC-A518-039026BF015D}">
      <dsp:nvSpPr>
        <dsp:cNvPr id="0" name=""/>
        <dsp:cNvSpPr/>
      </dsp:nvSpPr>
      <dsp:spPr>
        <a:xfrm>
          <a:off x="345415" y="447355"/>
          <a:ext cx="2038030" cy="1210466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99136" rIns="0" bIns="213360" numCol="1" spcCol="1270" anchor="ctr" anchorCtr="0">
          <a:noAutofit/>
        </a:bodyPr>
        <a:lstStyle/>
        <a:p>
          <a:pPr lvl="0" algn="ctr" defTabSz="2489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600" kern="1200" dirty="0">
            <a:latin typeface="Calibri"/>
            <a:ea typeface="+mn-ea"/>
            <a:cs typeface="+mn-cs"/>
          </a:endParaRPr>
        </a:p>
      </dsp:txBody>
      <dsp:txXfrm>
        <a:off x="345415" y="447355"/>
        <a:ext cx="2038030" cy="1210466"/>
      </dsp:txXfrm>
    </dsp:sp>
    <dsp:sp modelId="{3DCFD969-7412-4F48-8DD5-D51514F5E442}">
      <dsp:nvSpPr>
        <dsp:cNvPr id="0" name=""/>
        <dsp:cNvSpPr/>
      </dsp:nvSpPr>
      <dsp:spPr>
        <a:xfrm>
          <a:off x="609607" y="533396"/>
          <a:ext cx="6175843" cy="1322410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 smtClean="0">
            <a:solidFill>
              <a:schemeClr val="tx1"/>
            </a:solidFill>
            <a:effectLst/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123-betdagi VI bob </a:t>
          </a:r>
          <a:r>
            <a:rPr lang="en-US" sz="2800" b="1" i="1" kern="1200" dirty="0" err="1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bo‘yicha</a:t>
          </a:r>
          <a:r>
            <a:rPr lang="en-US" sz="2800" b="1" i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1-6 </a:t>
          </a:r>
          <a:r>
            <a:rPr lang="en-US" sz="2800" b="1" i="1" kern="1200" dirty="0" err="1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topshiriqlarni</a:t>
          </a:r>
          <a:r>
            <a:rPr lang="en-US" sz="2800" b="1" i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2800" b="1" i="1" kern="1200" dirty="0" err="1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bajarish</a:t>
          </a:r>
          <a:r>
            <a:rPr lang="en-US" sz="2000" b="0" i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.</a:t>
          </a:r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i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                                            (137- bet)</a:t>
          </a:r>
        </a:p>
      </dsp:txBody>
      <dsp:txXfrm>
        <a:off x="609607" y="533396"/>
        <a:ext cx="6175843" cy="1322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A726B-8BD2-48B4-A50B-208B1ADCB3E6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39BD8-99EE-4713-9F89-7A33BD842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80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832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720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15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680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831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382088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50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48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38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80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23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17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23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99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83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731" y="1"/>
            <a:ext cx="8831167" cy="116261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4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805927" y="-48459"/>
            <a:ext cx="4840178" cy="1208173"/>
          </a:xfrm>
          <a:prstGeom prst="rect">
            <a:avLst/>
          </a:prstGeom>
        </p:spPr>
        <p:txBody>
          <a:bodyPr spcFirstLastPara="1" vert="horz" wrap="square" lIns="0" tIns="1837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5977" algn="ctr">
              <a:lnSpc>
                <a:spcPct val="150000"/>
              </a:lnSpc>
              <a:spcBef>
                <a:spcPts val="144"/>
              </a:spcBef>
            </a:pPr>
            <a:r>
              <a:rPr lang="en-US" sz="509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6461194" y="1885950"/>
            <a:ext cx="1890365" cy="1845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776"/>
          </a:p>
        </p:txBody>
      </p:sp>
      <p:sp>
        <p:nvSpPr>
          <p:cNvPr id="16" name="TextBox 15"/>
          <p:cNvSpPr txBox="1"/>
          <p:nvPr/>
        </p:nvSpPr>
        <p:spPr>
          <a:xfrm>
            <a:off x="1271441" y="1717545"/>
            <a:ext cx="5909150" cy="2480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MUSTAHKAMLASH DARSI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517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517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56625" y="298020"/>
            <a:ext cx="1394934" cy="68063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382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82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18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18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3711" y="1586061"/>
            <a:ext cx="474842" cy="9856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763"/>
          </a:p>
        </p:txBody>
      </p:sp>
      <p:sp>
        <p:nvSpPr>
          <p:cNvPr id="9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763872" y="265162"/>
            <a:ext cx="682877" cy="72171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69981"/>
            <a:endParaRPr sz="131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3711" y="2957661"/>
            <a:ext cx="474842" cy="98568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763"/>
          </a:p>
        </p:txBody>
      </p:sp>
    </p:spTree>
    <p:extLst>
      <p:ext uri="{BB962C8B-B14F-4D97-AF65-F5344CB8AC3E}">
        <p14:creationId xmlns:p14="http://schemas.microsoft.com/office/powerpoint/2010/main" val="373875483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2614" y="1108132"/>
            <a:ext cx="898570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uchburchakda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= BC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BH -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BHC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uchburchaklarning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perimetrlari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32 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BH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balandlikning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en-US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3000" y="2933080"/>
            <a:ext cx="1802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62174" y="2933080"/>
            <a:ext cx="1802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3000" y="3638736"/>
            <a:ext cx="17027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5 c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188114" y="3637921"/>
            <a:ext cx="1561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075" y="3456300"/>
            <a:ext cx="739039" cy="802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530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3444" y="2743100"/>
            <a:ext cx="8610600" cy="163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Go‘niyadan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liklarini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o‘tkazing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payqadingiz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Tajribani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bajarib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aniqlangan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xossani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faraz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 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3444" y="1072430"/>
            <a:ext cx="848642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Transportirdan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bissektrisalarini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o‘tkazing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payqadingiz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Tajribani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bajarib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aniqlangan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xossani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faraz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270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 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3736" y="1123950"/>
            <a:ext cx="8915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medianalarini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payqadingiz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Tajribani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bajarib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aniqlanga</a:t>
            </a:r>
            <a:endParaRPr lang="en-US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xossani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faraz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905000" y="2961134"/>
            <a:ext cx="3867190" cy="1600200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cxnSp>
        <p:nvCxnSpPr>
          <p:cNvPr id="5" name="Прямая соединительная линия 4"/>
          <p:cNvCxnSpPr>
            <a:stCxn id="4" idx="0"/>
          </p:cNvCxnSpPr>
          <p:nvPr/>
        </p:nvCxnSpPr>
        <p:spPr>
          <a:xfrm flipH="1">
            <a:off x="3733454" y="2961134"/>
            <a:ext cx="1113356" cy="1600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" idx="4"/>
            <a:endCxn id="4" idx="1"/>
          </p:cNvCxnSpPr>
          <p:nvPr/>
        </p:nvCxnSpPr>
        <p:spPr>
          <a:xfrm flipH="1" flipV="1">
            <a:off x="3375905" y="3761234"/>
            <a:ext cx="2396285" cy="8001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4" idx="5"/>
            <a:endCxn id="4" idx="2"/>
          </p:cNvCxnSpPr>
          <p:nvPr/>
        </p:nvCxnSpPr>
        <p:spPr>
          <a:xfrm flipH="1">
            <a:off x="1905000" y="3761234"/>
            <a:ext cx="3404500" cy="8001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/>
          <p:cNvSpPr/>
          <p:nvPr/>
        </p:nvSpPr>
        <p:spPr>
          <a:xfrm>
            <a:off x="3962400" y="3910812"/>
            <a:ext cx="253446" cy="2286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54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4883888"/>
              </p:ext>
            </p:extLst>
          </p:nvPr>
        </p:nvGraphicFramePr>
        <p:xfrm>
          <a:off x="762000" y="1428750"/>
          <a:ext cx="6477000" cy="2470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bject 5"/>
          <p:cNvSpPr/>
          <p:nvPr/>
        </p:nvSpPr>
        <p:spPr>
          <a:xfrm>
            <a:off x="0" y="0"/>
            <a:ext cx="9144000" cy="89535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200000"/>
              </a:lnSpc>
            </a:pPr>
            <a:r>
              <a:rPr lang="en-US" sz="32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2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2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40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8340" y="928830"/>
            <a:ext cx="9601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Kesmalarning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uzunliklari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larning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qiymatlarida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kesmalardan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2985" y="1937631"/>
            <a:ext cx="3675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A) a = 1, b = 2, c = 3;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9600" y="1910099"/>
            <a:ext cx="3130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B) a = 2, b = 3, c = 4;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66446" y="2509568"/>
            <a:ext cx="3215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D) a = 3, b = 4, c = 5;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30486" y="2441980"/>
            <a:ext cx="30957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E) a = 6, b = 4, c = 3.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3970428" y="3374852"/>
                <a:ext cx="1371215" cy="410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902" tIns="39451" rIns="78902" bIns="39451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9pPr>
              </a:lstStyle>
              <a:p>
                <a:r>
                  <a:rPr kumimoji="0" lang="ru-RU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ru-RU" sz="2148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US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1 </a:t>
                </a:r>
                <a:r>
                  <a:rPr kumimoji="0" lang="en-US" sz="2148" b="1" dirty="0">
                    <a:solidFill>
                      <a:srgbClr val="002060"/>
                    </a:solidFill>
                    <a:latin typeface="Arial" pitchFamily="34" charset="0"/>
                  </a:rPr>
                  <a:t>+ </a:t>
                </a:r>
                <a:r>
                  <a:rPr kumimoji="0" lang="ru-RU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2</a:t>
                </a:r>
                <a:endParaRPr kumimoji="0" lang="ru-RU" sz="2148" b="1" dirty="0">
                  <a:solidFill>
                    <a:srgbClr val="002060"/>
                  </a:solidFill>
                  <a:latin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70428" y="3374852"/>
                <a:ext cx="1371215" cy="410212"/>
              </a:xfrm>
              <a:prstGeom prst="rect">
                <a:avLst/>
              </a:prstGeom>
              <a:blipFill rotWithShape="0">
                <a:blip r:embed="rId2"/>
                <a:stretch>
                  <a:fillRect l="-889" t="-10448" r="-5778" b="-3283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6142500" y="3374103"/>
                <a:ext cx="1372819" cy="410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902" tIns="39451" rIns="78902" bIns="39451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9pPr>
              </a:lstStyle>
              <a:p>
                <a:r>
                  <a:rPr kumimoji="0" lang="ru-RU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</a:t>
                </a:r>
                <a:r>
                  <a:rPr kumimoji="0" lang="en-US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US" sz="2148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kumimoji="0" lang="en-US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2 </a:t>
                </a:r>
                <a:r>
                  <a:rPr kumimoji="0" lang="en-US" sz="2148" b="1" dirty="0">
                    <a:solidFill>
                      <a:srgbClr val="002060"/>
                    </a:solidFill>
                    <a:latin typeface="Arial" pitchFamily="34" charset="0"/>
                  </a:rPr>
                  <a:t>+ 3</a:t>
                </a:r>
                <a:endParaRPr kumimoji="0" lang="ru-RU" sz="2148" b="1" dirty="0">
                  <a:solidFill>
                    <a:srgbClr val="002060"/>
                  </a:solidFill>
                  <a:latin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2500" y="3374103"/>
                <a:ext cx="1372819" cy="410212"/>
              </a:xfrm>
              <a:prstGeom prst="rect">
                <a:avLst/>
              </a:prstGeom>
              <a:blipFill rotWithShape="0">
                <a:blip r:embed="rId3"/>
                <a:stretch>
                  <a:fillRect l="-1333" t="-8824" r="-5778" b="-3088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>
                <a:spLocks noChangeArrowheads="1"/>
              </p:cNvSpPr>
              <p:nvPr/>
            </p:nvSpPr>
            <p:spPr bwMode="auto">
              <a:xfrm>
                <a:off x="3984335" y="3818232"/>
                <a:ext cx="1372819" cy="410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902" tIns="39451" rIns="78902" bIns="39451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9pPr>
              </a:lstStyle>
              <a:p>
                <a:r>
                  <a:rPr kumimoji="0" lang="ru-RU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</a:t>
                </a:r>
                <a:r>
                  <a:rPr kumimoji="0" lang="en-US" sz="2148" b="1" dirty="0">
                    <a:solidFill>
                      <a:srgbClr val="002060"/>
                    </a:solidFill>
                    <a:latin typeface="Arial" pitchFamily="34" charset="0"/>
                  </a:rPr>
                  <a:t>5</a:t>
                </a:r>
                <a:r>
                  <a:rPr kumimoji="0" lang="en-US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148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kumimoji="0" lang="en-US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3 </a:t>
                </a:r>
                <a:r>
                  <a:rPr kumimoji="0" lang="en-US" sz="2148" b="1" dirty="0">
                    <a:solidFill>
                      <a:srgbClr val="002060"/>
                    </a:solidFill>
                    <a:latin typeface="Arial" pitchFamily="34" charset="0"/>
                  </a:rPr>
                  <a:t>+ </a:t>
                </a:r>
                <a:r>
                  <a:rPr kumimoji="0" lang="en-US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4</a:t>
                </a:r>
                <a:endParaRPr kumimoji="0" lang="ru-RU" sz="2148" b="1" dirty="0">
                  <a:solidFill>
                    <a:srgbClr val="002060"/>
                  </a:solidFill>
                  <a:latin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84335" y="3818232"/>
                <a:ext cx="1372819" cy="410212"/>
              </a:xfrm>
              <a:prstGeom prst="rect">
                <a:avLst/>
              </a:prstGeom>
              <a:blipFill rotWithShape="0">
                <a:blip r:embed="rId4"/>
                <a:stretch>
                  <a:fillRect l="-1333" t="-8824" r="-5778" b="-3088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6180948" y="3817378"/>
                <a:ext cx="1372819" cy="410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78902" tIns="39451" rIns="78902" bIns="39451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cs typeface="Arial" pitchFamily="34" charset="0"/>
                  </a:defRPr>
                </a:lvl9pPr>
              </a:lstStyle>
              <a:p>
                <a:r>
                  <a:rPr kumimoji="0" lang="ru-RU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</a:t>
                </a:r>
                <a:r>
                  <a:rPr kumimoji="0" lang="en-US" sz="2148" b="1" dirty="0">
                    <a:solidFill>
                      <a:srgbClr val="002060"/>
                    </a:solidFill>
                    <a:latin typeface="Arial" pitchFamily="34" charset="0"/>
                  </a:rPr>
                  <a:t>6</a:t>
                </a:r>
                <a:r>
                  <a:rPr kumimoji="0" lang="en-US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148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kumimoji="0" lang="en-US" sz="2148" b="1" dirty="0" smtClean="0">
                    <a:solidFill>
                      <a:srgbClr val="002060"/>
                    </a:solidFill>
                    <a:latin typeface="Arial" pitchFamily="34" charset="0"/>
                  </a:rPr>
                  <a:t> 4 </a:t>
                </a:r>
                <a:r>
                  <a:rPr kumimoji="0" lang="en-US" sz="2148" b="1" dirty="0">
                    <a:solidFill>
                      <a:srgbClr val="002060"/>
                    </a:solidFill>
                    <a:latin typeface="Arial" pitchFamily="34" charset="0"/>
                  </a:rPr>
                  <a:t>+ 3</a:t>
                </a:r>
                <a:endParaRPr kumimoji="0" lang="ru-RU" sz="2148" b="1" dirty="0">
                  <a:solidFill>
                    <a:srgbClr val="002060"/>
                  </a:solidFill>
                  <a:latin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80948" y="3817378"/>
                <a:ext cx="1372819" cy="410212"/>
              </a:xfrm>
              <a:prstGeom prst="rect">
                <a:avLst/>
              </a:prstGeom>
              <a:blipFill rotWithShape="0">
                <a:blip r:embed="rId5"/>
                <a:stretch>
                  <a:fillRect l="-1333" t="-8824" r="-5778" b="-3088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Равнобедренный треугольник 12"/>
          <p:cNvSpPr/>
          <p:nvPr/>
        </p:nvSpPr>
        <p:spPr>
          <a:xfrm>
            <a:off x="779228" y="3379870"/>
            <a:ext cx="2649771" cy="1020680"/>
          </a:xfrm>
          <a:prstGeom prst="triangle">
            <a:avLst>
              <a:gd name="adj" fmla="val 82575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153739" y="440343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64047" y="3419976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75411" y="345370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808996" y="3822018"/>
            <a:ext cx="1263815" cy="41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8902" tIns="39451" rIns="78902" bIns="39451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kumimoji="0" lang="en-US" sz="2148" b="1" dirty="0">
                <a:solidFill>
                  <a:srgbClr val="002060"/>
                </a:solidFill>
                <a:latin typeface="Arial" pitchFamily="34" charset="0"/>
              </a:rPr>
              <a:t>a</a:t>
            </a:r>
            <a:r>
              <a:rPr kumimoji="0" lang="ru-RU" sz="2148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kumimoji="0" lang="en-US" sz="2148" b="1" dirty="0">
                <a:solidFill>
                  <a:srgbClr val="002060"/>
                </a:solidFill>
                <a:latin typeface="Arial" pitchFamily="34" charset="0"/>
              </a:rPr>
              <a:t>&lt;</a:t>
            </a:r>
            <a:r>
              <a:rPr kumimoji="0" lang="ru-RU" sz="2148" b="1" dirty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kumimoji="0" lang="en-US" sz="2148" b="1" dirty="0">
                <a:solidFill>
                  <a:srgbClr val="002060"/>
                </a:solidFill>
                <a:latin typeface="Arial" pitchFamily="34" charset="0"/>
              </a:rPr>
              <a:t>b</a:t>
            </a:r>
            <a:r>
              <a:rPr kumimoji="0" lang="ru-RU" sz="2148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kumimoji="0" lang="ru-RU" sz="2148" b="1" dirty="0">
                <a:solidFill>
                  <a:srgbClr val="002060"/>
                </a:solidFill>
                <a:latin typeface="Arial" pitchFamily="34" charset="0"/>
              </a:rPr>
              <a:t>+ </a:t>
            </a:r>
            <a:r>
              <a:rPr kumimoji="0" lang="en-US" sz="2148" b="1" dirty="0" smtClean="0">
                <a:solidFill>
                  <a:srgbClr val="002060"/>
                </a:solidFill>
                <a:latin typeface="Arial" pitchFamily="34" charset="0"/>
              </a:rPr>
              <a:t>c</a:t>
            </a:r>
            <a:endParaRPr kumimoji="0" lang="ru-RU" sz="2148" b="1" dirty="0">
              <a:solidFill>
                <a:srgbClr val="002060"/>
              </a:solidFill>
              <a:latin typeface="Arial" pitchFamily="34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139" y="1813654"/>
            <a:ext cx="739039" cy="802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5717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200" y="1177432"/>
            <a:ext cx="9144000" cy="1410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yasashlarni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qurollaridan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foydalanishga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ruxsat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beriladi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6351" y="2312632"/>
            <a:ext cx="2333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0379" y="2356600"/>
            <a:ext cx="3800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chizg‘ich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47595" y="2977537"/>
            <a:ext cx="3121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Sirkul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chizg‘ich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24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70379" y="2950517"/>
            <a:ext cx="32262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Sirkul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35" y="2774297"/>
            <a:ext cx="739039" cy="802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654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6200" y="942367"/>
            <a:ext cx="9220200" cy="970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yasashlarni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bajarishda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chizg‘ichdan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vazifalarni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bajarishga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ruxsat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beriladi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71600" y="2005365"/>
            <a:ext cx="82227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o‘lchashga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71600" y="2585964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chizishga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7268" y="3234944"/>
            <a:ext cx="8161506" cy="1270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chiziqqa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chiziqni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chamalab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chizishga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4138594"/>
            <a:ext cx="85976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o‘lchab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o‘rtasini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topishga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55" y="2352369"/>
            <a:ext cx="739039" cy="802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006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" y="1096793"/>
            <a:ext cx="9220200" cy="1410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tomonlaridan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c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16 c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c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tomonini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8039" y="2734075"/>
            <a:ext cx="1931939" cy="531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A) 12 c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24400" y="2848730"/>
            <a:ext cx="1830950" cy="531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B) 13 c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08039" y="3445855"/>
            <a:ext cx="1830950" cy="531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D) 15 c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24400" y="3460672"/>
            <a:ext cx="1789272" cy="531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E) 16 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cm.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16316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209550"/>
            <a:ext cx="9220200" cy="1270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tomonlaridan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16 c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c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tomonini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267200" y="1666121"/>
            <a:ext cx="2649771" cy="1020680"/>
          </a:xfrm>
          <a:prstGeom prst="triangle">
            <a:avLst>
              <a:gd name="adj" fmla="val 82575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31043" y="2243477"/>
            <a:ext cx="12252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= P -14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42382" y="165735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92085" y="261883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80846" y="1657733"/>
            <a:ext cx="1937909" cy="449004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8902" tIns="39451" rIns="78902" bIns="39451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kumimoji="0" lang="en-US" b="1" dirty="0" smtClean="0">
                <a:solidFill>
                  <a:srgbClr val="002060"/>
                </a:solidFill>
                <a:latin typeface="Arial" pitchFamily="34" charset="0"/>
              </a:rPr>
              <a:t>P = a</a:t>
            </a:r>
            <a:r>
              <a:rPr kumimoji="0" lang="ru-RU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kumimoji="0" lang="en-US" b="1" dirty="0">
                <a:solidFill>
                  <a:srgbClr val="002060"/>
                </a:solidFill>
                <a:latin typeface="Arial" pitchFamily="34" charset="0"/>
              </a:rPr>
              <a:t>+</a:t>
            </a:r>
            <a:r>
              <a:rPr kumimoji="0" lang="ru-RU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kumimoji="0" lang="en-US" b="1" dirty="0">
                <a:solidFill>
                  <a:srgbClr val="002060"/>
                </a:solidFill>
                <a:latin typeface="Arial" pitchFamily="34" charset="0"/>
              </a:rPr>
              <a:t>b</a:t>
            </a:r>
            <a:r>
              <a:rPr kumimoji="0" lang="ru-RU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kumimoji="0" lang="ru-RU" b="1" dirty="0">
                <a:solidFill>
                  <a:srgbClr val="002060"/>
                </a:solidFill>
                <a:latin typeface="Arial" pitchFamily="34" charset="0"/>
              </a:rPr>
              <a:t>+ </a:t>
            </a:r>
            <a:r>
              <a:rPr kumimoji="0" lang="en-US" b="1" dirty="0" smtClean="0">
                <a:solidFill>
                  <a:srgbClr val="002060"/>
                </a:solidFill>
                <a:latin typeface="Arial" pitchFamily="34" charset="0"/>
              </a:rPr>
              <a:t>c</a:t>
            </a:r>
            <a:endParaRPr kumimoji="0" lang="ru-RU" b="1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408" y="2609534"/>
            <a:ext cx="1239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 = P -16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8680" y="2931112"/>
            <a:ext cx="12478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 = P -24</a:t>
            </a:r>
          </a:p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30862" y="1875904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368" y="2665334"/>
            <a:ext cx="367408" cy="5315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200400" y="3474207"/>
            <a:ext cx="32447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= 27- 14 = 13 (cm), </a:t>
            </a:r>
          </a:p>
          <a:p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 = 27- 16 = 11 (cm),</a:t>
            </a:r>
          </a:p>
          <a:p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= 27 – 24 = 3 (cm).  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0846" y="3022529"/>
            <a:ext cx="167885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 = 3P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en-US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2P = 54</a:t>
            </a:r>
          </a:p>
          <a:p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= 54:2</a:t>
            </a:r>
          </a:p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 = 27 (cm)  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  <p:bldP spid="13" grpId="0"/>
      <p:bldP spid="14" grpId="0"/>
      <p:bldP spid="7" grpId="0"/>
      <p:bldP spid="17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" y="1096793"/>
            <a:ext cx="9220200" cy="1410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tomonlaridan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c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16 c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c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tomonini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8039" y="2734075"/>
            <a:ext cx="1931939" cy="531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A) 12 c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2734075"/>
            <a:ext cx="1830950" cy="531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B) 13 c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58533" y="3647662"/>
            <a:ext cx="1830950" cy="531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D) 15 c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3647662"/>
            <a:ext cx="1789272" cy="531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E) 16 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cm.</a:t>
            </a:r>
            <a:endParaRPr lang="ru-RU" b="1" i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598729"/>
            <a:ext cx="739039" cy="802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834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"/>
          <p:cNvSpPr/>
          <p:nvPr/>
        </p:nvSpPr>
        <p:spPr>
          <a:xfrm>
            <a:off x="0" y="0"/>
            <a:ext cx="9144000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2614" y="1108132"/>
            <a:ext cx="898570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uchburchakda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= BC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BH -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BHC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uchburchaklarning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perimetrlari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32 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BH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balandlikning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en-US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3000" y="2933080"/>
            <a:ext cx="1802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62174" y="2933080"/>
            <a:ext cx="1802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3000" y="3638736"/>
            <a:ext cx="17027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5 c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188114" y="3637921"/>
            <a:ext cx="1561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62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478" y="93863"/>
            <a:ext cx="898570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uchburchakda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= BC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BH -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BHC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uchburchaklarning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perimetrlari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32 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BH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balandlikning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en-US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801009" y="2395116"/>
            <a:ext cx="3655209" cy="1559837"/>
          </a:xfrm>
          <a:prstGeom prst="triangle">
            <a:avLst>
              <a:gd name="adj" fmla="val 45229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764" dirty="0"/>
          </a:p>
        </p:txBody>
      </p:sp>
      <p:cxnSp>
        <p:nvCxnSpPr>
          <p:cNvPr id="9" name="Прямая соединительная линия 8"/>
          <p:cNvCxnSpPr>
            <a:stCxn id="8" idx="0"/>
          </p:cNvCxnSpPr>
          <p:nvPr/>
        </p:nvCxnSpPr>
        <p:spPr>
          <a:xfrm>
            <a:off x="2454223" y="2395116"/>
            <a:ext cx="26553" cy="1559837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flipH="1">
            <a:off x="463794" y="3946166"/>
            <a:ext cx="365521" cy="538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1" b="1" dirty="0"/>
              <a:t>A</a:t>
            </a:r>
            <a:endParaRPr lang="ru-RU" sz="2901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84248" y="1856378"/>
            <a:ext cx="393056" cy="5387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901" b="1" dirty="0"/>
              <a:t>B</a:t>
            </a:r>
            <a:endParaRPr lang="ru-RU" sz="2901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64236" y="4014213"/>
            <a:ext cx="383964" cy="538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01" b="1" dirty="0"/>
              <a:t>C</a:t>
            </a:r>
            <a:endParaRPr lang="ru-RU" sz="2901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336944" y="3952246"/>
            <a:ext cx="375424" cy="4081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52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052" dirty="0"/>
          </a:p>
        </p:txBody>
      </p:sp>
      <p:sp>
        <p:nvSpPr>
          <p:cNvPr id="15" name="TextBox 14"/>
          <p:cNvSpPr txBox="1"/>
          <p:nvPr/>
        </p:nvSpPr>
        <p:spPr>
          <a:xfrm>
            <a:off x="2510922" y="2909256"/>
            <a:ext cx="352982" cy="5315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x</a:t>
            </a:r>
            <a:endParaRPr lang="ru-RU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876800" y="2229599"/>
                <a:ext cx="3810000" cy="16619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𝑨𝑩𝑪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𝑩𝑯𝑪</m:t>
                        </m:r>
                      </m:sub>
                    </m:sSub>
                    <m:r>
                      <a:rPr lang="en-US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2x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48 = 2∙32 - 2x</a:t>
                </a:r>
              </a:p>
              <a:p>
                <a:r>
                  <a:rPr lang="en-US" sz="2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8</a:t>
                </a:r>
                <a:r>
                  <a:rPr lang="ru-RU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(cm) </a:t>
                </a:r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2229599"/>
                <a:ext cx="3810000" cy="1661993"/>
              </a:xfrm>
              <a:prstGeom prst="rect">
                <a:avLst/>
              </a:prstGeom>
              <a:blipFill rotWithShape="0">
                <a:blip r:embed="rId2"/>
                <a:stretch>
                  <a:fillRect l="-3200" t="-4779" r="-480" b="-95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800600" y="1594767"/>
                <a:ext cx="3366627" cy="5734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∆</m:t>
                    </m:r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endParaRPr lang="ru-RU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594767"/>
                <a:ext cx="3366627" cy="573427"/>
              </a:xfrm>
              <a:prstGeom prst="rect">
                <a:avLst/>
              </a:prstGeom>
              <a:blipFill rotWithShape="0">
                <a:blip r:embed="rId3"/>
                <a:stretch>
                  <a:fillRect t="-5319" r="-2536" b="-27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784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1430</TotalTime>
  <Words>648</Words>
  <Application>Microsoft Office PowerPoint</Application>
  <PresentationFormat>Экран (16:9)</PresentationFormat>
  <Paragraphs>101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138</cp:revision>
  <dcterms:created xsi:type="dcterms:W3CDTF">2020-04-09T07:32:19Z</dcterms:created>
  <dcterms:modified xsi:type="dcterms:W3CDTF">2021-03-15T14:20:06Z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