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0" r:id="rId1"/>
  </p:sldMasterIdLst>
  <p:notesMasterIdLst>
    <p:notesMasterId r:id="rId14"/>
  </p:notesMasterIdLst>
  <p:sldIdLst>
    <p:sldId id="277" r:id="rId2"/>
    <p:sldId id="271" r:id="rId3"/>
    <p:sldId id="278" r:id="rId4"/>
    <p:sldId id="288" r:id="rId5"/>
    <p:sldId id="289" r:id="rId6"/>
    <p:sldId id="286" r:id="rId7"/>
    <p:sldId id="287" r:id="rId8"/>
    <p:sldId id="283" r:id="rId9"/>
    <p:sldId id="282" r:id="rId10"/>
    <p:sldId id="290" r:id="rId11"/>
    <p:sldId id="284" r:id="rId12"/>
    <p:sldId id="285" r:id="rId13"/>
  </p:sldIdLst>
  <p:sldSz cx="9144000" cy="5143500" type="screen16x9"/>
  <p:notesSz cx="5765800" cy="3244850"/>
  <p:defaultTextStyle>
    <a:defPPr>
      <a:defRPr lang="ru-RU"/>
    </a:defPPr>
    <a:lvl1pPr marL="0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1pPr>
    <a:lvl2pPr marL="724936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2pPr>
    <a:lvl3pPr marL="1449873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3pPr>
    <a:lvl4pPr marL="2174809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4pPr>
    <a:lvl5pPr marL="2899745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5pPr>
    <a:lvl6pPr marL="3624682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6pPr>
    <a:lvl7pPr marL="4349618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7pPr>
    <a:lvl8pPr marL="5074554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8pPr>
    <a:lvl9pPr marL="5799491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65" userDrawn="1">
          <p15:clr>
            <a:srgbClr val="A4A3A4"/>
          </p15:clr>
        </p15:guide>
        <p15:guide id="2" pos="342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0000"/>
    <a:srgbClr val="00A859"/>
    <a:srgbClr val="3AF6A1"/>
    <a:srgbClr val="D5E34D"/>
    <a:srgbClr val="6CF4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2" autoAdjust="0"/>
    <p:restoredTop sz="93091" autoAdjust="0"/>
  </p:normalViewPr>
  <p:slideViewPr>
    <p:cSldViewPr>
      <p:cViewPr varScale="1">
        <p:scale>
          <a:sx n="98" d="100"/>
          <a:sy n="98" d="100"/>
        </p:scale>
        <p:origin x="474" y="84"/>
      </p:cViewPr>
      <p:guideLst>
        <p:guide orient="horz" pos="4565"/>
        <p:guide pos="34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A726B-8BD2-48B4-A50B-208B1ADCB3E6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39BD8-99EE-4713-9F89-7A33BD842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802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8832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720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156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680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68925" y="2387250"/>
            <a:ext cx="3636600" cy="22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3820885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506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481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389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809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8237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17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235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997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839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3731" y="1"/>
            <a:ext cx="8831167" cy="116261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74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1805927" y="-48459"/>
            <a:ext cx="4840178" cy="1208173"/>
          </a:xfrm>
          <a:prstGeom prst="rect">
            <a:avLst/>
          </a:prstGeom>
        </p:spPr>
        <p:txBody>
          <a:bodyPr spcFirstLastPara="1" vert="horz" wrap="square" lIns="0" tIns="18373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15977" algn="ctr">
              <a:lnSpc>
                <a:spcPct val="150000"/>
              </a:lnSpc>
              <a:spcBef>
                <a:spcPts val="144"/>
              </a:spcBef>
            </a:pPr>
            <a:r>
              <a:rPr lang="en-US" sz="5098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5" name="object 11"/>
          <p:cNvSpPr/>
          <p:nvPr/>
        </p:nvSpPr>
        <p:spPr>
          <a:xfrm>
            <a:off x="7120458" y="2142975"/>
            <a:ext cx="1602431" cy="15560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776"/>
          </a:p>
        </p:txBody>
      </p:sp>
      <p:sp>
        <p:nvSpPr>
          <p:cNvPr id="16" name="TextBox 15"/>
          <p:cNvSpPr txBox="1"/>
          <p:nvPr/>
        </p:nvSpPr>
        <p:spPr>
          <a:xfrm>
            <a:off x="1105310" y="1856805"/>
            <a:ext cx="59091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956625" y="298020"/>
            <a:ext cx="1394934" cy="680636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ru-RU" sz="382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82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189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189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3711" y="1738461"/>
            <a:ext cx="474842" cy="98568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763"/>
          </a:p>
        </p:txBody>
      </p:sp>
      <p:sp>
        <p:nvSpPr>
          <p:cNvPr id="9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763872" y="265162"/>
            <a:ext cx="682877" cy="72171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69981"/>
            <a:endParaRPr sz="1319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93711" y="3110061"/>
            <a:ext cx="474842" cy="98568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763"/>
          </a:p>
        </p:txBody>
      </p:sp>
    </p:spTree>
    <p:extLst>
      <p:ext uri="{BB962C8B-B14F-4D97-AF65-F5344CB8AC3E}">
        <p14:creationId xmlns:p14="http://schemas.microsoft.com/office/powerpoint/2010/main" val="3738754836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-18635" y="49724"/>
            <a:ext cx="9406460" cy="742930"/>
          </a:xfrm>
          <a:noFill/>
        </p:spPr>
        <p:txBody>
          <a:bodyPr>
            <a:noAutofit/>
          </a:bodyPr>
          <a:lstStyle/>
          <a:p>
            <a:pPr>
              <a:defRPr/>
            </a:pPr>
            <a:r>
              <a:rPr lang="en-US" altLang="uz-Cyrl-UZ" sz="2994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TOPSHIRIQLAR:</a:t>
            </a:r>
            <a:endParaRPr lang="ru-RU" altLang="uz-Cyrl-UZ" sz="2994" b="1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90600" y="1091393"/>
            <a:ext cx="7391400" cy="9182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4082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en-US" sz="4082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u-RU" sz="4082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082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82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en-US" sz="4082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ru-RU" sz="4082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082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082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82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(136-bet).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587" y="2266950"/>
            <a:ext cx="3874908" cy="1762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84769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3"/>
          <p:cNvSpPr>
            <a:spLocks noChangeShapeType="1"/>
          </p:cNvSpPr>
          <p:nvPr/>
        </p:nvSpPr>
        <p:spPr bwMode="auto">
          <a:xfrm>
            <a:off x="2466975" y="1814513"/>
            <a:ext cx="2106216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 sz="2141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2250282" y="1545432"/>
            <a:ext cx="2322910" cy="264556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 sz="2141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681288" y="1815704"/>
            <a:ext cx="59412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b="1">
                <a:latin typeface="Garamond" panose="02020404030301010803" pitchFamily="18" charset="0"/>
              </a:rPr>
              <a:t>30</a:t>
            </a:r>
            <a:r>
              <a:rPr lang="en-US" sz="1800" b="1">
                <a:latin typeface="Garamond" panose="02020404030301010803" pitchFamily="18" charset="0"/>
              </a:rPr>
              <a:t>°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141935" y="1760935"/>
            <a:ext cx="5405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b="1">
                <a:latin typeface="Garamond" panose="02020404030301010803" pitchFamily="18" charset="0"/>
              </a:rPr>
              <a:t> В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4356498" y="1437085"/>
            <a:ext cx="5405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b="1">
                <a:latin typeface="Garamond" panose="02020404030301010803" pitchFamily="18" charset="0"/>
              </a:rPr>
              <a:t>А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4464844" y="3758804"/>
            <a:ext cx="37742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b="1">
                <a:latin typeface="Garamond" panose="02020404030301010803" pitchFamily="18" charset="0"/>
              </a:rPr>
              <a:t>а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3114676" y="1490663"/>
            <a:ext cx="7548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b="1">
                <a:latin typeface="Garamond" panose="02020404030301010803" pitchFamily="18" charset="0"/>
              </a:rPr>
              <a:t>60 см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5166123" y="1545431"/>
            <a:ext cx="2483644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700" b="1" dirty="0"/>
              <a:t>Найти расстояние от точки А </a:t>
            </a:r>
            <a:r>
              <a:rPr lang="ru-RU" sz="2700" b="1" dirty="0" smtClean="0"/>
              <a:t>до прямой а.</a:t>
            </a:r>
            <a:endParaRPr lang="ru-RU" sz="27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9144000" cy="97155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aosida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noma’lumni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399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2"/>
          <p:cNvSpPr>
            <a:spLocks noChangeShapeType="1"/>
          </p:cNvSpPr>
          <p:nvPr/>
        </p:nvSpPr>
        <p:spPr bwMode="auto">
          <a:xfrm>
            <a:off x="1278732" y="1599010"/>
            <a:ext cx="5231606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 sz="2141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flipV="1">
            <a:off x="1547813" y="1599011"/>
            <a:ext cx="4104085" cy="2106215"/>
          </a:xfrm>
          <a:prstGeom prst="triangle">
            <a:avLst>
              <a:gd name="adj" fmla="val 50000"/>
            </a:avLst>
          </a:prstGeom>
          <a:noFill/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ru-RU" sz="2141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871663" y="1600200"/>
            <a:ext cx="7262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b="1">
                <a:latin typeface="Garamond" panose="02020404030301010803" pitchFamily="18" charset="0"/>
              </a:rPr>
              <a:t>45</a:t>
            </a:r>
            <a:r>
              <a:rPr lang="en-US" sz="1800" b="1">
                <a:latin typeface="Garamond" panose="02020404030301010803" pitchFamily="18" charset="0"/>
              </a:rPr>
              <a:t>°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058966" y="1600200"/>
            <a:ext cx="8036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b="1">
                <a:latin typeface="Garamond" panose="02020404030301010803" pitchFamily="18" charset="0"/>
              </a:rPr>
              <a:t>45</a:t>
            </a:r>
            <a:r>
              <a:rPr lang="en-US" sz="1800" b="1">
                <a:latin typeface="Garamond" panose="02020404030301010803" pitchFamily="18" charset="0"/>
              </a:rPr>
              <a:t>°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3093282" y="1164388"/>
            <a:ext cx="168949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b="1" dirty="0">
                <a:latin typeface="Garamond" panose="02020404030301010803" pitchFamily="18" charset="0"/>
              </a:rPr>
              <a:t>28 см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1385888" y="1275160"/>
            <a:ext cx="8858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b="1">
                <a:latin typeface="Garamond" panose="02020404030301010803" pitchFamily="18" charset="0"/>
              </a:rPr>
              <a:t>В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5544741" y="1276350"/>
            <a:ext cx="96559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b="1">
                <a:latin typeface="Garamond" panose="02020404030301010803" pitchFamily="18" charset="0"/>
              </a:rPr>
              <a:t>С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3438526" y="3706416"/>
            <a:ext cx="8036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b="1">
                <a:latin typeface="Garamond" panose="02020404030301010803" pitchFamily="18" charset="0"/>
              </a:rPr>
              <a:t>А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5516166" y="1869281"/>
            <a:ext cx="2484834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700" b="1" dirty="0"/>
              <a:t>Найти расстояние от точки А до прямой а.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0" y="0"/>
            <a:ext cx="9144000" cy="97155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aosida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noma’lumni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705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497" y="821128"/>
            <a:ext cx="83058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uchburchakda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AB = BC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asosdagi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75⁰, AK - 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bissektrisasi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BK = 10 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sm. K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AC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asosigacha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toping.</a:t>
            </a:r>
            <a:endParaRPr lang="ru-RU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455" y="0"/>
            <a:ext cx="9144000" cy="89535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01852" y="4219641"/>
            <a:ext cx="4395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75⁰</a:t>
            </a:r>
            <a:endParaRPr lang="ru-RU" sz="1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688503" y="3382988"/>
            <a:ext cx="356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</a:t>
            </a:r>
            <a:endParaRPr lang="ru-RU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Прямая соединительная линия 24"/>
          <p:cNvCxnSpPr>
            <a:stCxn id="48" idx="2"/>
          </p:cNvCxnSpPr>
          <p:nvPr/>
        </p:nvCxnSpPr>
        <p:spPr>
          <a:xfrm flipV="1">
            <a:off x="1352942" y="3095321"/>
            <a:ext cx="2133003" cy="1398606"/>
          </a:xfrm>
          <a:prstGeom prst="line">
            <a:avLst/>
          </a:prstGeom>
          <a:ln w="19050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 rot="19456575">
            <a:off x="2384340" y="2824582"/>
            <a:ext cx="445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10</a:t>
            </a:r>
            <a:r>
              <a:rPr lang="en-US" sz="1800" dirty="0" smtClean="0"/>
              <a:t> </a:t>
            </a:r>
            <a:endParaRPr lang="ru-RU" sz="1800" dirty="0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2615448" y="3663408"/>
            <a:ext cx="9728" cy="851691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Равнобедренный треугольник 47"/>
          <p:cNvSpPr/>
          <p:nvPr/>
        </p:nvSpPr>
        <p:spPr>
          <a:xfrm>
            <a:off x="1352942" y="2510380"/>
            <a:ext cx="1632391" cy="1983547"/>
          </a:xfrm>
          <a:prstGeom prst="triangle">
            <a:avLst>
              <a:gd name="adj" fmla="val 49999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877211" y="4327363"/>
            <a:ext cx="356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endParaRPr lang="ru-RU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1788532" y="2343150"/>
            <a:ext cx="356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</a:t>
            </a:r>
            <a:endParaRPr lang="ru-RU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2939401" y="4360930"/>
            <a:ext cx="356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</a:t>
            </a:r>
            <a:endParaRPr lang="ru-RU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966626" y="2758262"/>
            <a:ext cx="4026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>
                <a:solidFill>
                  <a:srgbClr val="002060"/>
                </a:solidFill>
              </a:rPr>
              <a:t>30</a:t>
            </a:r>
            <a:r>
              <a:rPr lang="en-US" sz="1200" b="1" dirty="0" smtClean="0">
                <a:solidFill>
                  <a:srgbClr val="002060"/>
                </a:solidFill>
              </a:rPr>
              <a:t>⁰</a:t>
            </a:r>
            <a:endParaRPr lang="ru-RU" sz="1200" b="1" dirty="0">
              <a:solidFill>
                <a:srgbClr val="002060"/>
              </a:solidFill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 flipV="1">
            <a:off x="1829444" y="3382577"/>
            <a:ext cx="815888" cy="280831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 rot="1157611">
            <a:off x="1857456" y="3278459"/>
            <a:ext cx="107691" cy="1155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4247839" y="2059676"/>
                <a:ext cx="4572000" cy="210038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2400" b="1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ru-RU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𝑪</m:t>
                    </m:r>
                  </m:oMath>
                </a14:m>
                <a:endParaRPr lang="en-US" sz="2400" b="1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ru-RU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4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𝐁</m:t>
                    </m:r>
                  </m:oMath>
                </a14:m>
                <a:r>
                  <a:rPr lang="en-US" sz="2400" b="1" dirty="0"/>
                  <a:t> = </a:t>
                </a:r>
                <a:r>
                  <a:rPr lang="en-US" sz="2400" b="1" dirty="0" smtClean="0"/>
                  <a:t>180</a:t>
                </a:r>
                <a:r>
                  <a:rPr lang="en-US" sz="2400" b="1" dirty="0"/>
                  <a:t>⁰ - </a:t>
                </a:r>
                <a:r>
                  <a:rPr lang="en-US" sz="2400" b="1" dirty="0" smtClean="0"/>
                  <a:t>(75⁰+75⁰) </a:t>
                </a:r>
                <a:r>
                  <a:rPr lang="en-US" sz="2400" b="1" dirty="0"/>
                  <a:t>= 30⁰</a:t>
                </a:r>
              </a:p>
              <a:p>
                <a:r>
                  <a:rPr lang="ru-RU" sz="2400" b="1" dirty="0" smtClean="0"/>
                  <a:t>∆</a:t>
                </a:r>
                <a:r>
                  <a:rPr lang="en-US" sz="2400" b="1" dirty="0" smtClean="0"/>
                  <a:t>BFK </a:t>
                </a:r>
                <a:r>
                  <a:rPr lang="en-US" sz="2400" b="1" dirty="0"/>
                  <a:t>- 90⁰ li</a:t>
                </a:r>
              </a:p>
              <a:p>
                <a:r>
                  <a:rPr lang="en-US" sz="2400" b="1" dirty="0"/>
                  <a:t> </a:t>
                </a:r>
                <a:r>
                  <a:rPr lang="en-US" sz="2400" b="1" dirty="0" smtClean="0"/>
                  <a:t>KF </a:t>
                </a:r>
                <a:r>
                  <a:rPr lang="en-US" sz="24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𝑲</m:t>
                        </m:r>
                      </m:num>
                      <m:den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400" b="1" dirty="0"/>
                  <a:t> = </a:t>
                </a:r>
                <a:r>
                  <a:rPr lang="en-US" sz="2400" b="1" dirty="0" smtClean="0"/>
                  <a:t>5 </a:t>
                </a:r>
                <a:endParaRPr lang="en-US" sz="2400" b="1" dirty="0"/>
              </a:p>
              <a:p>
                <a:r>
                  <a:rPr lang="en-US" sz="2400" b="1" dirty="0" smtClean="0"/>
                  <a:t> KF </a:t>
                </a:r>
                <a:r>
                  <a:rPr lang="en-US" sz="2400" b="1" dirty="0"/>
                  <a:t>= KE = </a:t>
                </a:r>
                <a:r>
                  <a:rPr lang="en-US" sz="2400" b="1" dirty="0" smtClean="0"/>
                  <a:t>5 (</a:t>
                </a:r>
                <a:r>
                  <a:rPr lang="en-US" sz="2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cm)</a:t>
                </a:r>
                <a:endParaRPr lang="en-US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7839" y="2059676"/>
                <a:ext cx="4572000" cy="2100383"/>
              </a:xfrm>
              <a:prstGeom prst="rect">
                <a:avLst/>
              </a:prstGeom>
              <a:blipFill rotWithShape="0">
                <a:blip r:embed="rId2"/>
                <a:stretch>
                  <a:fillRect l="-2133" t="-2326" b="-58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рямоугольник 19"/>
          <p:cNvSpPr/>
          <p:nvPr/>
        </p:nvSpPr>
        <p:spPr>
          <a:xfrm>
            <a:off x="2447082" y="4452748"/>
            <a:ext cx="356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</a:t>
            </a:r>
            <a:endParaRPr lang="ru-RU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438707" y="3019864"/>
            <a:ext cx="356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</a:t>
            </a:r>
            <a:endParaRPr lang="ru-RU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99016" y="4124045"/>
            <a:ext cx="19639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5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cm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717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" grpId="0"/>
      <p:bldP spid="30" grpId="0"/>
      <p:bldP spid="48" grpId="0" animBg="1"/>
      <p:bldP spid="54" grpId="0"/>
      <p:bldP spid="55" grpId="0"/>
      <p:bldP spid="56" grpId="0"/>
      <p:bldP spid="18" grpId="0"/>
      <p:bldP spid="37" grpId="0" animBg="1"/>
      <p:bldP spid="20" grpId="0"/>
      <p:bldP spid="21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89535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1296" y="972637"/>
            <a:ext cx="86106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AB = BC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uchidagi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120⁰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CK - 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bissektrisa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AK =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14sm.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K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BC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chiziqqacha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  <a:p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Группа 24"/>
          <p:cNvGrpSpPr/>
          <p:nvPr/>
        </p:nvGrpSpPr>
        <p:grpSpPr>
          <a:xfrm>
            <a:off x="810407" y="2556577"/>
            <a:ext cx="3627488" cy="1687704"/>
            <a:chOff x="3424093" y="2193890"/>
            <a:chExt cx="5033891" cy="2363871"/>
          </a:xfrm>
        </p:grpSpPr>
        <p:grpSp>
          <p:nvGrpSpPr>
            <p:cNvPr id="6" name="Группа 5"/>
            <p:cNvGrpSpPr/>
            <p:nvPr/>
          </p:nvGrpSpPr>
          <p:grpSpPr>
            <a:xfrm>
              <a:off x="3779890" y="2654874"/>
              <a:ext cx="4245457" cy="1569547"/>
              <a:chOff x="3779890" y="2654874"/>
              <a:chExt cx="4245457" cy="1569547"/>
            </a:xfrm>
          </p:grpSpPr>
          <p:grpSp>
            <p:nvGrpSpPr>
              <p:cNvPr id="11" name="Группа 34"/>
              <p:cNvGrpSpPr/>
              <p:nvPr/>
            </p:nvGrpSpPr>
            <p:grpSpPr>
              <a:xfrm>
                <a:off x="3779890" y="2654874"/>
                <a:ext cx="4245457" cy="1569547"/>
                <a:chOff x="3779890" y="2678727"/>
                <a:chExt cx="4245457" cy="1569547"/>
              </a:xfrm>
            </p:grpSpPr>
            <p:sp>
              <p:nvSpPr>
                <p:cNvPr id="13" name="Равнобедренный треугольник 12"/>
                <p:cNvSpPr/>
                <p:nvPr/>
              </p:nvSpPr>
              <p:spPr>
                <a:xfrm>
                  <a:off x="4153552" y="2713627"/>
                  <a:ext cx="3871795" cy="1476780"/>
                </a:xfrm>
                <a:prstGeom prst="triangle">
                  <a:avLst>
                    <a:gd name="adj" fmla="val 47765"/>
                  </a:avLst>
                </a:prstGeom>
                <a:gradFill>
                  <a:gsLst>
                    <a:gs pos="51000">
                      <a:schemeClr val="accent4">
                        <a:lumMod val="60000"/>
                        <a:lumOff val="40000"/>
                        <a:alpha val="65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  <a:ln w="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3902" dirty="0"/>
                </a:p>
              </p:txBody>
            </p:sp>
            <p:grpSp>
              <p:nvGrpSpPr>
                <p:cNvPr id="14" name="Группа 15"/>
                <p:cNvGrpSpPr/>
                <p:nvPr/>
              </p:nvGrpSpPr>
              <p:grpSpPr>
                <a:xfrm>
                  <a:off x="3779890" y="2678727"/>
                  <a:ext cx="4176580" cy="1569547"/>
                  <a:chOff x="899490" y="3356798"/>
                  <a:chExt cx="4176580" cy="1569547"/>
                </a:xfrm>
              </p:grpSpPr>
              <p:grpSp>
                <p:nvGrpSpPr>
                  <p:cNvPr id="15" name="Группа 5"/>
                  <p:cNvGrpSpPr/>
                  <p:nvPr/>
                </p:nvGrpSpPr>
                <p:grpSpPr>
                  <a:xfrm>
                    <a:off x="899490" y="4149100"/>
                    <a:ext cx="4176580" cy="747266"/>
                    <a:chOff x="611450" y="3630040"/>
                    <a:chExt cx="4176580" cy="747266"/>
                  </a:xfrm>
                </p:grpSpPr>
                <p:sp>
                  <p:nvSpPr>
                    <p:cNvPr id="21" name="Line 4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827481" y="4331963"/>
                      <a:ext cx="3960549" cy="45343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sz="3902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2" name="Text Box 3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11450" y="3630040"/>
                      <a:ext cx="184731" cy="59644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>
                      <a:spAutoFit/>
                    </a:bodyPr>
                    <a:lstStyle/>
                    <a:p>
                      <a:endParaRPr lang="ru-RU" sz="3276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16" name="Группа 10"/>
                  <p:cNvGrpSpPr/>
                  <p:nvPr/>
                </p:nvGrpSpPr>
                <p:grpSpPr>
                  <a:xfrm>
                    <a:off x="899490" y="3356798"/>
                    <a:ext cx="3122138" cy="1569547"/>
                    <a:chOff x="611450" y="2807757"/>
                    <a:chExt cx="3122138" cy="1569547"/>
                  </a:xfrm>
                </p:grpSpPr>
                <p:sp>
                  <p:nvSpPr>
                    <p:cNvPr id="17" name="Line 4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827483" y="2807757"/>
                      <a:ext cx="2004716" cy="1569547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sz="3902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grpSp>
                  <p:nvGrpSpPr>
                    <p:cNvPr id="18" name="Группа 12"/>
                    <p:cNvGrpSpPr/>
                    <p:nvPr/>
                  </p:nvGrpSpPr>
                  <p:grpSpPr>
                    <a:xfrm>
                      <a:off x="611450" y="3386787"/>
                      <a:ext cx="3122138" cy="839698"/>
                      <a:chOff x="1143000" y="1053735"/>
                      <a:chExt cx="3122138" cy="839698"/>
                    </a:xfrm>
                  </p:grpSpPr>
                  <p:sp>
                    <p:nvSpPr>
                      <p:cNvPr id="19" name="Text Box 3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43000" y="1296988"/>
                        <a:ext cx="184731" cy="5964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wrap="none">
                        <a:spAutoFit/>
                      </a:bodyPr>
                      <a:lstStyle/>
                      <a:p>
                        <a:endParaRPr lang="ru-RU" sz="3276" b="1" i="1" dirty="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20" name="Oval 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148598" y="1053735"/>
                        <a:ext cx="116540" cy="137622"/>
                      </a:xfrm>
                      <a:prstGeom prst="ellipse">
                        <a:avLst/>
                      </a:prstGeom>
                      <a:solidFill>
                        <a:srgbClr val="00FFFF"/>
                      </a:soli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ru-RU" sz="3902" b="1" i="1" dirty="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</p:grpSp>
            </p:grpSp>
          </p:grpSp>
          <p:sp>
            <p:nvSpPr>
              <p:cNvPr id="12" name="Line 41"/>
              <p:cNvSpPr>
                <a:spLocks noChangeShapeType="1"/>
              </p:cNvSpPr>
              <p:nvPr/>
            </p:nvSpPr>
            <p:spPr bwMode="auto">
              <a:xfrm>
                <a:off x="5981519" y="2672321"/>
                <a:ext cx="1974952" cy="1476780"/>
              </a:xfrm>
              <a:prstGeom prst="line">
                <a:avLst/>
              </a:prstGeom>
              <a:noFill/>
              <a:ln w="25400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sz="3902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7" name="Группа 19"/>
            <p:cNvGrpSpPr/>
            <p:nvPr/>
          </p:nvGrpSpPr>
          <p:grpSpPr>
            <a:xfrm>
              <a:off x="3424093" y="2193890"/>
              <a:ext cx="5033891" cy="2363871"/>
              <a:chOff x="3424093" y="2193890"/>
              <a:chExt cx="5033891" cy="2363871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3424093" y="3911133"/>
                <a:ext cx="484159" cy="646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C</a:t>
                </a:r>
                <a:endParaRPr lang="ru-RU" sz="24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5418785" y="2193890"/>
                <a:ext cx="540998" cy="6466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B</a:t>
                </a:r>
                <a:endParaRPr lang="ru-RU" sz="24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7916986" y="3871129"/>
                <a:ext cx="540998" cy="6466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A</a:t>
                </a:r>
                <a:endParaRPr lang="ru-RU" sz="24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3" name="TextBox 22"/>
          <p:cNvSpPr txBox="1"/>
          <p:nvPr/>
        </p:nvSpPr>
        <p:spPr>
          <a:xfrm>
            <a:off x="2359366" y="2995297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dirty="0" smtClean="0"/>
              <a:t>120⁰</a:t>
            </a:r>
            <a:endParaRPr lang="ru-RU" sz="18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227196" y="2979578"/>
            <a:ext cx="356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</a:t>
            </a:r>
            <a:endParaRPr lang="ru-RU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Прямая соединительная линия 24"/>
          <p:cNvCxnSpPr>
            <a:stCxn id="21" idx="0"/>
          </p:cNvCxnSpPr>
          <p:nvPr/>
        </p:nvCxnSpPr>
        <p:spPr>
          <a:xfrm flipV="1">
            <a:off x="1222474" y="3064329"/>
            <a:ext cx="2820545" cy="920557"/>
          </a:xfrm>
          <a:prstGeom prst="line">
            <a:avLst/>
          </a:prstGeom>
          <a:ln w="19050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rot="2165073">
            <a:off x="3653806" y="3336382"/>
            <a:ext cx="4395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1</a:t>
            </a:r>
            <a:r>
              <a:rPr lang="ru-RU" sz="1600" b="1" dirty="0" smtClean="0"/>
              <a:t>4</a:t>
            </a:r>
            <a:r>
              <a:rPr lang="en-US" sz="1600" b="1" dirty="0" smtClean="0"/>
              <a:t> </a:t>
            </a:r>
            <a:endParaRPr lang="ru-RU" sz="1600" b="1"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3223314" y="3342126"/>
            <a:ext cx="16526" cy="6417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442686" y="3705671"/>
            <a:ext cx="4379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30⁰</a:t>
            </a:r>
            <a:endParaRPr lang="ru-RU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3096568" y="3988365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632712" y="2289749"/>
                <a:ext cx="4174541" cy="24697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400" b="1" dirty="0" smtClean="0"/>
                  <a:t>A = </a:t>
                </a:r>
                <a14:m>
                  <m:oMath xmlns:m="http://schemas.openxmlformats.org/officeDocument/2006/math">
                    <m:r>
                      <a:rPr lang="ru-RU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4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𝐂</m:t>
                    </m:r>
                  </m:oMath>
                </a14:m>
                <a:r>
                  <a:rPr lang="en-US" sz="2400" b="1" dirty="0" smtClean="0"/>
                  <a:t> = (180⁰ - 120⁰) :2 = 30⁰</a:t>
                </a:r>
                <a:endParaRPr lang="en-US" sz="2400" b="1" dirty="0"/>
              </a:p>
              <a:p>
                <a:r>
                  <a:rPr lang="ru-RU" sz="2400" b="1" dirty="0" smtClean="0"/>
                  <a:t>∆</a:t>
                </a:r>
                <a:r>
                  <a:rPr lang="en-US" sz="2400" b="1" dirty="0" smtClean="0"/>
                  <a:t>AKE - 90⁰ li</a:t>
                </a:r>
              </a:p>
              <a:p>
                <a:r>
                  <a:rPr lang="en-US" sz="2400" b="1" dirty="0"/>
                  <a:t>FK = KE</a:t>
                </a:r>
                <a:endParaRPr lang="en-US" sz="2400" b="1" dirty="0" smtClean="0"/>
              </a:p>
              <a:p>
                <a:r>
                  <a:rPr lang="en-US" sz="2400" b="1" dirty="0" smtClean="0"/>
                  <a:t> KE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𝑨𝑲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400" b="1" dirty="0" smtClean="0"/>
                  <a:t> = 7 </a:t>
                </a:r>
              </a:p>
              <a:p>
                <a:r>
                  <a:rPr lang="en-US" sz="2400" b="1" dirty="0" smtClean="0"/>
                  <a:t> FK =7 </a:t>
                </a:r>
                <a:r>
                  <a:rPr lang="en-US" sz="2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cm</a:t>
                </a:r>
              </a:p>
              <a:p>
                <a:endParaRPr lang="ru-RU" sz="2400" b="1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2712" y="2289749"/>
                <a:ext cx="4174541" cy="2469715"/>
              </a:xfrm>
              <a:prstGeom prst="rect">
                <a:avLst/>
              </a:prstGeom>
              <a:blipFill rotWithShape="0">
                <a:blip r:embed="rId2"/>
                <a:stretch>
                  <a:fillRect l="-2336" t="-1975" r="-11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я соединительная линия 31"/>
          <p:cNvCxnSpPr/>
          <p:nvPr/>
        </p:nvCxnSpPr>
        <p:spPr>
          <a:xfrm>
            <a:off x="2889378" y="2715502"/>
            <a:ext cx="324431" cy="58237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685346" y="2351351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ru-RU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033838" y="2656556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Line 41"/>
          <p:cNvSpPr>
            <a:spLocks noChangeShapeType="1"/>
          </p:cNvSpPr>
          <p:nvPr/>
        </p:nvSpPr>
        <p:spPr bwMode="auto">
          <a:xfrm flipV="1">
            <a:off x="2577614" y="2528015"/>
            <a:ext cx="545753" cy="42793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3902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72000" y="4388475"/>
            <a:ext cx="19639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7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cm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312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6" grpId="0"/>
      <p:bldP spid="28" grpId="0"/>
      <p:bldP spid="39" grpId="0"/>
      <p:bldP spid="42" grpId="0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4</a:t>
            </a:fld>
            <a:endParaRPr lang="en"/>
          </a:p>
        </p:txBody>
      </p:sp>
      <p:sp>
        <p:nvSpPr>
          <p:cNvPr id="3" name="Номер слайда 1"/>
          <p:cNvSpPr txBox="1">
            <a:spLocks/>
          </p:cNvSpPr>
          <p:nvPr/>
        </p:nvSpPr>
        <p:spPr>
          <a:xfrm>
            <a:off x="6413488" y="4767263"/>
            <a:ext cx="2008896" cy="273844"/>
          </a:xfrm>
          <a:prstGeom prst="rect">
            <a:avLst/>
          </a:prstGeom>
        </p:spPr>
        <p:txBody>
          <a:bodyPr vert="horz" lIns="66998" tIns="33499" rIns="66998" bIns="33499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199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z="879"/>
              <a:pPr/>
              <a:t>4</a:t>
            </a:fld>
            <a:endParaRPr lang="en" sz="879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606093" y="997372"/>
                <a:ext cx="8441643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    </a:t>
                </a:r>
                <a:r>
                  <a:rPr lang="en-US" sz="2800" dirty="0"/>
                  <a:t> </a:t>
                </a:r>
                <a:r>
                  <a:rPr lang="en-US" sz="24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4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burchakli</a:t>
                </a:r>
                <a:r>
                  <a:rPr lang="en-US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ABC </a:t>
                </a:r>
                <a:r>
                  <a:rPr lang="en-US" sz="24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uchburchakda</a:t>
                </a:r>
                <a:r>
                  <a:rPr lang="en-US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en-US" sz="2400" b="1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</a:rPr>
                      <m:t>∠</m:t>
                    </m:r>
                    <m:r>
                      <a:rPr lang="ru-RU" sz="2400" b="1" i="1">
                        <a:latin typeface="Cambria Math" panose="02040503050406030204" pitchFamily="18" charset="0"/>
                      </a:rPr>
                      <m:t>𝑪</m:t>
                    </m:r>
                    <m:r>
                      <a:rPr lang="en-US" sz="2400" b="1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, A  </a:t>
                </a:r>
                <a:r>
                  <a:rPr lang="en-US" sz="24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uchidagi</a:t>
                </a:r>
                <a:r>
                  <a:rPr lang="en-US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4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tashqi</a:t>
                </a:r>
                <a:r>
                  <a:rPr lang="en-US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en-US" sz="2400" b="1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2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120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4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4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Agar</a:t>
                </a:r>
                <a:r>
                  <a:rPr lang="en-US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,  AC + AB = 18  </a:t>
                </a:r>
                <a:r>
                  <a:rPr lang="en-US" sz="24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sm</a:t>
                </a:r>
                <a:r>
                  <a:rPr lang="en-US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en-US" sz="2400" b="1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24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uchburchakning</a:t>
                </a:r>
                <a:r>
                  <a:rPr lang="ru-RU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gipotenuzasini</a:t>
                </a:r>
                <a:r>
                  <a:rPr lang="ru-RU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toping</a:t>
                </a:r>
                <a:r>
                  <a:rPr lang="ru-RU" sz="20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093" y="997372"/>
                <a:ext cx="8441643" cy="1631216"/>
              </a:xfrm>
              <a:prstGeom prst="rect">
                <a:avLst/>
              </a:prstGeom>
              <a:blipFill rotWithShape="0">
                <a:blip r:embed="rId2"/>
                <a:stretch>
                  <a:fillRect l="-1083" t="-375" b="-82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0" y="-17446"/>
            <a:ext cx="9143999" cy="98297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38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801899" y="126094"/>
            <a:ext cx="7700769" cy="994172"/>
          </a:xfrm>
          <a:prstGeom prst="rect">
            <a:avLst/>
          </a:prstGeom>
        </p:spPr>
        <p:txBody>
          <a:bodyPr spcFirstLastPara="1" vert="horz" wrap="square" lIns="66987" tIns="66987" rIns="66987" bIns="66987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439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39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ый треугольник 6"/>
          <p:cNvSpPr/>
          <p:nvPr/>
        </p:nvSpPr>
        <p:spPr>
          <a:xfrm rot="9003539">
            <a:off x="1892876" y="3649156"/>
            <a:ext cx="2664042" cy="1794276"/>
          </a:xfrm>
          <a:prstGeom prst="rtTriangle">
            <a:avLst/>
          </a:prstGeom>
          <a:solidFill>
            <a:schemeClr val="bg1"/>
          </a:soli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91" dirty="0"/>
          </a:p>
        </p:txBody>
      </p:sp>
      <p:sp>
        <p:nvSpPr>
          <p:cNvPr id="8" name="TextBox 7"/>
          <p:cNvSpPr txBox="1"/>
          <p:nvPr/>
        </p:nvSpPr>
        <p:spPr>
          <a:xfrm rot="14403539" flipH="1">
            <a:off x="2004601" y="5844376"/>
            <a:ext cx="541798" cy="543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31" b="1" dirty="0"/>
              <a:t>A</a:t>
            </a:r>
            <a:endParaRPr lang="ru-RU" sz="2931" b="1" dirty="0"/>
          </a:p>
        </p:txBody>
      </p:sp>
      <p:sp>
        <p:nvSpPr>
          <p:cNvPr id="9" name="Прямоугольник 8"/>
          <p:cNvSpPr/>
          <p:nvPr/>
        </p:nvSpPr>
        <p:spPr>
          <a:xfrm rot="14403539">
            <a:off x="4174294" y="5748483"/>
            <a:ext cx="383438" cy="5433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931" b="1" dirty="0"/>
              <a:t>C</a:t>
            </a:r>
            <a:endParaRPr lang="ru-RU" sz="2931" b="1" dirty="0"/>
          </a:p>
        </p:txBody>
      </p:sp>
      <p:sp>
        <p:nvSpPr>
          <p:cNvPr id="13" name="Прямоугольник 12"/>
          <p:cNvSpPr/>
          <p:nvPr/>
        </p:nvSpPr>
        <p:spPr>
          <a:xfrm rot="14403539">
            <a:off x="3889409" y="5642268"/>
            <a:ext cx="210425" cy="202109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91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14403539">
            <a:off x="1852916" y="5878315"/>
            <a:ext cx="474843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 rot="14403539">
            <a:off x="1852084" y="5480550"/>
            <a:ext cx="603050" cy="3628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58" b="1" dirty="0"/>
              <a:t>120°</a:t>
            </a:r>
            <a:endParaRPr lang="ru-RU" sz="1758" b="1" dirty="0"/>
          </a:p>
        </p:txBody>
      </p:sp>
      <p:sp>
        <p:nvSpPr>
          <p:cNvPr id="16" name="Прямоугольник 15"/>
          <p:cNvSpPr/>
          <p:nvPr/>
        </p:nvSpPr>
        <p:spPr>
          <a:xfrm rot="14403539">
            <a:off x="3287417" y="5889479"/>
            <a:ext cx="369012" cy="4532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45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</a:t>
            </a:r>
            <a:endParaRPr lang="ru-RU" sz="2052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 flipH="1">
            <a:off x="3913054" y="2573939"/>
            <a:ext cx="2437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 rot="234505">
            <a:off x="1183130" y="3984656"/>
            <a:ext cx="649537" cy="3628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58" b="1" dirty="0" smtClean="0">
                <a:latin typeface="Arial" panose="020B0604020202020204" pitchFamily="34" charset="0"/>
                <a:cs typeface="Arial" panose="020B0604020202020204" pitchFamily="34" charset="0"/>
              </a:rPr>
              <a:t>120</a:t>
            </a:r>
            <a:r>
              <a:rPr lang="en-US" sz="1758" b="1" dirty="0"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endParaRPr lang="ru-RU" sz="1465" b="1" dirty="0"/>
          </a:p>
        </p:txBody>
      </p:sp>
      <p:sp>
        <p:nvSpPr>
          <p:cNvPr id="19" name="Прямоугольник 18"/>
          <p:cNvSpPr/>
          <p:nvPr/>
        </p:nvSpPr>
        <p:spPr>
          <a:xfrm rot="14403539">
            <a:off x="2472849" y="5520613"/>
            <a:ext cx="524503" cy="3628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58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60°</a:t>
            </a:r>
            <a:endParaRPr lang="ru-RU" sz="1465" b="1" dirty="0">
              <a:solidFill>
                <a:srgbClr val="C00000"/>
              </a:solidFill>
            </a:endParaRPr>
          </a:p>
        </p:txBody>
      </p:sp>
      <p:cxnSp>
        <p:nvCxnSpPr>
          <p:cNvPr id="22" name="Прямая соединительная линия 21"/>
          <p:cNvCxnSpPr>
            <a:stCxn id="7" idx="4"/>
          </p:cNvCxnSpPr>
          <p:nvPr/>
        </p:nvCxnSpPr>
        <p:spPr>
          <a:xfrm flipH="1" flipV="1">
            <a:off x="914399" y="4400550"/>
            <a:ext cx="708480" cy="3316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 flipH="1">
            <a:off x="1303811" y="4378019"/>
            <a:ext cx="2437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 flipH="1">
            <a:off x="4839884" y="4409429"/>
            <a:ext cx="2437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</a:t>
            </a:r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 rot="19944298">
            <a:off x="3734826" y="3174520"/>
            <a:ext cx="281090" cy="2466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3339105" y="4005419"/>
            <a:ext cx="354584" cy="5315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C00000"/>
                </a:solidFill>
              </a:rPr>
              <a:t>?</a:t>
            </a:r>
            <a:endParaRPr lang="ru-RU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92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5</a:t>
            </a:fld>
            <a:endParaRPr lang="en"/>
          </a:p>
        </p:txBody>
      </p:sp>
      <p:sp>
        <p:nvSpPr>
          <p:cNvPr id="4" name="Прямоугольный треугольник 3"/>
          <p:cNvSpPr/>
          <p:nvPr/>
        </p:nvSpPr>
        <p:spPr>
          <a:xfrm rot="16200000">
            <a:off x="574192" y="796834"/>
            <a:ext cx="2511641" cy="1794276"/>
          </a:xfrm>
          <a:prstGeom prst="rtTriangle">
            <a:avLst/>
          </a:prstGeom>
          <a:solidFill>
            <a:schemeClr val="bg1"/>
          </a:soli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91"/>
          </a:p>
        </p:txBody>
      </p:sp>
      <p:sp>
        <p:nvSpPr>
          <p:cNvPr id="5" name="TextBox 4"/>
          <p:cNvSpPr txBox="1"/>
          <p:nvPr/>
        </p:nvSpPr>
        <p:spPr>
          <a:xfrm flipH="1">
            <a:off x="609717" y="2915854"/>
            <a:ext cx="541798" cy="543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31" b="1" dirty="0"/>
              <a:t>A</a:t>
            </a:r>
            <a:endParaRPr lang="ru-RU" sz="2931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779410" y="2819961"/>
            <a:ext cx="383438" cy="5433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931" b="1" dirty="0"/>
              <a:t>C</a:t>
            </a:r>
            <a:endParaRPr lang="ru-RU" sz="2931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727149" y="285752"/>
            <a:ext cx="373820" cy="498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38" b="1" dirty="0"/>
              <a:t>B</a:t>
            </a:r>
            <a:endParaRPr lang="ru-RU" sz="2638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494525" y="2713746"/>
            <a:ext cx="210425" cy="202109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91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58032" y="2949793"/>
            <a:ext cx="474843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457200" y="2552028"/>
            <a:ext cx="603050" cy="3628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58" b="1" dirty="0"/>
              <a:t>120°</a:t>
            </a:r>
            <a:endParaRPr lang="ru-RU" sz="1758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154191" y="138595"/>
                <a:ext cx="4339714" cy="1692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ABC - 90°li,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120°;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AC + AB =18 cm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:r>
                  <a:rPr lang="en-US" sz="2800" b="1" dirty="0" smtClean="0">
                    <a:solidFill>
                      <a:schemeClr val="accent5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 = c =?</a:t>
                </a:r>
                <a:endParaRPr lang="ru-RU" sz="2800" b="1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4191" y="138595"/>
                <a:ext cx="4339714" cy="1692771"/>
              </a:xfrm>
              <a:prstGeom prst="rect">
                <a:avLst/>
              </a:prstGeom>
              <a:blipFill rotWithShape="0">
                <a:blip r:embed="rId2"/>
                <a:stretch>
                  <a:fillRect l="-2809" t="-2527" r="-1826" b="-93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904093" y="1960683"/>
                <a:ext cx="5198544" cy="20005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Yechish</a:t>
                </a:r>
                <a:r>
                  <a:rPr lang="en-US" sz="24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= 180°-120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°= 60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°</a:t>
                </a:r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∠</m:t>
                    </m:r>
                    <m:r>
                      <a:rPr lang="ru-RU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𝐵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=90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°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-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∠</m:t>
                    </m:r>
                    <m:r>
                      <a:rPr lang="ru-RU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= 30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⟹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c=2b</a:t>
                </a:r>
              </a:p>
              <a:p>
                <a:r>
                  <a:rPr lang="en-US" sz="24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b+ c = 18;</a:t>
                </a:r>
              </a:p>
              <a:p>
                <a:r>
                  <a:rPr lang="en-US" sz="24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b + 2b=18</a:t>
                </a:r>
                <a:r>
                  <a:rPr lang="en-US" sz="24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;↔ 3b =18</a:t>
                </a:r>
              </a:p>
              <a:p>
                <a:r>
                  <a:rPr lang="en-US" sz="28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b = 6 cm;     </a:t>
                </a:r>
                <a:r>
                  <a:rPr lang="en-US" sz="2400" b="1" dirty="0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c=2·6=12(cm</a:t>
                </a:r>
                <a:r>
                  <a:rPr lang="en-US" sz="24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24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4093" y="1960683"/>
                <a:ext cx="5198544" cy="2000548"/>
              </a:xfrm>
              <a:prstGeom prst="rect">
                <a:avLst/>
              </a:prstGeom>
              <a:blipFill rotWithShape="0">
                <a:blip r:embed="rId3"/>
                <a:stretch>
                  <a:fillRect l="-1758" t="-2134" b="-76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рямоугольник 19"/>
          <p:cNvSpPr/>
          <p:nvPr/>
        </p:nvSpPr>
        <p:spPr>
          <a:xfrm>
            <a:off x="1892533" y="2960957"/>
            <a:ext cx="369012" cy="4532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45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</a:t>
            </a:r>
            <a:endParaRPr lang="ru-RU" sz="2052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535639" y="1154010"/>
            <a:ext cx="243701" cy="498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38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1465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sz="209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12736" y="3854687"/>
            <a:ext cx="21355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12 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261545" y="903336"/>
            <a:ext cx="524503" cy="3628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58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30°</a:t>
            </a:r>
            <a:endParaRPr lang="ru-RU" sz="1465" b="1" dirty="0">
              <a:solidFill>
                <a:srgbClr val="C0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077965" y="2592091"/>
            <a:ext cx="524503" cy="3628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58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60°</a:t>
            </a:r>
            <a:endParaRPr lang="ru-RU" sz="1465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263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29158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</a:t>
            </a:r>
            <a:r>
              <a:rPr lang="en-US" sz="5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asala</a:t>
            </a:r>
            <a:endParaRPr lang="ru-RU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828378" y="3546769"/>
            <a:ext cx="2786082" cy="158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rot="5400000">
            <a:off x="3471584" y="3546769"/>
            <a:ext cx="285752" cy="158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>
            <a:off x="685502" y="3546769"/>
            <a:ext cx="285752" cy="158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1685634" y="3546769"/>
            <a:ext cx="142876" cy="158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93461" y="3531960"/>
            <a:ext cx="541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600604" y="3597459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494555" y="3597459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5267660" y="3451966"/>
            <a:ext cx="2786082" cy="158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7910866" y="3492244"/>
            <a:ext cx="285752" cy="158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5124784" y="3492244"/>
            <a:ext cx="285752" cy="158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7025511" y="3350162"/>
            <a:ext cx="1" cy="22184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858000" y="3564476"/>
            <a:ext cx="541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8052948" y="3564476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957008" y="3529997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1520" y="2859782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  <a:endParaRPr lang="ru-RU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0" y="2859782"/>
            <a:ext cx="546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endParaRPr lang="ru-RU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491892" y="2440859"/>
                <a:ext cx="1459054" cy="646331"/>
              </a:xfrm>
              <a:prstGeom prst="rect">
                <a:avLst/>
              </a:prstGeom>
              <a:noFill/>
              <a:ln>
                <a:solidFill>
                  <a:srgbClr val="00A859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2060"/>
                    </a:solidFill>
                  </a:rPr>
                  <a:t>C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 </m:t>
                    </m:r>
                  </m:oMath>
                </a14:m>
                <a:r>
                  <a:rPr lang="en-US" sz="3600" b="1" dirty="0" smtClean="0">
                    <a:solidFill>
                      <a:srgbClr val="002060"/>
                    </a:solidFill>
                  </a:rPr>
                  <a:t>AB</a:t>
                </a:r>
                <a:endParaRPr lang="ru-RU" sz="36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1892" y="2440859"/>
                <a:ext cx="1459054" cy="646331"/>
              </a:xfrm>
              <a:prstGeom prst="rect">
                <a:avLst/>
              </a:prstGeom>
              <a:blipFill rotWithShape="0">
                <a:blip r:embed="rId2"/>
                <a:stretch>
                  <a:fillRect l="-12448" t="-12963" r="-11203" b="-33333"/>
                </a:stretch>
              </a:blipFill>
              <a:ln>
                <a:solidFill>
                  <a:srgbClr val="00A859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5489513" y="2406468"/>
                <a:ext cx="1535998" cy="646331"/>
              </a:xfrm>
              <a:prstGeom prst="rect">
                <a:avLst/>
              </a:prstGeom>
              <a:ln>
                <a:solidFill>
                  <a:srgbClr val="00A859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2060"/>
                    </a:solidFill>
                  </a:rPr>
                  <a:t>A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36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𝐁</m:t>
                    </m:r>
                  </m:oMath>
                </a14:m>
                <a:r>
                  <a:rPr lang="en-US" sz="3600" b="1" dirty="0" smtClean="0">
                    <a:solidFill>
                      <a:srgbClr val="002060"/>
                    </a:solidFill>
                  </a:rPr>
                  <a:t>C</a:t>
                </a:r>
                <a:endParaRPr lang="ru-RU" sz="36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9513" y="2406468"/>
                <a:ext cx="1535998" cy="646331"/>
              </a:xfrm>
              <a:prstGeom prst="rect">
                <a:avLst/>
              </a:prstGeom>
              <a:blipFill rotWithShape="0">
                <a:blip r:embed="rId3"/>
                <a:stretch>
                  <a:fillRect l="-11858" t="-13889" r="-10672" b="-33333"/>
                </a:stretch>
              </a:blipFill>
              <a:ln>
                <a:solidFill>
                  <a:srgbClr val="00A859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357793" y="950686"/>
            <a:ext cx="7980783" cy="14972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A, B, C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chiziqda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yotadi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 Agar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AB = 2,7 m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AC=3,2 m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, BC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Masala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yechimga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63284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22" grpId="0"/>
      <p:bldP spid="23" grpId="0"/>
      <p:bldP spid="24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828378" y="547671"/>
            <a:ext cx="2786082" cy="158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rot="5400000">
            <a:off x="3471584" y="547671"/>
            <a:ext cx="285752" cy="158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>
            <a:off x="685502" y="547671"/>
            <a:ext cx="285752" cy="158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1685634" y="547671"/>
            <a:ext cx="142876" cy="158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93461" y="532862"/>
            <a:ext cx="541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526022" y="582884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604114" y="591403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5266866" y="596123"/>
            <a:ext cx="2786082" cy="158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7910866" y="597693"/>
            <a:ext cx="285752" cy="158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5124784" y="597693"/>
            <a:ext cx="285752" cy="158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324599" y="455611"/>
            <a:ext cx="1" cy="22184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141430" y="676588"/>
            <a:ext cx="541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8052948" y="669925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896384" y="673066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8231" y="291231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  <a:endParaRPr lang="ru-RU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33508" y="366478"/>
            <a:ext cx="546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endParaRPr lang="ru-RU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5963" y="1277443"/>
            <a:ext cx="343235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AB = 2,7 m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AC = 3,2 m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BC =?</a:t>
            </a:r>
          </a:p>
          <a:p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 =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 – AB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 = 3,2 – 2,7 = 0,6 m.</a:t>
            </a:r>
            <a:r>
              <a:rPr lang="en-US" sz="2400" dirty="0" smtClean="0"/>
              <a:t> 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774963" y="1228464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2,7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3,2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 ?</a:t>
            </a:r>
          </a:p>
          <a:p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 AB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+ AC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 =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2,7+ 3,2 = 5,9 m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70383" y="4127658"/>
            <a:ext cx="36215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4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0,6 m </a:t>
            </a:r>
            <a:r>
              <a:rPr lang="en-US" sz="2400" b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4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5,9 m</a:t>
            </a:r>
            <a:endParaRPr lang="ru-RU" sz="24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46260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22" grpId="0"/>
      <p:bldP spid="23" grpId="0"/>
      <p:bldP spid="24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2491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2400" y="697707"/>
            <a:ext cx="9220200" cy="1270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chiziqning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kesishishidan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burchaklardan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yig‘indisidan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birining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kattaligini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toping.</a:t>
            </a:r>
            <a:endParaRPr lang="ru-RU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838200" y="3575293"/>
            <a:ext cx="2662610" cy="605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 flipV="1">
            <a:off x="1445605" y="3028950"/>
            <a:ext cx="1447800" cy="15842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4369992" y="3575292"/>
            <a:ext cx="34608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140⁰ </a:t>
            </a:r>
            <a:r>
              <a:rPr lang="en-US" sz="24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40⁰. </a:t>
            </a:r>
          </a:p>
          <a:p>
            <a:endParaRPr lang="ru-RU" sz="24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1775900" y="3878085"/>
                <a:ext cx="53888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ru-RU" sz="2400" b="1" i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900" y="3878085"/>
                <a:ext cx="538887" cy="46166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3733800" y="2164952"/>
                <a:ext cx="4572000" cy="100136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∠</m:t>
                    </m:r>
                    <m:r>
                      <a:rPr lang="ru-RU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𝜷</m:t>
                    </m:r>
                    <m: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ru-RU" sz="2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ru-RU" sz="2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𝜷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ru-RU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 smtClean="0"/>
                  <a:t>180⁰-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ru-RU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𝜷</m:t>
                    </m:r>
                  </m:oMath>
                </a14:m>
                <a:r>
                  <a:rPr lang="en-US" sz="2400" dirty="0" smtClean="0"/>
                  <a:t> </a:t>
                </a:r>
                <a:endParaRPr lang="ru-RU" sz="24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2164952"/>
                <a:ext cx="4572000" cy="1001364"/>
              </a:xfrm>
              <a:prstGeom prst="rect">
                <a:avLst/>
              </a:prstGeom>
              <a:blipFill rotWithShape="0">
                <a:blip r:embed="rId3"/>
                <a:stretch>
                  <a:fillRect b="-134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2314787" y="3381461"/>
                <a:ext cx="53888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ru-RU" sz="2400" b="1" i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4787" y="3381461"/>
                <a:ext cx="538887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1460994" y="3308429"/>
                <a:ext cx="41549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𝜷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0994" y="3308429"/>
                <a:ext cx="415498" cy="400110"/>
              </a:xfrm>
              <a:prstGeom prst="rect">
                <a:avLst/>
              </a:prstGeom>
              <a:blipFill rotWithShape="0">
                <a:blip r:embed="rId5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2685414" y="4055611"/>
                <a:ext cx="41549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𝜷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5414" y="4055611"/>
                <a:ext cx="415498" cy="400110"/>
              </a:xfrm>
              <a:prstGeom prst="rect">
                <a:avLst/>
              </a:prstGeom>
              <a:blipFill rotWithShape="0">
                <a:blip r:embed="rId6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254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89535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200" y="1123950"/>
            <a:ext cx="82677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ABC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uchburchakda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AK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BM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balandliklar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kesishadi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burchaklari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72⁰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60⁰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AOB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toping</a:t>
            </a:r>
            <a:endParaRPr lang="ru-RU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1303783" y="2876550"/>
            <a:ext cx="3352800" cy="1524000"/>
          </a:xfrm>
          <a:prstGeom prst="triangle">
            <a:avLst>
              <a:gd name="adj" fmla="val 35375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3" idx="3"/>
          </p:cNvCxnSpPr>
          <p:nvPr/>
        </p:nvCxnSpPr>
        <p:spPr>
          <a:xfrm flipV="1">
            <a:off x="2489836" y="2913748"/>
            <a:ext cx="14872" cy="1486802"/>
          </a:xfrm>
          <a:prstGeom prst="line">
            <a:avLst/>
          </a:prstGeom>
          <a:ln w="190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303783" y="3276339"/>
            <a:ext cx="1676400" cy="1124213"/>
          </a:xfrm>
          <a:prstGeom prst="line">
            <a:avLst/>
          </a:prstGeom>
          <a:ln w="190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1453445" y="4038047"/>
            <a:ext cx="5549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72⁰</a:t>
            </a:r>
            <a:endParaRPr lang="ru-RU" sz="20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261106" y="2971483"/>
            <a:ext cx="5549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60⁰</a:t>
            </a:r>
            <a:endParaRPr lang="ru-RU" sz="20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914400" y="4044375"/>
            <a:ext cx="6351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2251765" y="2425470"/>
            <a:ext cx="6351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4362890" y="3913597"/>
            <a:ext cx="6351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400" dirty="0"/>
          </a:p>
        </p:txBody>
      </p:sp>
      <p:sp>
        <p:nvSpPr>
          <p:cNvPr id="59" name="TextBox 58"/>
          <p:cNvSpPr txBox="1"/>
          <p:nvPr/>
        </p:nvSpPr>
        <p:spPr>
          <a:xfrm>
            <a:off x="2459384" y="350685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758415" y="2763775"/>
            <a:ext cx="6351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2400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2081933" y="4291102"/>
            <a:ext cx="6351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2400" dirty="0"/>
          </a:p>
        </p:txBody>
      </p:sp>
      <p:sp>
        <p:nvSpPr>
          <p:cNvPr id="64" name="TextBox 63"/>
          <p:cNvSpPr txBox="1"/>
          <p:nvPr/>
        </p:nvSpPr>
        <p:spPr>
          <a:xfrm>
            <a:off x="2195166" y="3219632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7A0000"/>
                </a:solidFill>
              </a:rPr>
              <a:t>x</a:t>
            </a:r>
            <a:endParaRPr lang="ru-RU" sz="2400" b="1" dirty="0">
              <a:solidFill>
                <a:srgbClr val="7A00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233170" y="3638550"/>
            <a:ext cx="2196435" cy="5315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132⁰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29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1588</TotalTime>
  <Words>558</Words>
  <Application>Microsoft Office PowerPoint</Application>
  <PresentationFormat>Экран (16:9)</PresentationFormat>
  <Paragraphs>150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Garamond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Masala</vt:lpstr>
      <vt:lpstr>Презентация PowerPoint</vt:lpstr>
      <vt:lpstr>Презентация PowerPoint</vt:lpstr>
      <vt:lpstr>Презентация PowerPoint</vt:lpstr>
      <vt:lpstr>MUSTAQIL BAJARISH UCHUN TOPSHIRIQLAR: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Админ</cp:lastModifiedBy>
  <cp:revision>160</cp:revision>
  <dcterms:created xsi:type="dcterms:W3CDTF">2020-04-09T07:32:19Z</dcterms:created>
  <dcterms:modified xsi:type="dcterms:W3CDTF">2021-03-15T14:11:16Z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