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4"/>
  </p:notesMasterIdLst>
  <p:sldIdLst>
    <p:sldId id="366" r:id="rId2"/>
    <p:sldId id="535" r:id="rId3"/>
    <p:sldId id="536" r:id="rId4"/>
    <p:sldId id="538" r:id="rId5"/>
    <p:sldId id="537" r:id="rId6"/>
    <p:sldId id="540" r:id="rId7"/>
    <p:sldId id="541" r:id="rId8"/>
    <p:sldId id="542" r:id="rId9"/>
    <p:sldId id="543" r:id="rId10"/>
    <p:sldId id="544" r:id="rId11"/>
    <p:sldId id="470" r:id="rId12"/>
    <p:sldId id="539" r:id="rId13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EE00B0"/>
    <a:srgbClr val="9A0000"/>
    <a:srgbClr val="00A859"/>
    <a:srgbClr val="FF33CC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8" d="100"/>
          <a:sy n="68" d="100"/>
        </p:scale>
        <p:origin x="79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2458" y="1676309"/>
            <a:ext cx="101531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8914552" y="3460317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7568157" y="4151275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7679546" y="4533578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615026" y="5362377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903461" y="5579313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608527" y="5289642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537027" y="5510251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155" name="Rectangle 3"/>
              <p:cNvSpPr>
                <a:spLocks noChangeArrowheads="1"/>
              </p:cNvSpPr>
              <p:nvPr/>
            </p:nvSpPr>
            <p:spPr bwMode="auto">
              <a:xfrm>
                <a:off x="1519329" y="143046"/>
                <a:ext cx="9494907" cy="18410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A2355B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D8AFB9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endParaRPr lang="en-US" sz="3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sz="1400" dirty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                                                               </a:t>
                </a:r>
                <a:r>
                  <a:rPr lang="ru-RU" sz="1200" dirty="0" smtClean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en-US" sz="3600" b="1" dirty="0" smtClean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3600" b="1" i="1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ru-RU" sz="3600" b="1" dirty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  </a:t>
                </a:r>
                <a:endParaRPr lang="ru-RU" sz="1800" dirty="0">
                  <a:solidFill>
                    <a:srgbClr val="009900"/>
                  </a:solidFill>
                  <a:latin typeface="Arial" panose="020B0604020202020204" pitchFamily="34" charset="0"/>
                </a:endParaRPr>
              </a:p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lang="ru-RU" sz="1842" dirty="0">
                  <a:solidFill>
                    <a:srgbClr val="0099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155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9329" y="143046"/>
                <a:ext cx="9494907" cy="1841017"/>
              </a:xfrm>
              <a:prstGeom prst="rect">
                <a:avLst/>
              </a:prstGeom>
              <a:blipFill rotWithShape="0">
                <a:blip r:embed="rId2"/>
                <a:stretch>
                  <a:fillRect l="-1605" t="-4305" r="-51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5963351" y="3593725"/>
            <a:ext cx="4289954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10315055" y="3089981"/>
            <a:ext cx="323576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8069329" y="2501737"/>
            <a:ext cx="354584" cy="37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solidFill>
                  <a:srgbClr val="009900"/>
                </a:solidFill>
                <a:latin typeface="Arial" panose="020B0604020202020204" pitchFamily="34" charset="0"/>
              </a:rPr>
              <a:t>N</a:t>
            </a:r>
            <a:endParaRPr lang="ru-RU" sz="1842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6805093" y="3632725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8677072" y="3632725"/>
            <a:ext cx="454844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  <a:r>
              <a:rPr lang="ru-RU" sz="1433">
                <a:latin typeface="Arial" panose="020B0604020202020204" pitchFamily="34" charset="0"/>
              </a:rPr>
              <a:t>1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>
            <a:off x="7238963" y="3515726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>
            <a:off x="8655948" y="3514101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70" name="Oval 18"/>
          <p:cNvSpPr>
            <a:spLocks noChangeArrowheads="1"/>
          </p:cNvSpPr>
          <p:nvPr/>
        </p:nvSpPr>
        <p:spPr bwMode="auto">
          <a:xfrm>
            <a:off x="6041351" y="2423737"/>
            <a:ext cx="2339975" cy="226197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71" name="Oval 19"/>
          <p:cNvSpPr>
            <a:spLocks noChangeArrowheads="1"/>
          </p:cNvSpPr>
          <p:nvPr/>
        </p:nvSpPr>
        <p:spPr bwMode="auto">
          <a:xfrm>
            <a:off x="7523335" y="2423737"/>
            <a:ext cx="2339975" cy="226197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8069329" y="4217718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49173" name="Line 21"/>
          <p:cNvSpPr>
            <a:spLocks noChangeShapeType="1"/>
          </p:cNvSpPr>
          <p:nvPr/>
        </p:nvSpPr>
        <p:spPr bwMode="auto">
          <a:xfrm>
            <a:off x="7957206" y="2251489"/>
            <a:ext cx="0" cy="27299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74" name="Oval 22"/>
          <p:cNvSpPr>
            <a:spLocks noChangeArrowheads="1"/>
          </p:cNvSpPr>
          <p:nvPr/>
        </p:nvSpPr>
        <p:spPr bwMode="auto">
          <a:xfrm>
            <a:off x="7913331" y="2641485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75" name="Oval 23"/>
          <p:cNvSpPr>
            <a:spLocks noChangeArrowheads="1"/>
          </p:cNvSpPr>
          <p:nvPr/>
        </p:nvSpPr>
        <p:spPr bwMode="auto">
          <a:xfrm>
            <a:off x="6821342" y="1565746"/>
            <a:ext cx="2261976" cy="2261976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76" name="Oval 24"/>
          <p:cNvSpPr>
            <a:spLocks noChangeArrowheads="1"/>
          </p:cNvSpPr>
          <p:nvPr/>
        </p:nvSpPr>
        <p:spPr bwMode="auto">
          <a:xfrm>
            <a:off x="6821342" y="1565746"/>
            <a:ext cx="2261976" cy="226197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81" name="Line 29"/>
          <p:cNvSpPr>
            <a:spLocks noChangeShapeType="1"/>
          </p:cNvSpPr>
          <p:nvPr/>
        </p:nvSpPr>
        <p:spPr bwMode="auto">
          <a:xfrm>
            <a:off x="7974335" y="2285826"/>
            <a:ext cx="0" cy="304196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82" name="Text Box 30"/>
          <p:cNvSpPr txBox="1">
            <a:spLocks noChangeArrowheads="1"/>
          </p:cNvSpPr>
          <p:nvPr/>
        </p:nvSpPr>
        <p:spPr bwMode="auto">
          <a:xfrm>
            <a:off x="7991329" y="3593725"/>
            <a:ext cx="390852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9183" name="Rectangle 31"/>
          <p:cNvSpPr>
            <a:spLocks noChangeArrowheads="1"/>
          </p:cNvSpPr>
          <p:nvPr/>
        </p:nvSpPr>
        <p:spPr bwMode="auto">
          <a:xfrm>
            <a:off x="7991330" y="3593725"/>
            <a:ext cx="403978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  <a:endParaRPr lang="ru-RU" sz="1842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49184" name="Oval 32"/>
          <p:cNvSpPr>
            <a:spLocks noChangeArrowheads="1"/>
          </p:cNvSpPr>
          <p:nvPr/>
        </p:nvSpPr>
        <p:spPr bwMode="auto">
          <a:xfrm flipH="1">
            <a:off x="7913331" y="2641485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85" name="Text Box 33"/>
          <p:cNvSpPr txBox="1">
            <a:spLocks noChangeArrowheads="1"/>
          </p:cNvSpPr>
          <p:nvPr/>
        </p:nvSpPr>
        <p:spPr bwMode="auto">
          <a:xfrm>
            <a:off x="225927" y="3672882"/>
            <a:ext cx="2807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Isbot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9186" name="Text Box 34"/>
          <p:cNvSpPr txBox="1">
            <a:spLocks noChangeArrowheads="1"/>
          </p:cNvSpPr>
          <p:nvPr/>
        </p:nvSpPr>
        <p:spPr bwMode="auto">
          <a:xfrm>
            <a:off x="281880" y="4211309"/>
            <a:ext cx="745194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b="1" dirty="0" smtClean="0">
                <a:latin typeface="Arial" panose="020B0604020202020204" pitchFamily="34" charset="0"/>
              </a:rPr>
              <a:t>AМQ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=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ru-RU" b="1" dirty="0">
                <a:latin typeface="Arial" panose="020B0604020202020204" pitchFamily="34" charset="0"/>
              </a:rPr>
              <a:t>А</a:t>
            </a:r>
            <a:r>
              <a:rPr lang="en-US" sz="1800" b="1" dirty="0">
                <a:latin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</a:rPr>
              <a:t>MQ( </a:t>
            </a:r>
            <a:r>
              <a:rPr lang="en-US" b="1" dirty="0" err="1" smtClean="0">
                <a:latin typeface="Arial" panose="020B0604020202020204" pitchFamily="34" charset="0"/>
              </a:rPr>
              <a:t>uch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tomoniga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ko‘ra</a:t>
            </a:r>
            <a:r>
              <a:rPr lang="ru-RU" b="1" dirty="0" smtClean="0">
                <a:latin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          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</a:rPr>
              <a:t>1)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AN = А</a:t>
            </a:r>
            <a:r>
              <a:rPr lang="en-US" sz="1800" b="1" dirty="0" smtClean="0">
                <a:latin typeface="Arial" panose="020B0604020202020204" pitchFamily="34" charset="0"/>
              </a:rPr>
              <a:t>1</a:t>
            </a:r>
            <a:r>
              <a:rPr lang="en-US" b="1" dirty="0" smtClean="0">
                <a:latin typeface="Arial" panose="020B0604020202020204" pitchFamily="34" charset="0"/>
              </a:rPr>
              <a:t>N = </a:t>
            </a:r>
            <a:r>
              <a:rPr lang="en-US" b="1" dirty="0">
                <a:latin typeface="Arial" panose="020B0604020202020204" pitchFamily="34" charset="0"/>
              </a:rPr>
              <a:t>r</a:t>
            </a:r>
            <a:endParaRPr lang="ru-RU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             2) </a:t>
            </a:r>
            <a:r>
              <a:rPr lang="en-US" b="1" dirty="0" smtClean="0">
                <a:latin typeface="Arial" panose="020B0604020202020204" pitchFamily="34" charset="0"/>
              </a:rPr>
              <a:t>AQ = A</a:t>
            </a:r>
            <a:r>
              <a:rPr lang="en-US" sz="1800" b="1" dirty="0" smtClean="0">
                <a:latin typeface="Arial" panose="020B0604020202020204" pitchFamily="34" charset="0"/>
              </a:rPr>
              <a:t>1</a:t>
            </a:r>
            <a:r>
              <a:rPr lang="en-US" b="1" dirty="0" smtClean="0">
                <a:latin typeface="Arial" panose="020B0604020202020204" pitchFamily="34" charset="0"/>
              </a:rPr>
              <a:t>Q = </a:t>
            </a:r>
            <a:r>
              <a:rPr lang="en-US" b="1" dirty="0">
                <a:latin typeface="Arial" panose="020B0604020202020204" pitchFamily="34" charset="0"/>
              </a:rPr>
              <a:t>r</a:t>
            </a:r>
            <a:endParaRPr lang="ru-RU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             3) </a:t>
            </a:r>
            <a:r>
              <a:rPr lang="en-US" b="1" dirty="0" smtClean="0">
                <a:latin typeface="Arial" panose="020B0604020202020204" pitchFamily="34" charset="0"/>
              </a:rPr>
              <a:t>NQ – </a:t>
            </a:r>
            <a:r>
              <a:rPr lang="en-US" b="1" dirty="0" err="1" smtClean="0">
                <a:latin typeface="Arial" panose="020B0604020202020204" pitchFamily="34" charset="0"/>
              </a:rPr>
              <a:t>umumiy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tomon</a:t>
            </a:r>
            <a:endParaRPr lang="ru-RU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Bundan</a:t>
            </a:r>
            <a:r>
              <a:rPr lang="ru-RU" b="1" dirty="0" smtClean="0">
                <a:latin typeface="Arial" panose="020B0604020202020204" pitchFamily="34" charset="0"/>
              </a:rPr>
              <a:t>, 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>
                <a:latin typeface="Arial" panose="020B0604020202020204" pitchFamily="34" charset="0"/>
              </a:rPr>
              <a:t>1=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>
                <a:latin typeface="Arial" panose="020B0604020202020204" pitchFamily="34" charset="0"/>
              </a:rPr>
              <a:t>2.</a:t>
            </a:r>
          </a:p>
        </p:txBody>
      </p:sp>
      <p:sp>
        <p:nvSpPr>
          <p:cNvPr id="49187" name="Text Box 35"/>
          <p:cNvSpPr txBox="1">
            <a:spLocks noChangeArrowheads="1"/>
          </p:cNvSpPr>
          <p:nvPr/>
        </p:nvSpPr>
        <p:spPr bwMode="auto">
          <a:xfrm>
            <a:off x="3218868" y="5975435"/>
            <a:ext cx="83524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 err="1" smtClean="0">
                <a:latin typeface="Arial" panose="020B0604020202020204" pitchFamily="34" charset="0"/>
              </a:rPr>
              <a:t>Demak</a:t>
            </a:r>
            <a:r>
              <a:rPr lang="ru-RU" sz="2800" dirty="0" smtClean="0">
                <a:latin typeface="Arial" panose="020B0604020202020204" pitchFamily="34" charset="0"/>
              </a:rPr>
              <a:t>, </a:t>
            </a:r>
            <a:r>
              <a:rPr lang="en-US" sz="2800" dirty="0" smtClean="0">
                <a:latin typeface="Arial" panose="020B0604020202020204" pitchFamily="34" charset="0"/>
              </a:rPr>
              <a:t>N</a:t>
            </a:r>
            <a:r>
              <a:rPr lang="ru-RU" sz="2800" dirty="0" smtClean="0">
                <a:latin typeface="Arial" panose="020B0604020202020204" pitchFamily="34" charset="0"/>
              </a:rPr>
              <a:t>О</a:t>
            </a:r>
            <a:r>
              <a:rPr lang="en-US" sz="2800" dirty="0" smtClean="0">
                <a:latin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ru-RU" sz="2800" dirty="0" smtClean="0">
                <a:latin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</a:rPr>
              <a:t>N</a:t>
            </a:r>
            <a:r>
              <a:rPr lang="ru-RU" sz="2800" dirty="0" smtClean="0">
                <a:latin typeface="Arial" panose="020B0604020202020204" pitchFamily="34" charset="0"/>
              </a:rPr>
              <a:t>А</a:t>
            </a:r>
            <a:r>
              <a:rPr lang="ru-RU" sz="2000" dirty="0" smtClean="0">
                <a:latin typeface="Arial" panose="020B0604020202020204" pitchFamily="34" charset="0"/>
              </a:rPr>
              <a:t>1</a:t>
            </a:r>
            <a:r>
              <a:rPr lang="en-US" sz="2000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bissektrissa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mediana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49188" name="AutoShape 36"/>
          <p:cNvSpPr>
            <a:spLocks noChangeArrowheads="1"/>
          </p:cNvSpPr>
          <p:nvPr/>
        </p:nvSpPr>
        <p:spPr bwMode="auto">
          <a:xfrm>
            <a:off x="7211338" y="2670734"/>
            <a:ext cx="1481984" cy="1793981"/>
          </a:xfrm>
          <a:prstGeom prst="diamond">
            <a:avLst/>
          </a:prstGeom>
          <a:noFill/>
          <a:ln w="57150">
            <a:solidFill>
              <a:srgbClr val="EE00B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89" name="Line 37"/>
          <p:cNvSpPr>
            <a:spLocks noChangeShapeType="1"/>
          </p:cNvSpPr>
          <p:nvPr/>
        </p:nvSpPr>
        <p:spPr bwMode="auto">
          <a:xfrm>
            <a:off x="7957206" y="2685360"/>
            <a:ext cx="0" cy="1793981"/>
          </a:xfrm>
          <a:prstGeom prst="line">
            <a:avLst/>
          </a:prstGeom>
          <a:noFill/>
          <a:ln w="5715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0" name="Line 38"/>
          <p:cNvSpPr>
            <a:spLocks noChangeShapeType="1"/>
          </p:cNvSpPr>
          <p:nvPr/>
        </p:nvSpPr>
        <p:spPr bwMode="auto">
          <a:xfrm>
            <a:off x="8225327" y="3905721"/>
            <a:ext cx="233998" cy="23399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1" name="Line 39"/>
          <p:cNvSpPr>
            <a:spLocks noChangeShapeType="1"/>
          </p:cNvSpPr>
          <p:nvPr/>
        </p:nvSpPr>
        <p:spPr bwMode="auto">
          <a:xfrm>
            <a:off x="7445335" y="3047730"/>
            <a:ext cx="233998" cy="23399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2" name="Line 40"/>
          <p:cNvSpPr>
            <a:spLocks noChangeShapeType="1"/>
          </p:cNvSpPr>
          <p:nvPr/>
        </p:nvSpPr>
        <p:spPr bwMode="auto">
          <a:xfrm flipV="1">
            <a:off x="8225327" y="3047730"/>
            <a:ext cx="233998" cy="23399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3" name="Line 41"/>
          <p:cNvSpPr>
            <a:spLocks noChangeShapeType="1"/>
          </p:cNvSpPr>
          <p:nvPr/>
        </p:nvSpPr>
        <p:spPr bwMode="auto">
          <a:xfrm flipV="1">
            <a:off x="7367336" y="3827722"/>
            <a:ext cx="233998" cy="23399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4" name="Text Box 42"/>
          <p:cNvSpPr txBox="1">
            <a:spLocks noChangeArrowheads="1"/>
          </p:cNvSpPr>
          <p:nvPr/>
        </p:nvSpPr>
        <p:spPr bwMode="auto">
          <a:xfrm>
            <a:off x="7679333" y="2813733"/>
            <a:ext cx="294040" cy="32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433">
                <a:solidFill>
                  <a:srgbClr val="009900"/>
                </a:solidFill>
                <a:latin typeface="Arial" panose="020B0604020202020204" pitchFamily="34" charset="0"/>
              </a:rPr>
              <a:t>1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95" name="Text Box 43"/>
          <p:cNvSpPr txBox="1">
            <a:spLocks noChangeArrowheads="1"/>
          </p:cNvSpPr>
          <p:nvPr/>
        </p:nvSpPr>
        <p:spPr bwMode="auto">
          <a:xfrm>
            <a:off x="7913331" y="2813733"/>
            <a:ext cx="294040" cy="32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433">
                <a:solidFill>
                  <a:srgbClr val="009900"/>
                </a:solidFill>
                <a:latin typeface="Arial" panose="020B0604020202020204" pitchFamily="34" charset="0"/>
              </a:rPr>
              <a:t>2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96" name="Line 44"/>
          <p:cNvSpPr>
            <a:spLocks noChangeShapeType="1"/>
          </p:cNvSpPr>
          <p:nvPr/>
        </p:nvSpPr>
        <p:spPr bwMode="auto">
          <a:xfrm flipV="1">
            <a:off x="7211338" y="3593725"/>
            <a:ext cx="1481984" cy="0"/>
          </a:xfrm>
          <a:prstGeom prst="line">
            <a:avLst/>
          </a:prstGeom>
          <a:noFill/>
          <a:ln w="5715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9197" name="Text Box 45"/>
          <p:cNvSpPr txBox="1">
            <a:spLocks noChangeArrowheads="1"/>
          </p:cNvSpPr>
          <p:nvPr/>
        </p:nvSpPr>
        <p:spPr bwMode="auto">
          <a:xfrm>
            <a:off x="7913330" y="3281728"/>
            <a:ext cx="356393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solidFill>
                  <a:srgbClr val="009900"/>
                </a:solidFill>
                <a:latin typeface="Arial" panose="020B0604020202020204" pitchFamily="34" charset="0"/>
              </a:rPr>
              <a:t>О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9198" name="Text Box 46"/>
          <p:cNvSpPr txBox="1">
            <a:spLocks noChangeArrowheads="1"/>
          </p:cNvSpPr>
          <p:nvPr/>
        </p:nvSpPr>
        <p:spPr bwMode="auto">
          <a:xfrm>
            <a:off x="6345396" y="5472743"/>
            <a:ext cx="5225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latin typeface="Arial" panose="020B0604020202020204" pitchFamily="34" charset="0"/>
              </a:rPr>
              <a:t> </a:t>
            </a:r>
            <a:r>
              <a:rPr lang="en-US" sz="1842" dirty="0" smtClean="0">
                <a:latin typeface="Arial" panose="020B0604020202020204" pitchFamily="34" charset="0"/>
              </a:rPr>
              <a:t>           </a:t>
            </a:r>
            <a:r>
              <a:rPr lang="ru-RU" sz="1842" dirty="0" smtClean="0"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Q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 a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367140" y="1642928"/>
            <a:ext cx="26458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 Box 5"/>
          <p:cNvSpPr txBox="1">
            <a:spLocks noChangeArrowheads="1"/>
          </p:cNvSpPr>
          <p:nvPr/>
        </p:nvSpPr>
        <p:spPr bwMode="auto">
          <a:xfrm>
            <a:off x="928917" y="2174125"/>
            <a:ext cx="40872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>
                <a:latin typeface="Arial" panose="020B0604020202020204" pitchFamily="34" charset="0"/>
              </a:rPr>
              <a:t>a</a:t>
            </a:r>
            <a:r>
              <a:rPr lang="en-US" sz="2800" b="1" dirty="0" smtClean="0">
                <a:latin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chiziq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5" name="Text Box 8"/>
          <p:cNvSpPr txBox="1">
            <a:spLocks noChangeArrowheads="1"/>
          </p:cNvSpPr>
          <p:nvPr/>
        </p:nvSpPr>
        <p:spPr bwMode="auto">
          <a:xfrm>
            <a:off x="844938" y="2646658"/>
            <a:ext cx="2461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047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</a:rPr>
              <a:t>N </a:t>
            </a:r>
            <a:r>
              <a:rPr lang="en-US" sz="2800" b="1" dirty="0" err="1" smtClean="0">
                <a:latin typeface="Arial" panose="020B0604020202020204" pitchFamily="34" charset="0"/>
              </a:rPr>
              <a:t>nuqta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252398" y="3197965"/>
            <a:ext cx="40371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Isbot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qilish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4074678" y="3127208"/>
            <a:ext cx="1005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m:</a:t>
            </a:r>
          </a:p>
        </p:txBody>
      </p:sp>
      <p:sp>
        <p:nvSpPr>
          <p:cNvPr id="48" name="Text Box 11"/>
          <p:cNvSpPr txBox="1">
            <a:spLocks noChangeArrowheads="1"/>
          </p:cNvSpPr>
          <p:nvPr/>
        </p:nvSpPr>
        <p:spPr bwMode="auto">
          <a:xfrm>
            <a:off x="4694314" y="2953260"/>
            <a:ext cx="20433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  m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m 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 </a:t>
            </a:r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a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74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9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4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5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2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7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01" dur="500"/>
                                        <p:tgtEl>
                                          <p:spTgt spid="4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5" dur="500"/>
                                        <p:tgtEl>
                                          <p:spTgt spid="4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9" dur="500"/>
                                        <p:tgtEl>
                                          <p:spTgt spid="4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49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4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9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4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4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8" grpId="0" animBg="1"/>
      <p:bldP spid="49159" grpId="0" autoUpdateAnimBg="0"/>
      <p:bldP spid="49165" grpId="0" autoUpdateAnimBg="0"/>
      <p:bldP spid="49166" grpId="0" autoUpdateAnimBg="0"/>
      <p:bldP spid="49167" grpId="0" autoUpdateAnimBg="0"/>
      <p:bldP spid="49168" grpId="0" animBg="1"/>
      <p:bldP spid="49169" grpId="0" animBg="1"/>
      <p:bldP spid="49170" grpId="0" animBg="1"/>
      <p:bldP spid="49171" grpId="0" animBg="1"/>
      <p:bldP spid="49172" grpId="0" autoUpdateAnimBg="0"/>
      <p:bldP spid="49173" grpId="0" animBg="1"/>
      <p:bldP spid="49174" grpId="0" animBg="1"/>
      <p:bldP spid="49175" grpId="0" animBg="1"/>
      <p:bldP spid="49176" grpId="0" animBg="1"/>
      <p:bldP spid="49181" grpId="0" animBg="1"/>
      <p:bldP spid="49182" grpId="0" autoUpdateAnimBg="0"/>
      <p:bldP spid="49183" grpId="0" autoUpdateAnimBg="0"/>
      <p:bldP spid="49184" grpId="0" animBg="1"/>
      <p:bldP spid="49185" grpId="0" autoUpdateAnimBg="0"/>
      <p:bldP spid="49186" grpId="0" autoUpdateAnimBg="0"/>
      <p:bldP spid="49187" grpId="0" autoUpdateAnimBg="0"/>
      <p:bldP spid="49188" grpId="0" animBg="1"/>
      <p:bldP spid="49189" grpId="0" animBg="1"/>
      <p:bldP spid="49190" grpId="0" animBg="1"/>
      <p:bldP spid="49191" grpId="0" animBg="1"/>
      <p:bldP spid="49192" grpId="0" animBg="1"/>
      <p:bldP spid="49193" grpId="0" animBg="1"/>
      <p:bldP spid="49194" grpId="0" autoUpdateAnimBg="0"/>
      <p:bldP spid="49195" grpId="0" autoUpdateAnimBg="0"/>
      <p:bldP spid="49196" grpId="0" animBg="1"/>
      <p:bldP spid="49197" grpId="0" autoUpdateAnimBg="0"/>
      <p:bldP spid="49198" grpId="0" autoUpdateAnimBg="0"/>
      <p:bldP spid="43" grpId="0" autoUpdateAnimBg="0"/>
      <p:bldP spid="44" grpId="0" autoUpdateAnimBg="0"/>
      <p:bldP spid="45" grpId="0" autoUpdateAnimBg="0"/>
      <p:bldP spid="46" grpId="0" autoUpdateAnimBg="0"/>
      <p:bldP spid="47" grpId="0" autoUpdateAnimBg="0"/>
      <p:bldP spid="4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8166018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6-12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(133 - 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477" y="1277714"/>
            <a:ext cx="115212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1. </a:t>
            </a:r>
            <a:r>
              <a:rPr lang="en-US" sz="3200" dirty="0" err="1"/>
              <a:t>Kesmani</a:t>
            </a:r>
            <a:r>
              <a:rPr lang="en-US" sz="3200" dirty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ikkiga</a:t>
            </a:r>
            <a:r>
              <a:rPr lang="en-US" sz="3200" dirty="0"/>
              <a:t> </a:t>
            </a:r>
            <a:r>
              <a:rPr lang="en-US" sz="3200" dirty="0" err="1" smtClean="0"/>
              <a:t>bo‘lishning</a:t>
            </a:r>
            <a:r>
              <a:rPr lang="en-US" sz="3200" dirty="0" smtClean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usulini</a:t>
            </a:r>
            <a:r>
              <a:rPr lang="en-US" sz="3200" dirty="0"/>
              <a:t> </a:t>
            </a:r>
            <a:r>
              <a:rPr lang="en-US" sz="3200" dirty="0" err="1"/>
              <a:t>bilasiz</a:t>
            </a:r>
            <a:r>
              <a:rPr lang="en-US" sz="3200" dirty="0"/>
              <a:t>? </a:t>
            </a:r>
            <a:r>
              <a:rPr lang="en-US" sz="3200" dirty="0" err="1"/>
              <a:t>Kesma</a:t>
            </a:r>
            <a:r>
              <a:rPr lang="en-US" sz="3200" dirty="0"/>
              <a:t> </a:t>
            </a:r>
            <a:r>
              <a:rPr lang="en-US" sz="3200" dirty="0" err="1"/>
              <a:t>chizing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uni</a:t>
            </a:r>
            <a:r>
              <a:rPr lang="en-US" sz="3200" dirty="0"/>
              <a:t> </a:t>
            </a:r>
            <a:r>
              <a:rPr lang="en-US" sz="3200" dirty="0" err="1" smtClean="0"/>
              <a:t>teng</a:t>
            </a:r>
            <a:r>
              <a:rPr lang="en-US" sz="3200" dirty="0" smtClean="0"/>
              <a:t> </a:t>
            </a:r>
            <a:r>
              <a:rPr lang="en-US" sz="3200" dirty="0" err="1"/>
              <a:t>ikkiga</a:t>
            </a:r>
            <a:r>
              <a:rPr lang="en-US" sz="3200" dirty="0"/>
              <a:t> </a:t>
            </a:r>
            <a:r>
              <a:rPr lang="en-US" sz="3200" dirty="0" err="1" smtClean="0"/>
              <a:t>bo‘ling</a:t>
            </a:r>
            <a:r>
              <a:rPr lang="en-US" sz="3200" dirty="0"/>
              <a:t>.</a:t>
            </a:r>
          </a:p>
          <a:p>
            <a:r>
              <a:rPr lang="en-US" sz="3200" dirty="0"/>
              <a:t>2. </a:t>
            </a:r>
            <a:r>
              <a:rPr lang="en-US" sz="3200" dirty="0" err="1" smtClean="0"/>
              <a:t>To‘g‘ri</a:t>
            </a:r>
            <a:r>
              <a:rPr lang="en-US" sz="3200" dirty="0" smtClean="0"/>
              <a:t> </a:t>
            </a:r>
            <a:r>
              <a:rPr lang="en-US" sz="3200" dirty="0" err="1"/>
              <a:t>burchakni</a:t>
            </a:r>
            <a:r>
              <a:rPr lang="en-US" sz="3200" dirty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yasash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?</a:t>
            </a:r>
          </a:p>
          <a:p>
            <a:r>
              <a:rPr lang="en-US" sz="3200" dirty="0" smtClean="0"/>
              <a:t>3. </a:t>
            </a:r>
            <a:r>
              <a:rPr lang="en-US" sz="3200" dirty="0" err="1"/>
              <a:t>Faqat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yarimtekislikda</a:t>
            </a:r>
            <a:r>
              <a:rPr lang="en-US" sz="3200" dirty="0"/>
              <a:t>,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kesmani</a:t>
            </a:r>
            <a:r>
              <a:rPr lang="en-US" sz="3200" dirty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ikkiga</a:t>
            </a:r>
            <a:r>
              <a:rPr lang="en-US" sz="3200" dirty="0"/>
              <a:t> </a:t>
            </a:r>
            <a:r>
              <a:rPr lang="en-US" sz="3200" dirty="0" err="1" smtClean="0"/>
              <a:t>bo‘ling</a:t>
            </a:r>
            <a:r>
              <a:rPr lang="en-US" sz="3200" dirty="0"/>
              <a:t>.</a:t>
            </a:r>
          </a:p>
          <a:p>
            <a:r>
              <a:rPr lang="en-US" sz="3200" dirty="0"/>
              <a:t>4. </a:t>
            </a:r>
            <a:r>
              <a:rPr lang="en-US" sz="3200" dirty="0" err="1"/>
              <a:t>Faqat</a:t>
            </a:r>
            <a:r>
              <a:rPr lang="en-US" sz="3200" dirty="0"/>
              <a:t> </a:t>
            </a:r>
            <a:r>
              <a:rPr lang="en-US" sz="3200" dirty="0" err="1" smtClean="0"/>
              <a:t>go‘niyadan</a:t>
            </a:r>
            <a:r>
              <a:rPr lang="en-US" sz="3200" dirty="0" smtClean="0"/>
              <a:t> </a:t>
            </a:r>
            <a:r>
              <a:rPr lang="en-US" sz="3200" dirty="0" err="1"/>
              <a:t>foydalanib</a:t>
            </a:r>
            <a:r>
              <a:rPr lang="en-US" sz="3200" dirty="0"/>
              <a:t>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kesmani</a:t>
            </a:r>
            <a:r>
              <a:rPr lang="en-US" sz="3200" dirty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ikkiga</a:t>
            </a:r>
            <a:r>
              <a:rPr lang="en-US" sz="3200" dirty="0"/>
              <a:t> </a:t>
            </a:r>
            <a:r>
              <a:rPr lang="en-US" sz="3200" dirty="0" err="1" smtClean="0"/>
              <a:t>bo‘ling</a:t>
            </a:r>
            <a:r>
              <a:rPr lang="en-US" sz="3200" dirty="0"/>
              <a:t>.</a:t>
            </a:r>
          </a:p>
          <a:p>
            <a:r>
              <a:rPr lang="en-US" sz="3200" dirty="0"/>
              <a:t>5. </a:t>
            </a:r>
            <a:r>
              <a:rPr lang="en-US" sz="3200" dirty="0" err="1"/>
              <a:t>Berilgan</a:t>
            </a:r>
            <a:r>
              <a:rPr lang="en-US" sz="3200" dirty="0"/>
              <a:t> </a:t>
            </a:r>
            <a:r>
              <a:rPr lang="en-US" sz="3200" dirty="0" err="1"/>
              <a:t>gipotenuza</a:t>
            </a:r>
            <a:r>
              <a:rPr lang="en-US" sz="3200" dirty="0"/>
              <a:t> </a:t>
            </a:r>
            <a:r>
              <a:rPr lang="en-US" sz="3200" dirty="0" err="1" smtClean="0"/>
              <a:t>bo‘yicha</a:t>
            </a:r>
            <a:r>
              <a:rPr lang="en-US" sz="3200" dirty="0" smtClean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yonli</a:t>
            </a:r>
            <a:r>
              <a:rPr lang="en-US" sz="3200" dirty="0"/>
              <a:t> </a:t>
            </a:r>
            <a:r>
              <a:rPr lang="en-US" sz="3200" dirty="0" err="1" smtClean="0"/>
              <a:t>to‘g‘ri</a:t>
            </a:r>
            <a:r>
              <a:rPr lang="en-US" sz="3200" dirty="0" smtClean="0"/>
              <a:t> </a:t>
            </a:r>
            <a:r>
              <a:rPr lang="en-US" sz="3200" dirty="0" err="1"/>
              <a:t>burchakli</a:t>
            </a:r>
            <a:r>
              <a:rPr lang="en-US" sz="3200" dirty="0"/>
              <a:t> </a:t>
            </a:r>
            <a:r>
              <a:rPr lang="en-US" sz="3200" dirty="0" err="1"/>
              <a:t>uchburchak</a:t>
            </a:r>
            <a:r>
              <a:rPr lang="en-US" sz="3200" dirty="0"/>
              <a:t> </a:t>
            </a:r>
            <a:r>
              <a:rPr lang="en-US" sz="3200" dirty="0" err="1"/>
              <a:t>yasang</a:t>
            </a:r>
            <a:r>
              <a:rPr lang="en-US" sz="3200" dirty="0"/>
              <a:t>.</a:t>
            </a:r>
          </a:p>
          <a:p>
            <a:r>
              <a:rPr lang="en-US" sz="3200" dirty="0"/>
              <a:t>6. </a:t>
            </a:r>
            <a:r>
              <a:rPr lang="en-US" sz="3200" dirty="0" err="1"/>
              <a:t>Asosi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unga</a:t>
            </a:r>
            <a:r>
              <a:rPr lang="en-US" sz="3200" dirty="0"/>
              <a:t> </a:t>
            </a:r>
            <a:r>
              <a:rPr lang="en-US" sz="3200" dirty="0" err="1"/>
              <a:t>tushirilgan</a:t>
            </a:r>
            <a:r>
              <a:rPr lang="en-US" sz="3200" dirty="0"/>
              <a:t> </a:t>
            </a:r>
            <a:r>
              <a:rPr lang="en-US" sz="3200" dirty="0" err="1"/>
              <a:t>balandligi</a:t>
            </a:r>
            <a:r>
              <a:rPr lang="en-US" sz="3200" dirty="0"/>
              <a:t> </a:t>
            </a:r>
            <a:r>
              <a:rPr lang="en-US" sz="3200" dirty="0" err="1" smtClean="0"/>
              <a:t>bo‘yicha</a:t>
            </a:r>
            <a:r>
              <a:rPr lang="en-US" sz="3200" dirty="0" smtClean="0"/>
              <a:t> </a:t>
            </a:r>
            <a:r>
              <a:rPr lang="en-US" sz="3200" dirty="0" err="1"/>
              <a:t>teng</a:t>
            </a:r>
            <a:r>
              <a:rPr lang="en-US" sz="3200" dirty="0"/>
              <a:t> </a:t>
            </a:r>
            <a:r>
              <a:rPr lang="en-US" sz="3200" dirty="0" err="1"/>
              <a:t>yonli</a:t>
            </a:r>
            <a:r>
              <a:rPr lang="en-US" sz="3200" dirty="0"/>
              <a:t> </a:t>
            </a:r>
            <a:r>
              <a:rPr lang="en-US" sz="3200" dirty="0" err="1"/>
              <a:t>uchburchak</a:t>
            </a:r>
            <a:r>
              <a:rPr lang="en-US" sz="3200" dirty="0"/>
              <a:t> </a:t>
            </a:r>
            <a:r>
              <a:rPr lang="en-US" sz="3200" dirty="0" err="1"/>
              <a:t>yasang</a:t>
            </a:r>
            <a:r>
              <a:rPr lang="en-US" sz="3200" dirty="0"/>
              <a:t>.</a:t>
            </a:r>
          </a:p>
          <a:p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0616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0" y="118020"/>
            <a:ext cx="12053628" cy="97869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7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7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47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9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205192" y="-72515"/>
            <a:ext cx="402008" cy="4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0602" tIns="60301" rIns="120602" bIns="60301" numCol="1" anchor="t" anchorCtr="0" compatLnSpc="1">
            <a:prstTxWarp prst="textNoShape">
              <a:avLst/>
            </a:prstTxWarp>
          </a:bodyPr>
          <a:lstStyle/>
          <a:p>
            <a:endParaRPr lang="ru-RU" sz="5028"/>
          </a:p>
        </p:txBody>
      </p:sp>
      <p:sp>
        <p:nvSpPr>
          <p:cNvPr id="4" name="TextBox 3"/>
          <p:cNvSpPr txBox="1"/>
          <p:nvPr/>
        </p:nvSpPr>
        <p:spPr>
          <a:xfrm>
            <a:off x="62084" y="1248962"/>
            <a:ext cx="11452710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9922"/>
            <a:r>
              <a:rPr lang="en-US" sz="369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ru-RU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2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376440" y="5230760"/>
            <a:ext cx="4500939" cy="518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840501" y="4488368"/>
            <a:ext cx="671979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</a:t>
            </a:r>
            <a:endParaRPr lang="ru-RU" sz="2638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673147" y="2533151"/>
            <a:ext cx="5516362" cy="179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69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93" dirty="0"/>
          </a:p>
        </p:txBody>
      </p:sp>
      <p:sp>
        <p:nvSpPr>
          <p:cNvPr id="26" name="Прямоугольник 25"/>
          <p:cNvSpPr/>
          <p:nvPr/>
        </p:nvSpPr>
        <p:spPr>
          <a:xfrm flipH="1">
            <a:off x="7278651" y="5558375"/>
            <a:ext cx="4305354" cy="57938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sz="3165" b="1" dirty="0">
              <a:solidFill>
                <a:srgbClr val="68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08409" y="3105850"/>
            <a:ext cx="478242" cy="57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65" b="1" dirty="0">
                <a:solidFill>
                  <a:srgbClr val="680000"/>
                </a:solidFill>
              </a:rPr>
              <a:t>a</a:t>
            </a:r>
            <a:endParaRPr lang="ru-RU" sz="3165" b="1" dirty="0">
              <a:solidFill>
                <a:srgbClr val="68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517319" y="3183622"/>
            <a:ext cx="35432" cy="33622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358753" y="4700061"/>
                <a:ext cx="466794" cy="4982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38" b="1">
                          <a:solidFill>
                            <a:srgbClr val="680000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</m:oMath>
                  </m:oMathPara>
                </a14:m>
                <a:endParaRPr lang="ru-RU" sz="2638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753" y="4700061"/>
                <a:ext cx="466794" cy="4982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404446" y="4159936"/>
                <a:ext cx="1758815" cy="9650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276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5276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5803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748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5276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5276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446" y="4159936"/>
                <a:ext cx="1758815" cy="965072"/>
              </a:xfrm>
              <a:prstGeom prst="rect">
                <a:avLst/>
              </a:prstGeom>
              <a:blipFill rotWithShape="0">
                <a:blip r:embed="rId3"/>
                <a:stretch>
                  <a:fillRect l="-18056" t="-12579" r="-16667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 rot="10800000">
            <a:off x="3376943" y="4838919"/>
            <a:ext cx="582211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165" b="1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3165" b="1" i="1" dirty="0">
              <a:solidFill>
                <a:srgbClr val="002060"/>
              </a:solidFill>
            </a:endParaRPr>
          </a:p>
        </p:txBody>
      </p:sp>
      <p:grpSp>
        <p:nvGrpSpPr>
          <p:cNvPr id="15" name="Group 3"/>
          <p:cNvGrpSpPr>
            <a:grpSpLocks/>
          </p:cNvGrpSpPr>
          <p:nvPr/>
        </p:nvGrpSpPr>
        <p:grpSpPr bwMode="auto">
          <a:xfrm>
            <a:off x="3524563" y="3500792"/>
            <a:ext cx="1267587" cy="1755887"/>
            <a:chOff x="1728" y="1536"/>
            <a:chExt cx="1104" cy="1968"/>
          </a:xfrm>
        </p:grpSpPr>
        <p:sp>
          <p:nvSpPr>
            <p:cNvPr id="16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</p:grpSp>
      <p:pic>
        <p:nvPicPr>
          <p:cNvPr id="19" name="Picture 13" descr="tran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198" y="4275204"/>
            <a:ext cx="2640998" cy="152243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627591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26" grpId="0" animBg="1"/>
      <p:bldP spid="11" grpId="0"/>
      <p:bldP spid="1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rot="10800000" flipH="1">
            <a:off x="2967238" y="4368925"/>
            <a:ext cx="4843626" cy="839163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508925" y="3035763"/>
            <a:ext cx="1882843" cy="195821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21012661">
            <a:off x="2621005" y="4781205"/>
            <a:ext cx="6196575" cy="624998"/>
            <a:chOff x="249" y="3747"/>
            <a:chExt cx="3946" cy="398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92"/>
              <a:ext cx="3880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-4023734">
              <a:off x="475" y="3925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293" y="3747"/>
              <a:ext cx="3902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endParaRPr lang="ru-RU" sz="89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249" y="3883"/>
              <a:ext cx="3903" cy="1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9       10      11      12       13      14      15      16   </a:t>
              </a:r>
              <a:endParaRPr lang="ru-RU" sz="89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917189" y="4411918"/>
            <a:ext cx="51328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69265" y="3724208"/>
            <a:ext cx="487634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В</a:t>
            </a:r>
          </a:p>
        </p:txBody>
      </p:sp>
      <p:sp>
        <p:nvSpPr>
          <p:cNvPr id="30" name="Прямоугольный треугольник 29"/>
          <p:cNvSpPr/>
          <p:nvPr/>
        </p:nvSpPr>
        <p:spPr>
          <a:xfrm rot="21001638">
            <a:off x="5522612" y="2342625"/>
            <a:ext cx="2991734" cy="1994489"/>
          </a:xfrm>
          <a:prstGeom prst="rtTriangle">
            <a:avLst/>
          </a:prstGeom>
          <a:noFill/>
          <a:ln w="209550" cap="sq">
            <a:solidFill>
              <a:schemeClr val="accent6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81"/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 rot="1051847" flipH="1">
            <a:off x="3432049" y="-525845"/>
            <a:ext cx="1882843" cy="1958219"/>
            <a:chOff x="519" y="587"/>
            <a:chExt cx="951" cy="1168"/>
          </a:xfrm>
        </p:grpSpPr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cxnSp>
        <p:nvCxnSpPr>
          <p:cNvPr id="37" name="Прямая соединительная линия 36"/>
          <p:cNvCxnSpPr/>
          <p:nvPr/>
        </p:nvCxnSpPr>
        <p:spPr>
          <a:xfrm>
            <a:off x="4961644" y="1218074"/>
            <a:ext cx="649326" cy="3502829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20830877">
            <a:off x="5074584" y="1030232"/>
            <a:ext cx="598241" cy="66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93" b="1" dirty="0">
                <a:solidFill>
                  <a:srgbClr val="680000"/>
                </a:solidFill>
              </a:rPr>
              <a:t>М</a:t>
            </a:r>
          </a:p>
        </p:txBody>
      </p:sp>
      <p:sp>
        <p:nvSpPr>
          <p:cNvPr id="42" name="TextBox 41"/>
          <p:cNvSpPr txBox="1"/>
          <p:nvPr/>
        </p:nvSpPr>
        <p:spPr>
          <a:xfrm rot="20931788">
            <a:off x="5566393" y="4042532"/>
            <a:ext cx="550151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О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959789" y="389691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5566094" y="1894709"/>
            <a:ext cx="7408104" cy="1091411"/>
            <a:chOff x="395420" y="5203749"/>
            <a:chExt cx="7489040" cy="1103335"/>
          </a:xfrm>
        </p:grpSpPr>
        <p:sp>
          <p:nvSpPr>
            <p:cNvPr id="44" name="TextBox 43"/>
            <p:cNvSpPr txBox="1"/>
            <p:nvPr/>
          </p:nvSpPr>
          <p:spPr>
            <a:xfrm>
              <a:off x="395420" y="5445279"/>
              <a:ext cx="7489040" cy="83197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3165" b="1" i="1" spc="50" dirty="0">
                  <a:ln w="11430"/>
                  <a:solidFill>
                    <a:schemeClr val="accent1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748" b="1" spc="50" dirty="0">
                  <a:ln w="11430"/>
                  <a:solidFill>
                    <a:schemeClr val="accent1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АВ    МО </a:t>
              </a:r>
              <a:endParaRPr lang="ru-RU" sz="4748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45" name="Объект 44"/>
            <p:cNvGraphicFramePr>
              <a:graphicFrameLocks noChangeAspect="1"/>
            </p:cNvGraphicFramePr>
            <p:nvPr>
              <p:extLst/>
            </p:nvPr>
          </p:nvGraphicFramePr>
          <p:xfrm>
            <a:off x="3786813" y="5203749"/>
            <a:ext cx="706253" cy="1103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8" name="Формула" r:id="rId4" imgW="126720" imgH="152280" progId="Equation.3">
                    <p:embed/>
                  </p:oleObj>
                </mc:Choice>
                <mc:Fallback>
                  <p:oleObj name="Формула" r:id="rId4" imgW="12672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6813" y="5203749"/>
                          <a:ext cx="706253" cy="110333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Прямоугольник 2"/>
          <p:cNvSpPr/>
          <p:nvPr/>
        </p:nvSpPr>
        <p:spPr>
          <a:xfrm>
            <a:off x="1518229" y="476241"/>
            <a:ext cx="10542009" cy="74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ru-RU" sz="422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6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952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375 -0.1268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L 0.07292 0.4402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220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30" grpId="0" animBg="1"/>
      <p:bldP spid="30" grpId="1" animBg="1"/>
      <p:bldP spid="41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2325679" y="5504298"/>
            <a:ext cx="7583188" cy="14134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5999024" y="1586293"/>
            <a:ext cx="31096" cy="3952161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439042" y="1256224"/>
            <a:ext cx="538930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M</a:t>
            </a:r>
            <a:endParaRPr lang="ru-RU" altLang="ru-RU" sz="3165" b="1" dirty="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9462889" y="4929553"/>
            <a:ext cx="412292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B</a:t>
            </a:r>
            <a:endParaRPr lang="ru-RU" altLang="ru-RU" sz="3165" b="1" dirty="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407338" y="4935835"/>
            <a:ext cx="429926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A</a:t>
            </a:r>
            <a:endParaRPr lang="ru-RU" altLang="ru-RU" sz="3165" b="1" dirty="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714944" y="5465223"/>
            <a:ext cx="452368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N</a:t>
            </a:r>
            <a:endParaRPr lang="ru-RU" altLang="ru-RU" sz="3165" b="1" dirty="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5726781" y="5465800"/>
            <a:ext cx="458780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O</a:t>
            </a:r>
            <a:endParaRPr lang="ru-RU" altLang="ru-RU" sz="3165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77665" y="184726"/>
            <a:ext cx="9323386" cy="12289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ru-RU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3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3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024" y="2229233"/>
            <a:ext cx="3733714" cy="12289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93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 - </a:t>
            </a:r>
            <a:r>
              <a:rPr lang="en-US" sz="3693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en-US" sz="3693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93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MN, MK – </a:t>
            </a:r>
            <a:r>
              <a:rPr lang="en-US" sz="3693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endParaRPr lang="ru-RU" sz="3693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6074235" y="1681809"/>
            <a:ext cx="848280" cy="3822490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6044302" y="1678123"/>
            <a:ext cx="1980249" cy="3882687"/>
          </a:xfrm>
          <a:prstGeom prst="lin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2" name="Прямоугольник 1"/>
          <p:cNvSpPr/>
          <p:nvPr/>
        </p:nvSpPr>
        <p:spPr>
          <a:xfrm>
            <a:off x="7895297" y="5465223"/>
            <a:ext cx="405880" cy="5793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165" b="1" dirty="0"/>
              <a:t>K</a:t>
            </a:r>
            <a:endParaRPr lang="ru-RU" altLang="ru-RU" sz="3165" b="1" dirty="0"/>
          </a:p>
        </p:txBody>
      </p:sp>
      <p:sp>
        <p:nvSpPr>
          <p:cNvPr id="3" name="Прямоугольник 2"/>
          <p:cNvSpPr/>
          <p:nvPr/>
        </p:nvSpPr>
        <p:spPr>
          <a:xfrm rot="10800000">
            <a:off x="5868681" y="5044259"/>
            <a:ext cx="647934" cy="6606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93" i="1" dirty="0">
                <a:solidFill>
                  <a:srgbClr val="002060"/>
                </a:solidFill>
                <a:latin typeface="Times New Roman"/>
                <a:cs typeface="Times New Roman"/>
              </a:rPr>
              <a:t>∟</a:t>
            </a:r>
            <a:endParaRPr lang="ru-RU" sz="3693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4368" y="1012662"/>
            <a:ext cx="402674" cy="1066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331" b="1" dirty="0"/>
              <a:t>∙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19046" y="2033626"/>
            <a:ext cx="3567364" cy="122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MO &lt; MN</a:t>
            </a:r>
          </a:p>
          <a:p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MO &lt; MK </a:t>
            </a:r>
            <a:endParaRPr lang="ru-RU" sz="369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75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3" grpId="0"/>
      <p:bldP spid="6154" grpId="0"/>
      <p:bldP spid="6155" grpId="0"/>
      <p:bldP spid="6156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2325679" y="5504298"/>
            <a:ext cx="7583188" cy="14134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6030120" y="1586293"/>
            <a:ext cx="4711" cy="5097335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781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395959" y="1704190"/>
            <a:ext cx="538930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M</a:t>
            </a:r>
            <a:endParaRPr lang="ru-RU" altLang="ru-RU" sz="3165" b="1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9462889" y="4929553"/>
            <a:ext cx="412292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B</a:t>
            </a:r>
            <a:endParaRPr lang="ru-RU" altLang="ru-RU" sz="3165" b="1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407338" y="4935835"/>
            <a:ext cx="429926" cy="579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165" b="1" dirty="0"/>
              <a:t>A</a:t>
            </a:r>
            <a:endParaRPr lang="ru-RU" altLang="ru-RU" sz="3165" b="1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5574844" y="5683115"/>
            <a:ext cx="5757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600" b="1" dirty="0">
                <a:latin typeface="Verdana" panose="020B0604030504040204" pitchFamily="34" charset="0"/>
              </a:rPr>
              <a:t>N</a:t>
            </a:r>
            <a:endParaRPr lang="ru-RU" altLang="ru-RU" sz="3600" b="1" dirty="0">
              <a:latin typeface="Verdana" panose="020B0604030504040204" pitchFamily="34" charset="0"/>
            </a:endParaRP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5488986" y="5002315"/>
            <a:ext cx="447558" cy="49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638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altLang="ru-RU" sz="263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5909597" y="5385721"/>
            <a:ext cx="241046" cy="237154"/>
          </a:xfrm>
          <a:prstGeom prst="ellipse">
            <a:avLst/>
          </a:prstGeom>
          <a:solidFill>
            <a:schemeClr val="tx1"/>
          </a:solidFill>
          <a:ln w="9525">
            <a:solidFill>
              <a:srgbClr val="160A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sz="1781"/>
          </a:p>
        </p:txBody>
      </p:sp>
      <p:pic>
        <p:nvPicPr>
          <p:cNvPr id="7181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84" y="3981653"/>
            <a:ext cx="3867755" cy="250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21682" y="2401394"/>
                <a:ext cx="2441694" cy="806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2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422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74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3693" b="1" dirty="0">
                    <a:solidFill>
                      <a:srgbClr val="C00000"/>
                    </a:solidFill>
                  </a:rPr>
                  <a:t> </a:t>
                </a:r>
                <a:r>
                  <a:rPr lang="en-US" sz="422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endParaRPr lang="ru-RU" sz="422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82" y="2401394"/>
                <a:ext cx="2441694" cy="806439"/>
              </a:xfrm>
              <a:prstGeom prst="rect">
                <a:avLst/>
              </a:prstGeom>
              <a:blipFill rotWithShape="0">
                <a:blip r:embed="rId3"/>
                <a:stretch>
                  <a:fillRect l="-9750" t="-9848" r="-9250" b="-31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09691" y="213616"/>
            <a:ext cx="11681684" cy="1797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93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TEOREMA: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ru-RU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69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93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93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3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3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963070" y="2040318"/>
                <a:ext cx="2880917" cy="12289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en-US" sz="3693" b="1" dirty="0"/>
              </a:p>
              <a:p>
                <a:r>
                  <a:rPr lang="en-US" sz="3693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93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93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</m:t>
                    </m:r>
                  </m:oMath>
                </a14:m>
                <a:r>
                  <a:rPr lang="en-US" sz="3693" b="1" dirty="0"/>
                  <a:t>OM = 90⁰ </a:t>
                </a:r>
                <a:endParaRPr lang="ru-RU" sz="3693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070" y="2040318"/>
                <a:ext cx="2880917" cy="1228926"/>
              </a:xfrm>
              <a:prstGeom prst="rect">
                <a:avLst/>
              </a:prstGeom>
              <a:blipFill rotWithShape="0">
                <a:blip r:embed="rId4"/>
                <a:stretch>
                  <a:fillRect r="-5708" b="-19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3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/>
      <p:bldP spid="7176" grpId="0"/>
      <p:bldP spid="717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84505" y="870951"/>
            <a:ext cx="2027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27588" y="1488464"/>
            <a:ext cx="29884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АВ-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kesma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6966109" y="3197965"/>
            <a:ext cx="1637983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8604092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6966109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498114" y="3275965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27588" y="2223518"/>
            <a:ext cx="32044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932117" y="2882700"/>
            <a:ext cx="15599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АВ</a:t>
            </a:r>
            <a:endParaRPr lang="ru-RU" sz="2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</a:rPr>
              <a:t>=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306274" y="3136919"/>
            <a:ext cx="599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3200" b="1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6966109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5328127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807093" y="3955131"/>
            <a:ext cx="3764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(А 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АВ)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793795" y="4522013"/>
            <a:ext cx="29639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(В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ВА)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793795" y="5176151"/>
            <a:ext cx="7231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3.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(А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АВ)</a:t>
            </a:r>
            <a:r>
              <a:rPr lang="ru-RU" sz="2800" dirty="0" smtClean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sz="2800" dirty="0" err="1" smtClean="0">
                <a:latin typeface="Arial" panose="020B0604020202020204" pitchFamily="34" charset="0"/>
                <a:sym typeface="Symbol" panose="05050102010706020507" pitchFamily="18" charset="2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(В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ВА)= </a:t>
            </a:r>
            <a:r>
              <a:rPr lang="ru-RU" sz="2800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sz="2800" dirty="0">
                <a:latin typeface="Arial" panose="020B0604020202020204" pitchFamily="34" charset="0"/>
              </a:rPr>
              <a:t>P;Q</a:t>
            </a:r>
            <a:r>
              <a:rPr lang="ru-RU" sz="2800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815253" y="5722034"/>
            <a:ext cx="38429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4. </a:t>
            </a:r>
            <a:r>
              <a:rPr lang="ru-RU" sz="2800" dirty="0" smtClean="0">
                <a:latin typeface="Arial" panose="020B0604020202020204" pitchFamily="34" charset="0"/>
              </a:rPr>
              <a:t>PQ-</a:t>
            </a:r>
            <a:r>
              <a:rPr lang="en-US" sz="2800" dirty="0" err="1" smtClean="0">
                <a:latin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</a:rPr>
              <a:t>chiziq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7278106" y="1715981"/>
            <a:ext cx="36788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47">
                <a:latin typeface="Arial" panose="020B0604020202020204" pitchFamily="34" charset="0"/>
              </a:rPr>
              <a:t>P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7573852" y="4616576"/>
            <a:ext cx="397415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047">
                <a:latin typeface="Arial" panose="020B0604020202020204" pitchFamily="34" charset="0"/>
              </a:rPr>
              <a:t>Q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 flipH="1">
            <a:off x="7788350" y="1715981"/>
            <a:ext cx="0" cy="296396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4995576" y="5822324"/>
            <a:ext cx="40980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>
                <a:latin typeface="Arial" panose="020B0604020202020204" pitchFamily="34" charset="0"/>
              </a:rPr>
              <a:t>5.</a:t>
            </a:r>
            <a:r>
              <a:rPr lang="ru-RU" sz="2800" dirty="0">
                <a:latin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</a:rPr>
              <a:t> PQ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sz="2800" dirty="0">
                <a:latin typeface="Arial" panose="020B0604020202020204" pitchFamily="34" charset="0"/>
              </a:rPr>
              <a:t>AB=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sz="2800" dirty="0">
                <a:latin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7822475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О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8406383" y="5729828"/>
            <a:ext cx="42081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6. </a:t>
            </a:r>
            <a:r>
              <a:rPr lang="ru-RU" sz="2800" b="1" dirty="0" smtClean="0">
                <a:latin typeface="Arial" panose="020B0604020202020204" pitchFamily="34" charset="0"/>
              </a:rPr>
              <a:t>O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nuqta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</a:rPr>
              <a:t>natija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602" name="Oval 26"/>
          <p:cNvSpPr>
            <a:spLocks noChangeArrowheads="1"/>
          </p:cNvSpPr>
          <p:nvPr/>
        </p:nvSpPr>
        <p:spPr bwMode="auto">
          <a:xfrm flipV="1">
            <a:off x="7752601" y="3160591"/>
            <a:ext cx="77999" cy="77999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8743840" y="3236966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7814350" y="2807970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O</a:t>
            </a:r>
            <a:endParaRPr lang="ru-RU" sz="1842" b="1">
              <a:latin typeface="Arial" panose="020B0604020202020204" pitchFamily="34" charset="0"/>
            </a:endParaRPr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7752601" y="3160591"/>
            <a:ext cx="77999" cy="7799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3519339" y="260080"/>
            <a:ext cx="7050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Kesmani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teng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ikkiga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bo‘lish</a:t>
            </a:r>
            <a:endParaRPr lang="ru-RU" sz="36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16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1" grpId="0" autoUpdateAnimBg="0"/>
      <p:bldP spid="24582" grpId="0" animBg="1"/>
      <p:bldP spid="24583" grpId="0" animBg="1"/>
      <p:bldP spid="24584" grpId="0" animBg="1"/>
      <p:bldP spid="24585" grpId="0" autoUpdateAnimBg="0"/>
      <p:bldP spid="24586" grpId="0" autoUpdateAnimBg="0"/>
      <p:bldP spid="24587" grpId="0" autoUpdateAnimBg="0"/>
      <p:bldP spid="24588" grpId="0" autoUpdateAnimBg="0"/>
      <p:bldP spid="24590" grpId="0" animBg="1"/>
      <p:bldP spid="24591" grpId="0" animBg="1"/>
      <p:bldP spid="24592" grpId="0" autoUpdateAnimBg="0"/>
      <p:bldP spid="24593" grpId="0" autoUpdateAnimBg="0"/>
      <p:bldP spid="24594" grpId="0" autoUpdateAnimBg="0"/>
      <p:bldP spid="24595" grpId="0" autoUpdateAnimBg="0"/>
      <p:bldP spid="24596" grpId="0" autoUpdateAnimBg="0"/>
      <p:bldP spid="24597" grpId="0" autoUpdateAnimBg="0"/>
      <p:bldP spid="24598" grpId="0" animBg="1"/>
      <p:bldP spid="24599" grpId="0" autoUpdateAnimBg="0"/>
      <p:bldP spid="24600" grpId="0" autoUpdateAnimBg="0"/>
      <p:bldP spid="24601" grpId="0" autoUpdateAnimBg="0"/>
      <p:bldP spid="24602" grpId="0" animBg="1"/>
      <p:bldP spid="24603" grpId="0" autoUpdateAnimBg="0"/>
      <p:bldP spid="24604" grpId="0" autoUpdateAnimBg="0"/>
      <p:bldP spid="24609" grpId="0" animBg="1"/>
      <p:bldP spid="3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Line 6"/>
          <p:cNvSpPr>
            <a:spLocks noChangeShapeType="1"/>
          </p:cNvSpPr>
          <p:nvPr/>
        </p:nvSpPr>
        <p:spPr bwMode="auto">
          <a:xfrm>
            <a:off x="8010738" y="3197965"/>
            <a:ext cx="1637983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9648721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>
            <a:off x="8010738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7542743" y="3275965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46093" name="Oval 13"/>
          <p:cNvSpPr>
            <a:spLocks noChangeArrowheads="1"/>
          </p:cNvSpPr>
          <p:nvPr/>
        </p:nvSpPr>
        <p:spPr bwMode="auto">
          <a:xfrm>
            <a:off x="6372756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8010738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8322735" y="1715981"/>
            <a:ext cx="36788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47">
                <a:latin typeface="Arial" panose="020B0604020202020204" pitchFamily="34" charset="0"/>
              </a:rPr>
              <a:t>P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8618481" y="4616576"/>
            <a:ext cx="397415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047">
                <a:latin typeface="Arial" panose="020B0604020202020204" pitchFamily="34" charset="0"/>
              </a:rPr>
              <a:t>Q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832979" y="1715981"/>
            <a:ext cx="0" cy="29639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8867104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О</a:t>
            </a:r>
          </a:p>
        </p:txBody>
      </p:sp>
      <p:sp>
        <p:nvSpPr>
          <p:cNvPr id="46099" name="Oval 19"/>
          <p:cNvSpPr>
            <a:spLocks noChangeArrowheads="1"/>
          </p:cNvSpPr>
          <p:nvPr/>
        </p:nvSpPr>
        <p:spPr bwMode="auto">
          <a:xfrm flipV="1">
            <a:off x="8797230" y="3160591"/>
            <a:ext cx="77999" cy="77999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9788469" y="3236966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8858979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О</a:t>
            </a:r>
            <a:endParaRPr lang="ru-RU" sz="1842" b="1">
              <a:latin typeface="Arial" panose="020B0604020202020204" pitchFamily="34" charset="0"/>
            </a:endParaRPr>
          </a:p>
        </p:txBody>
      </p:sp>
      <p:sp>
        <p:nvSpPr>
          <p:cNvPr id="46106" name="Oval 26"/>
          <p:cNvSpPr>
            <a:spLocks noChangeArrowheads="1"/>
          </p:cNvSpPr>
          <p:nvPr/>
        </p:nvSpPr>
        <p:spPr bwMode="auto">
          <a:xfrm>
            <a:off x="8797230" y="3160591"/>
            <a:ext cx="77999" cy="7799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228932" y="2865868"/>
            <a:ext cx="28079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3200" b="1" i="1" dirty="0" err="1" smtClean="0">
                <a:latin typeface="Arial" panose="020B0604020202020204" pitchFamily="34" charset="0"/>
              </a:rPr>
              <a:t>Isbot</a:t>
            </a:r>
            <a:r>
              <a:rPr lang="ru-RU" sz="3200" b="1" i="1" dirty="0" smtClean="0">
                <a:latin typeface="Arial" panose="020B0604020202020204" pitchFamily="34" charset="0"/>
              </a:rPr>
              <a:t>:</a:t>
            </a:r>
            <a:endParaRPr lang="ru-RU" sz="3200" b="1" i="1" dirty="0">
              <a:latin typeface="Arial" panose="020B0604020202020204" pitchFamily="34" charset="0"/>
            </a:endParaRPr>
          </a:p>
        </p:txBody>
      </p: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1475123" y="2957652"/>
            <a:ext cx="5846858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b="1" dirty="0" smtClean="0">
                <a:latin typeface="Arial" panose="020B0604020202020204" pitchFamily="34" charset="0"/>
              </a:rPr>
              <a:t>APQ = </a:t>
            </a:r>
            <a:r>
              <a:rPr lang="ru-RU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b="1" dirty="0" smtClean="0">
                <a:latin typeface="Arial" panose="020B0604020202020204" pitchFamily="34" charset="0"/>
              </a:rPr>
              <a:t>BPQ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dirty="0" smtClean="0">
                <a:latin typeface="Arial" panose="020B0604020202020204" pitchFamily="34" charset="0"/>
              </a:rPr>
              <a:t>( </a:t>
            </a:r>
            <a:r>
              <a:rPr lang="en-US" dirty="0" err="1" smtClean="0">
                <a:latin typeface="Arial" panose="020B0604020202020204" pitchFamily="34" charset="0"/>
              </a:rPr>
              <a:t>uch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tomoniga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ko‘ra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latin typeface="Arial" panose="020B0604020202020204" pitchFamily="34" charset="0"/>
              </a:rPr>
              <a:t> </a:t>
            </a:r>
            <a:r>
              <a:rPr lang="en-US" sz="1842" dirty="0" smtClean="0">
                <a:latin typeface="Arial" panose="020B0604020202020204" pitchFamily="34" charset="0"/>
              </a:rPr>
              <a:t>            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AP = BP =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r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dirty="0">
                <a:solidFill>
                  <a:schemeClr val="accent1"/>
                </a:solidFill>
                <a:latin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AQ = BQ =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r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dirty="0">
                <a:solidFill>
                  <a:schemeClr val="accent1"/>
                </a:solidFill>
                <a:latin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PQ –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umumiy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tomon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 smtClean="0">
                <a:latin typeface="Arial" panose="020B0604020202020204" pitchFamily="34" charset="0"/>
              </a:rPr>
              <a:t>Bundan</a:t>
            </a:r>
            <a:r>
              <a:rPr lang="ru-RU" b="1" dirty="0" smtClean="0">
                <a:latin typeface="Arial" panose="020B0604020202020204" pitchFamily="34" charset="0"/>
              </a:rPr>
              <a:t>,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=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6109" name="Text Box 29"/>
          <p:cNvSpPr txBox="1">
            <a:spLocks noChangeArrowheads="1"/>
          </p:cNvSpPr>
          <p:nvPr/>
        </p:nvSpPr>
        <p:spPr bwMode="auto">
          <a:xfrm>
            <a:off x="557511" y="5439655"/>
            <a:ext cx="877852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err="1" smtClean="0">
                <a:latin typeface="Arial" panose="020B0604020202020204" pitchFamily="34" charset="0"/>
              </a:rPr>
              <a:t>Demak</a:t>
            </a:r>
            <a:r>
              <a:rPr lang="ru-RU" sz="2800" b="1" dirty="0" smtClean="0">
                <a:latin typeface="Arial" panose="020B0604020202020204" pitchFamily="34" charset="0"/>
              </a:rPr>
              <a:t>, РО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</a:rPr>
              <a:t>–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yonli</a:t>
            </a:r>
            <a:r>
              <a:rPr lang="ru-RU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ru-RU" sz="2800" b="1" dirty="0" smtClean="0">
                <a:latin typeface="Arial" panose="020B0604020202020204" pitchFamily="34" charset="0"/>
              </a:rPr>
              <a:t>АРВ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ning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latin typeface="Arial" panose="020B0604020202020204" pitchFamily="34" charset="0"/>
              </a:rPr>
              <a:t>           </a:t>
            </a:r>
            <a:r>
              <a:rPr lang="en-US" sz="2800" b="1" dirty="0" err="1" smtClean="0">
                <a:latin typeface="Arial" panose="020B0604020202020204" pitchFamily="34" charset="0"/>
              </a:rPr>
              <a:t>bissektrissasi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medianasi</a:t>
            </a:r>
            <a:r>
              <a:rPr lang="en-US" sz="2800" b="1" dirty="0" smtClean="0">
                <a:latin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>
            <a:off x="8829729" y="1910979"/>
            <a:ext cx="0" cy="2651972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1" name="Line 31"/>
          <p:cNvSpPr>
            <a:spLocks noChangeShapeType="1"/>
          </p:cNvSpPr>
          <p:nvPr/>
        </p:nvSpPr>
        <p:spPr bwMode="auto">
          <a:xfrm>
            <a:off x="8322734" y="2417973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2" name="Line 32"/>
          <p:cNvSpPr>
            <a:spLocks noChangeShapeType="1"/>
          </p:cNvSpPr>
          <p:nvPr/>
        </p:nvSpPr>
        <p:spPr bwMode="auto">
          <a:xfrm>
            <a:off x="9180725" y="3665960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3" name="Line 33"/>
          <p:cNvSpPr>
            <a:spLocks noChangeShapeType="1"/>
          </p:cNvSpPr>
          <p:nvPr/>
        </p:nvSpPr>
        <p:spPr bwMode="auto">
          <a:xfrm flipV="1">
            <a:off x="9102726" y="2417973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4" name="Line 34"/>
          <p:cNvSpPr>
            <a:spLocks noChangeShapeType="1"/>
          </p:cNvSpPr>
          <p:nvPr/>
        </p:nvSpPr>
        <p:spPr bwMode="auto">
          <a:xfrm flipV="1">
            <a:off x="8244735" y="3665960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8556732" y="2183976"/>
            <a:ext cx="308809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solidFill>
                  <a:srgbClr val="009900"/>
                </a:solidFill>
                <a:latin typeface="Arial" panose="020B0604020202020204" pitchFamily="34" charset="0"/>
              </a:rPr>
              <a:t>1</a:t>
            </a:r>
            <a:endParaRPr lang="ru-RU" sz="1638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46116" name="Text Box 36"/>
          <p:cNvSpPr txBox="1">
            <a:spLocks noChangeArrowheads="1"/>
          </p:cNvSpPr>
          <p:nvPr/>
        </p:nvSpPr>
        <p:spPr bwMode="auto">
          <a:xfrm>
            <a:off x="8790730" y="2183976"/>
            <a:ext cx="308809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solidFill>
                  <a:srgbClr val="009900"/>
                </a:solidFill>
                <a:latin typeface="Arial" panose="020B0604020202020204" pitchFamily="34" charset="0"/>
              </a:rPr>
              <a:t>2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17" name="Line 37"/>
          <p:cNvSpPr>
            <a:spLocks noChangeShapeType="1"/>
          </p:cNvSpPr>
          <p:nvPr/>
        </p:nvSpPr>
        <p:spPr bwMode="auto">
          <a:xfrm>
            <a:off x="8056237" y="3197965"/>
            <a:ext cx="1637983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8" name="Line 38"/>
          <p:cNvSpPr>
            <a:spLocks noChangeShapeType="1"/>
          </p:cNvSpPr>
          <p:nvPr/>
        </p:nvSpPr>
        <p:spPr bwMode="auto">
          <a:xfrm>
            <a:off x="8405609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9" name="Line 39"/>
          <p:cNvSpPr>
            <a:spLocks noChangeShapeType="1"/>
          </p:cNvSpPr>
          <p:nvPr/>
        </p:nvSpPr>
        <p:spPr bwMode="auto">
          <a:xfrm>
            <a:off x="8478733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0" name="Line 40"/>
          <p:cNvSpPr>
            <a:spLocks noChangeShapeType="1"/>
          </p:cNvSpPr>
          <p:nvPr/>
        </p:nvSpPr>
        <p:spPr bwMode="auto">
          <a:xfrm flipH="1">
            <a:off x="9257100" y="3085842"/>
            <a:ext cx="4874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1" name="Line 41"/>
          <p:cNvSpPr>
            <a:spLocks noChangeShapeType="1"/>
          </p:cNvSpPr>
          <p:nvPr/>
        </p:nvSpPr>
        <p:spPr bwMode="auto">
          <a:xfrm>
            <a:off x="9179101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2" name="Oval 42"/>
          <p:cNvSpPr>
            <a:spLocks noChangeArrowheads="1"/>
          </p:cNvSpPr>
          <p:nvPr/>
        </p:nvSpPr>
        <p:spPr bwMode="auto">
          <a:xfrm>
            <a:off x="8797230" y="3160591"/>
            <a:ext cx="77999" cy="77999"/>
          </a:xfrm>
          <a:prstGeom prst="ellipse">
            <a:avLst/>
          </a:prstGeom>
          <a:solidFill>
            <a:srgbClr val="F50B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23" name="AutoShape 43"/>
          <p:cNvSpPr>
            <a:spLocks noChangeArrowheads="1"/>
          </p:cNvSpPr>
          <p:nvPr/>
        </p:nvSpPr>
        <p:spPr bwMode="auto">
          <a:xfrm>
            <a:off x="8010738" y="1871979"/>
            <a:ext cx="1637983" cy="2651972"/>
          </a:xfrm>
          <a:prstGeom prst="diamond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26" name="Text Box 46"/>
          <p:cNvSpPr txBox="1">
            <a:spLocks noChangeArrowheads="1"/>
          </p:cNvSpPr>
          <p:nvPr/>
        </p:nvSpPr>
        <p:spPr bwMode="auto">
          <a:xfrm>
            <a:off x="6653265" y="5399129"/>
            <a:ext cx="4725262" cy="954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nuqta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АВ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kesmaning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o‘rtasi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3519339" y="260080"/>
            <a:ext cx="7050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Kesmani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teng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ikkiga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bo‘lish</a:t>
            </a:r>
            <a:endParaRPr lang="ru-RU" sz="3600" b="1" i="1" dirty="0">
              <a:latin typeface="Arial" panose="020B0604020202020204" pitchFamily="34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84505" y="870951"/>
            <a:ext cx="2027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827588" y="1488464"/>
            <a:ext cx="29884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АВ-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kesma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297181" y="2170014"/>
            <a:ext cx="4806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Isbot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qilish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4055707" y="2003545"/>
            <a:ext cx="15599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АВ</a:t>
            </a:r>
            <a:endParaRPr lang="ru-RU" sz="2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</a:rPr>
              <a:t>=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420364" y="2132955"/>
            <a:ext cx="599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3200" b="1" dirty="0">
                <a:latin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9063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4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4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1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5" dur="500"/>
                                        <p:tgtEl>
                                          <p:spTgt spid="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  <p:bldP spid="46087" grpId="0" animBg="1"/>
      <p:bldP spid="46088" grpId="0" animBg="1"/>
      <p:bldP spid="46089" grpId="0" autoUpdateAnimBg="0"/>
      <p:bldP spid="46093" grpId="0" animBg="1"/>
      <p:bldP spid="46094" grpId="0" animBg="1"/>
      <p:bldP spid="46095" grpId="0" autoUpdateAnimBg="0"/>
      <p:bldP spid="46096" grpId="0" autoUpdateAnimBg="0"/>
      <p:bldP spid="46097" grpId="0" animBg="1"/>
      <p:bldP spid="46098" grpId="0" autoUpdateAnimBg="0"/>
      <p:bldP spid="46099" grpId="0" animBg="1"/>
      <p:bldP spid="46100" grpId="0" autoUpdateAnimBg="0"/>
      <p:bldP spid="46101" grpId="0" autoUpdateAnimBg="0"/>
      <p:bldP spid="46106" grpId="0" animBg="1"/>
      <p:bldP spid="46107" grpId="0" autoUpdateAnimBg="0"/>
      <p:bldP spid="46108" grpId="0" autoUpdateAnimBg="0"/>
      <p:bldP spid="46109" grpId="0" autoUpdateAnimBg="0"/>
      <p:bldP spid="46110" grpId="0" animBg="1"/>
      <p:bldP spid="46111" grpId="0" animBg="1"/>
      <p:bldP spid="46112" grpId="0" animBg="1"/>
      <p:bldP spid="46113" grpId="0" animBg="1"/>
      <p:bldP spid="46114" grpId="0" animBg="1"/>
      <p:bldP spid="46115" grpId="0" autoUpdateAnimBg="0"/>
      <p:bldP spid="46116" grpId="0" autoUpdateAnimBg="0"/>
      <p:bldP spid="46117" grpId="0" animBg="1"/>
      <p:bldP spid="46118" grpId="0" animBg="1"/>
      <p:bldP spid="46119" grpId="0" animBg="1"/>
      <p:bldP spid="46120" grpId="0" animBg="1"/>
      <p:bldP spid="46121" grpId="0" animBg="1"/>
      <p:bldP spid="46122" grpId="0" animBg="1"/>
      <p:bldP spid="46123" grpId="0" animBg="1"/>
      <p:bldP spid="46126" grpId="0" animBg="1" autoUpdateAnimBg="0"/>
      <p:bldP spid="4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651" name="Rectangle 3"/>
              <p:cNvSpPr>
                <a:spLocks noChangeArrowheads="1"/>
              </p:cNvSpPr>
              <p:nvPr/>
            </p:nvSpPr>
            <p:spPr bwMode="auto">
              <a:xfrm>
                <a:off x="1672661" y="327900"/>
                <a:ext cx="9494907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A2355B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D8AFB9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yasash</a:t>
                </a:r>
                <a:endPara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sz="1400" dirty="0" smtClean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                                                        </a:t>
                </a:r>
                <a:r>
                  <a:rPr lang="ru-RU" sz="1400" dirty="0" smtClean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1" i="1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ru-RU" sz="3200" b="1" dirty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  </a:t>
                </a:r>
                <a:endParaRPr lang="ru-RU" sz="2800" dirty="0">
                  <a:solidFill>
                    <a:srgbClr val="0099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651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72661" y="327900"/>
                <a:ext cx="9494907" cy="1323439"/>
              </a:xfrm>
              <a:prstGeom prst="rect">
                <a:avLst/>
              </a:prstGeom>
              <a:blipFill rotWithShape="0">
                <a:blip r:embed="rId2"/>
                <a:stretch>
                  <a:fillRect l="-1605" t="-5991" r="-513" b="-1428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89805" y="1458578"/>
            <a:ext cx="2836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i="1" dirty="0" smtClean="0">
                <a:latin typeface="Arial" panose="020B0604020202020204" pitchFamily="34" charset="0"/>
              </a:rPr>
              <a:t>:</a:t>
            </a:r>
            <a:endParaRPr lang="ru-RU" i="1" dirty="0">
              <a:latin typeface="Arial" panose="020B0604020202020204" pitchFamily="34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969110" y="2107759"/>
            <a:ext cx="32580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chiziq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5747327" y="2810680"/>
            <a:ext cx="4289954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0099031" y="2306936"/>
            <a:ext cx="323576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969110" y="2641285"/>
            <a:ext cx="14819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N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nuqta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30532" y="3048150"/>
            <a:ext cx="31540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b="1" i="1" dirty="0" err="1" smtClean="0">
                <a:latin typeface="Arial" panose="020B0604020202020204" pitchFamily="34" charset="0"/>
              </a:rPr>
              <a:t>Yasash</a:t>
            </a:r>
            <a:r>
              <a:rPr lang="en-US" b="1" i="1" dirty="0" smtClean="0">
                <a:latin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</a:rPr>
              <a:t>kerak</a:t>
            </a:r>
            <a:r>
              <a:rPr lang="ru-RU" b="1" i="1" dirty="0" smtClean="0">
                <a:latin typeface="Arial" panose="020B0604020202020204" pitchFamily="34" charset="0"/>
              </a:rPr>
              <a:t>:</a:t>
            </a:r>
            <a:endParaRPr lang="ru-RU" b="1" i="1" dirty="0">
              <a:latin typeface="Arial" panose="020B0604020202020204" pitchFamily="34" charset="0"/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021668" y="3729153"/>
            <a:ext cx="6864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</a:rPr>
              <a:t>m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1818164" y="3599164"/>
            <a:ext cx="191585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</a:t>
            </a:r>
            <a:r>
              <a:rPr lang="ru-RU" sz="2800" b="1" dirty="0" smtClean="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800" b="1" dirty="0" smtClean="0">
                <a:solidFill>
                  <a:srgbClr val="FF33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m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</a:t>
            </a:r>
            <a:r>
              <a:rPr lang="ru-RU" sz="2800" b="1" dirty="0" smtClean="0">
                <a:solidFill>
                  <a:srgbClr val="FF33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7775305" y="2498683"/>
            <a:ext cx="354584" cy="37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solidFill>
                  <a:srgbClr val="009900"/>
                </a:solidFill>
                <a:latin typeface="Arial" panose="020B0604020202020204" pitchFamily="34" charset="0"/>
              </a:rPr>
              <a:t>N</a:t>
            </a:r>
            <a:endParaRPr lang="ru-RU" sz="1842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389881" y="4332032"/>
            <a:ext cx="19499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471051" y="4865223"/>
            <a:ext cx="39600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1. </a:t>
            </a:r>
            <a:r>
              <a:rPr lang="en-US" b="1" dirty="0" err="1" smtClean="0">
                <a:latin typeface="Arial" panose="020B0604020202020204" pitchFamily="34" charset="0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</a:t>
            </a:r>
            <a:r>
              <a:rPr lang="en-US" b="1" dirty="0" err="1" smtClean="0">
                <a:latin typeface="Arial" panose="020B0604020202020204" pitchFamily="34" charset="0"/>
              </a:rPr>
              <a:t>N;r</a:t>
            </a:r>
            <a:r>
              <a:rPr lang="ru-RU" b="1" dirty="0" smtClean="0">
                <a:latin typeface="Arial" panose="020B0604020202020204" pitchFamily="34" charset="0"/>
              </a:rPr>
              <a:t>);</a:t>
            </a:r>
            <a:r>
              <a:rPr lang="en-US" b="1" dirty="0" smtClean="0">
                <a:latin typeface="Arial" panose="020B0604020202020204" pitchFamily="34" charset="0"/>
              </a:rPr>
              <a:t> r - </a:t>
            </a:r>
            <a:r>
              <a:rPr lang="en-US" b="1" dirty="0" err="1" smtClean="0">
                <a:latin typeface="Arial" panose="020B0604020202020204" pitchFamily="34" charset="0"/>
              </a:rPr>
              <a:t>ixtiyoriy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7664" name="Oval 16"/>
          <p:cNvSpPr>
            <a:spLocks noChangeArrowheads="1"/>
          </p:cNvSpPr>
          <p:nvPr/>
        </p:nvSpPr>
        <p:spPr bwMode="auto">
          <a:xfrm>
            <a:off x="6995314" y="2030688"/>
            <a:ext cx="1481984" cy="148198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6589069" y="2849680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8461048" y="2849680"/>
            <a:ext cx="454844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  <a:r>
              <a:rPr lang="ru-RU" sz="1433">
                <a:latin typeface="Arial" panose="020B0604020202020204" pitchFamily="34" charset="0"/>
              </a:rPr>
              <a:t>1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460087" y="5465424"/>
            <a:ext cx="33539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2.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</a:t>
            </a:r>
            <a:r>
              <a:rPr lang="en-US" b="1" dirty="0" smtClean="0">
                <a:latin typeface="Arial" panose="020B0604020202020204" pitchFamily="34" charset="0"/>
              </a:rPr>
              <a:t>N;</a:t>
            </a:r>
            <a:r>
              <a:rPr lang="ru-RU" b="1" dirty="0">
                <a:latin typeface="Arial" panose="020B0604020202020204" pitchFamily="34" charset="0"/>
              </a:rPr>
              <a:t>г)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ru-RU" b="1" dirty="0">
                <a:latin typeface="Arial" panose="020B0604020202020204" pitchFamily="34" charset="0"/>
              </a:rPr>
              <a:t>а=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ru-RU" b="1" dirty="0">
                <a:latin typeface="Arial" panose="020B0604020202020204" pitchFamily="34" charset="0"/>
              </a:rPr>
              <a:t>А;А</a:t>
            </a:r>
            <a:r>
              <a:rPr lang="ru-RU" sz="1400" b="1" dirty="0">
                <a:latin typeface="Arial" panose="020B0604020202020204" pitchFamily="34" charset="0"/>
              </a:rPr>
              <a:t>1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7668" name="Oval 20"/>
          <p:cNvSpPr>
            <a:spLocks noChangeArrowheads="1"/>
          </p:cNvSpPr>
          <p:nvPr/>
        </p:nvSpPr>
        <p:spPr bwMode="auto">
          <a:xfrm>
            <a:off x="6995314" y="2030688"/>
            <a:ext cx="1481984" cy="1481984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6995314" y="2732681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>
            <a:off x="8477298" y="2732681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460087" y="6022726"/>
            <a:ext cx="2495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3. </a:t>
            </a:r>
            <a:r>
              <a:rPr lang="en-US" b="1" dirty="0" err="1" smtClean="0">
                <a:latin typeface="Arial" panose="020B0604020202020204" pitchFamily="34" charset="0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(А</a:t>
            </a:r>
            <a:r>
              <a:rPr lang="en-US" b="1" dirty="0">
                <a:latin typeface="Arial" panose="020B0604020202020204" pitchFamily="34" charset="0"/>
              </a:rPr>
              <a:t>;</a:t>
            </a:r>
            <a:r>
              <a:rPr lang="ru-RU" b="1" dirty="0">
                <a:latin typeface="Arial" panose="020B0604020202020204" pitchFamily="34" charset="0"/>
              </a:rPr>
              <a:t>АА</a:t>
            </a:r>
            <a:r>
              <a:rPr lang="ru-RU" sz="1400" b="1" dirty="0">
                <a:latin typeface="Arial" panose="020B0604020202020204" pitchFamily="34" charset="0"/>
              </a:rPr>
              <a:t>1</a:t>
            </a:r>
            <a:r>
              <a:rPr lang="ru-RU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27672" name="Oval 24"/>
          <p:cNvSpPr>
            <a:spLocks noChangeArrowheads="1"/>
          </p:cNvSpPr>
          <p:nvPr/>
        </p:nvSpPr>
        <p:spPr bwMode="auto">
          <a:xfrm>
            <a:off x="5513330" y="1406695"/>
            <a:ext cx="2963968" cy="280797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4667889" y="4855252"/>
            <a:ext cx="2183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4. </a:t>
            </a:r>
            <a:r>
              <a:rPr lang="en-US" b="1" dirty="0" err="1" smtClean="0">
                <a:latin typeface="Arial" panose="020B0604020202020204" pitchFamily="34" charset="0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(А</a:t>
            </a:r>
            <a:r>
              <a:rPr lang="ru-RU" sz="1400" b="1" dirty="0" smtClean="0">
                <a:latin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</a:rPr>
              <a:t>;A</a:t>
            </a:r>
            <a:r>
              <a:rPr lang="en-US" sz="1400" b="1" dirty="0">
                <a:latin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</a:rPr>
              <a:t>A)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7674" name="Oval 26"/>
          <p:cNvSpPr>
            <a:spLocks noChangeArrowheads="1"/>
          </p:cNvSpPr>
          <p:nvPr/>
        </p:nvSpPr>
        <p:spPr bwMode="auto">
          <a:xfrm>
            <a:off x="6995314" y="1406695"/>
            <a:ext cx="2963968" cy="280797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4638487" y="5509665"/>
            <a:ext cx="59884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5. </a:t>
            </a:r>
            <a:r>
              <a:rPr lang="en-US" b="1" dirty="0" err="1" smtClean="0">
                <a:latin typeface="Arial" panose="020B0604020202020204" pitchFamily="34" charset="0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(А;АА</a:t>
            </a:r>
            <a:r>
              <a:rPr lang="ru-RU" sz="1400" b="1" dirty="0" smtClean="0">
                <a:latin typeface="Arial" panose="020B0604020202020204" pitchFamily="34" charset="0"/>
              </a:rPr>
              <a:t>1</a:t>
            </a:r>
            <a:r>
              <a:rPr lang="ru-RU" b="1" dirty="0">
                <a:latin typeface="Arial" panose="020B0604020202020204" pitchFamily="34" charset="0"/>
              </a:rPr>
              <a:t>)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ru-RU" b="1" dirty="0" err="1">
                <a:latin typeface="Arial" panose="020B0604020202020204" pitchFamily="34" charset="0"/>
              </a:rPr>
              <a:t>окр</a:t>
            </a:r>
            <a:r>
              <a:rPr lang="ru-RU" b="1" dirty="0">
                <a:latin typeface="Arial" panose="020B0604020202020204" pitchFamily="34" charset="0"/>
              </a:rPr>
              <a:t>(А</a:t>
            </a:r>
            <a:r>
              <a:rPr lang="ru-RU" sz="1400" b="1" dirty="0">
                <a:latin typeface="Arial" panose="020B0604020202020204" pitchFamily="34" charset="0"/>
              </a:rPr>
              <a:t>1</a:t>
            </a:r>
            <a:r>
              <a:rPr lang="ru-RU" b="1" dirty="0">
                <a:latin typeface="Arial" panose="020B0604020202020204" pitchFamily="34" charset="0"/>
              </a:rPr>
              <a:t>;А)=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b="1" dirty="0">
                <a:latin typeface="Arial" panose="020B0604020202020204" pitchFamily="34" charset="0"/>
              </a:rPr>
              <a:t>P;Q</a:t>
            </a:r>
            <a:r>
              <a:rPr lang="en-US" b="1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7676" name="Text Box 28"/>
          <p:cNvSpPr txBox="1">
            <a:spLocks noChangeArrowheads="1"/>
          </p:cNvSpPr>
          <p:nvPr/>
        </p:nvSpPr>
        <p:spPr bwMode="auto">
          <a:xfrm>
            <a:off x="7525059" y="1133698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7415319" y="4218749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4638367" y="6095315"/>
            <a:ext cx="41280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6. </a:t>
            </a:r>
            <a:r>
              <a:rPr lang="en-US" b="1" dirty="0" err="1" smtClean="0">
                <a:latin typeface="Arial" panose="020B0604020202020204" pitchFamily="34" charset="0"/>
              </a:rPr>
              <a:t>To‘g‘ri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chiziq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</a:rPr>
              <a:t>PQ = m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7679" name="Text Box 31"/>
          <p:cNvSpPr txBox="1">
            <a:spLocks noChangeArrowheads="1"/>
          </p:cNvSpPr>
          <p:nvPr/>
        </p:nvSpPr>
        <p:spPr bwMode="auto">
          <a:xfrm>
            <a:off x="8371657" y="4501309"/>
            <a:ext cx="37783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m </a:t>
            </a:r>
            <a:r>
              <a:rPr lang="en-US" sz="3200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nuqta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natija</a:t>
            </a:r>
            <a:endParaRPr lang="ru-RU" sz="3200" b="1" dirty="0">
              <a:solidFill>
                <a:srgbClr val="9A0000"/>
              </a:solidFill>
              <a:latin typeface="Arial" panose="020B0604020202020204" pitchFamily="34" charset="0"/>
            </a:endParaRPr>
          </a:p>
        </p:txBody>
      </p:sp>
      <p:sp>
        <p:nvSpPr>
          <p:cNvPr id="27680" name="Line 32"/>
          <p:cNvSpPr>
            <a:spLocks noChangeShapeType="1"/>
          </p:cNvSpPr>
          <p:nvPr/>
        </p:nvSpPr>
        <p:spPr bwMode="auto">
          <a:xfrm>
            <a:off x="7741182" y="1398570"/>
            <a:ext cx="0" cy="29639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7681" name="Line 33"/>
          <p:cNvSpPr>
            <a:spLocks noChangeShapeType="1"/>
          </p:cNvSpPr>
          <p:nvPr/>
        </p:nvSpPr>
        <p:spPr bwMode="auto">
          <a:xfrm>
            <a:off x="7736306" y="1303551"/>
            <a:ext cx="0" cy="304196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7682" name="Oval 34"/>
          <p:cNvSpPr>
            <a:spLocks noChangeArrowheads="1"/>
          </p:cNvSpPr>
          <p:nvPr/>
        </p:nvSpPr>
        <p:spPr bwMode="auto">
          <a:xfrm>
            <a:off x="7697307" y="2768430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88" name="Text Box 40"/>
          <p:cNvSpPr txBox="1">
            <a:spLocks noChangeArrowheads="1"/>
          </p:cNvSpPr>
          <p:nvPr/>
        </p:nvSpPr>
        <p:spPr bwMode="auto">
          <a:xfrm>
            <a:off x="7853305" y="2966678"/>
            <a:ext cx="367880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latin typeface="Arial" panose="020B0604020202020204" pitchFamily="34" charset="0"/>
              </a:rPr>
              <a:t>m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7853305" y="2966678"/>
            <a:ext cx="381006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 b="1" dirty="0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  <a:endParaRPr lang="ru-RU" sz="1842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35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27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3" dur="5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2" grpId="0" autoUpdateAnimBg="0"/>
      <p:bldP spid="27653" grpId="0" autoUpdateAnimBg="0"/>
      <p:bldP spid="27654" grpId="0" animBg="1"/>
      <p:bldP spid="27655" grpId="0" autoUpdateAnimBg="0"/>
      <p:bldP spid="27656" grpId="0" autoUpdateAnimBg="0"/>
      <p:bldP spid="27657" grpId="0" autoUpdateAnimBg="0"/>
      <p:bldP spid="27658" grpId="0" autoUpdateAnimBg="0"/>
      <p:bldP spid="27659" grpId="0" autoUpdateAnimBg="0"/>
      <p:bldP spid="27661" grpId="0" autoUpdateAnimBg="0"/>
      <p:bldP spid="27662" grpId="0" autoUpdateAnimBg="0"/>
      <p:bldP spid="27663" grpId="0" autoUpdateAnimBg="0"/>
      <p:bldP spid="27664" grpId="0" animBg="1"/>
      <p:bldP spid="27665" grpId="0" autoUpdateAnimBg="0"/>
      <p:bldP spid="27666" grpId="0" autoUpdateAnimBg="0"/>
      <p:bldP spid="27667" grpId="0" autoUpdateAnimBg="0"/>
      <p:bldP spid="27668" grpId="0" animBg="1"/>
      <p:bldP spid="27669" grpId="0" animBg="1"/>
      <p:bldP spid="27670" grpId="0" animBg="1"/>
      <p:bldP spid="27671" grpId="0" autoUpdateAnimBg="0"/>
      <p:bldP spid="27672" grpId="0" animBg="1"/>
      <p:bldP spid="27673" grpId="0" autoUpdateAnimBg="0"/>
      <p:bldP spid="27674" grpId="0" animBg="1"/>
      <p:bldP spid="27675" grpId="0" autoUpdateAnimBg="0"/>
      <p:bldP spid="27676" grpId="0" autoUpdateAnimBg="0"/>
      <p:bldP spid="27677" grpId="0" autoUpdateAnimBg="0"/>
      <p:bldP spid="27678" grpId="0" autoUpdateAnimBg="0"/>
      <p:bldP spid="27679" grpId="0" autoUpdateAnimBg="0"/>
      <p:bldP spid="27680" grpId="0" animBg="1"/>
      <p:bldP spid="27681" grpId="0" animBg="1"/>
      <p:bldP spid="27682" grpId="0" animBg="1"/>
      <p:bldP spid="27688" grpId="0" autoUpdateAnimBg="0"/>
      <p:bldP spid="2768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55662" y="385352"/>
            <a:ext cx="9494907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ru-RU" sz="2000" dirty="0">
              <a:solidFill>
                <a:srgbClr val="009900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endParaRPr lang="ru-RU" sz="2800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67140" y="1642928"/>
            <a:ext cx="26458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928917" y="2174125"/>
            <a:ext cx="40872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dirty="0">
                <a:solidFill>
                  <a:srgbClr val="009900"/>
                </a:solidFill>
                <a:latin typeface="Arial" panose="020B0604020202020204" pitchFamily="34" charset="0"/>
              </a:rPr>
              <a:t>a</a:t>
            </a:r>
            <a:r>
              <a:rPr lang="en-US" sz="28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9900"/>
                </a:solidFill>
                <a:latin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Arial" panose="020B0604020202020204" pitchFamily="34" charset="0"/>
              </a:rPr>
              <a:t>chiziq</a:t>
            </a:r>
            <a:endParaRPr lang="ru-RU" sz="2800" b="1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5250127" y="3743960"/>
            <a:ext cx="4289954" cy="0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9601831" y="3240216"/>
            <a:ext cx="323576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44938" y="2646658"/>
            <a:ext cx="24618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047" dirty="0" smtClean="0">
                <a:solidFill>
                  <a:srgbClr val="0099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N </a:t>
            </a:r>
            <a:r>
              <a:rPr lang="en-US" sz="2800" b="1" dirty="0" err="1" smtClean="0">
                <a:solidFill>
                  <a:srgbClr val="009900"/>
                </a:solidFill>
                <a:latin typeface="Arial" panose="020B0604020202020204" pitchFamily="34" charset="0"/>
              </a:rPr>
              <a:t>nuqta</a:t>
            </a:r>
            <a:endParaRPr lang="ru-RU" sz="2800" b="1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64820" y="3154040"/>
            <a:ext cx="30419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2840867" y="3138041"/>
            <a:ext cx="1005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FF3300"/>
                </a:solidFill>
                <a:latin typeface="Arial" panose="020B0604020202020204" pitchFamily="34" charset="0"/>
              </a:rPr>
              <a:t>m: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362794" y="3017058"/>
            <a:ext cx="20433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smtClean="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 </a:t>
            </a:r>
            <a:r>
              <a:rPr lang="en-US" b="1" dirty="0" smtClean="0">
                <a:solidFill>
                  <a:srgbClr val="FF33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 m</a:t>
            </a:r>
            <a:endParaRPr lang="en-US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FF33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 </a:t>
            </a:r>
            <a:r>
              <a:rPr lang="en-US" b="1" dirty="0" smtClean="0">
                <a:solidFill>
                  <a:srgbClr val="009900"/>
                </a:solidFill>
                <a:latin typeface="Arial" panose="020B0604020202020204" pitchFamily="34" charset="0"/>
              </a:rPr>
              <a:t>a</a:t>
            </a:r>
            <a:endParaRPr lang="ru-RU" b="1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684" name="Text Box 12"/>
              <p:cNvSpPr txBox="1">
                <a:spLocks noChangeArrowheads="1"/>
              </p:cNvSpPr>
              <p:nvPr/>
            </p:nvSpPr>
            <p:spPr bwMode="auto">
              <a:xfrm>
                <a:off x="4103342" y="1041718"/>
                <a:ext cx="4289954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ts val="600"/>
                  </a:spcBef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Char char=""/>
                  <a:defRPr sz="24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A2355B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D8AFB9"/>
                  </a:buClr>
                  <a:buSzPct val="60000"/>
                  <a:buFont typeface="Wingdings" panose="05000000000000000000" pitchFamily="2" charset="2"/>
                  <a:buChar char=""/>
                  <a:defRPr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D2B8DA"/>
                  </a:buClr>
                  <a:buSzPct val="68000"/>
                  <a:buFont typeface="Wingdings 2" panose="05020102010507070707" pitchFamily="18" charset="2"/>
                  <a:buChar char=""/>
                  <a:defRPr sz="1600">
                    <a:solidFill>
                      <a:schemeClr val="tx1"/>
                    </a:solidFill>
                    <a:latin typeface="Century Schoolbook" panose="020406040505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sz="1842" dirty="0" smtClean="0">
                    <a:solidFill>
                      <a:srgbClr val="009900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en-US" sz="3200" b="1" dirty="0" smtClean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3200" b="1" i="1" smtClean="0">
                        <a:solidFill>
                          <a:srgbClr val="9A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ru-RU" sz="3200" b="1" dirty="0" smtClean="0">
                    <a:solidFill>
                      <a:srgbClr val="9A0000"/>
                    </a:solidFill>
                    <a:latin typeface="Arial" panose="020B0604020202020204" pitchFamily="34" charset="0"/>
                  </a:rPr>
                  <a:t>  </a:t>
                </a:r>
                <a:endParaRPr lang="ru-RU" sz="3200" b="1" dirty="0">
                  <a:solidFill>
                    <a:srgbClr val="9A000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684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03342" y="1041718"/>
                <a:ext cx="4289954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7356105" y="2651972"/>
            <a:ext cx="354584" cy="37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solidFill>
                  <a:srgbClr val="009900"/>
                </a:solidFill>
                <a:latin typeface="Arial" panose="020B0604020202020204" pitchFamily="34" charset="0"/>
              </a:rPr>
              <a:t>N</a:t>
            </a:r>
            <a:endParaRPr lang="ru-RU" sz="1842" dirty="0">
              <a:solidFill>
                <a:srgbClr val="009900"/>
              </a:solidFill>
              <a:latin typeface="Arial" panose="020B0604020202020204" pitchFamily="34" charset="0"/>
            </a:endParaRP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358156" y="3988658"/>
            <a:ext cx="19499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1982239" y="4061111"/>
            <a:ext cx="21059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1</a:t>
            </a:r>
            <a:r>
              <a:rPr lang="ru-RU" sz="2000" b="1" dirty="0">
                <a:latin typeface="Arial" panose="020B0604020202020204" pitchFamily="34" charset="0"/>
              </a:rPr>
              <a:t>.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aylana</a:t>
            </a:r>
            <a:r>
              <a:rPr lang="ru-RU" b="1" dirty="0" smtClean="0">
                <a:latin typeface="Arial" panose="020B0604020202020204" pitchFamily="34" charset="0"/>
              </a:rPr>
              <a:t>(</a:t>
            </a:r>
            <a:r>
              <a:rPr lang="en-US" b="1" dirty="0" err="1" smtClean="0">
                <a:latin typeface="Arial" panose="020B0604020202020204" pitchFamily="34" charset="0"/>
              </a:rPr>
              <a:t>N;</a:t>
            </a:r>
            <a:r>
              <a:rPr lang="en-US" b="1" dirty="0" err="1">
                <a:latin typeface="Arial" panose="020B0604020202020204" pitchFamily="34" charset="0"/>
              </a:rPr>
              <a:t>r</a:t>
            </a:r>
            <a:r>
              <a:rPr lang="ru-RU" b="1" dirty="0" smtClean="0">
                <a:latin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6091869" y="3782960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7963848" y="3782960"/>
            <a:ext cx="454844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A</a:t>
            </a:r>
            <a:r>
              <a:rPr lang="ru-RU" sz="1433">
                <a:latin typeface="Arial" panose="020B0604020202020204" pitchFamily="34" charset="0"/>
              </a:rPr>
              <a:t>1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2064432" y="4600491"/>
            <a:ext cx="43215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2</a:t>
            </a:r>
            <a:r>
              <a:rPr lang="en-US" sz="2000" b="1" dirty="0">
                <a:latin typeface="Arial" panose="020B0604020202020204" pitchFamily="34" charset="0"/>
              </a:rPr>
              <a:t>.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</a:rPr>
              <a:t>aylana</a:t>
            </a:r>
            <a:r>
              <a:rPr lang="ru-RU" b="1" dirty="0" smtClean="0">
                <a:latin typeface="Arial" panose="020B0604020202020204" pitchFamily="34" charset="0"/>
              </a:rPr>
              <a:t>(</a:t>
            </a:r>
            <a:r>
              <a:rPr lang="en-US" b="1" dirty="0" err="1" smtClean="0">
                <a:latin typeface="Arial" panose="020B0604020202020204" pitchFamily="34" charset="0"/>
              </a:rPr>
              <a:t>N;</a:t>
            </a:r>
            <a:r>
              <a:rPr lang="en-US" b="1" dirty="0" err="1">
                <a:latin typeface="Arial" panose="020B0604020202020204" pitchFamily="34" charset="0"/>
              </a:rPr>
              <a:t>r</a:t>
            </a:r>
            <a:r>
              <a:rPr lang="ru-RU" b="1" dirty="0" smtClean="0">
                <a:latin typeface="Arial" panose="020B0604020202020204" pitchFamily="34" charset="0"/>
              </a:rPr>
              <a:t>)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ru-RU" b="1" dirty="0">
                <a:latin typeface="Arial" panose="020B0604020202020204" pitchFamily="34" charset="0"/>
              </a:rPr>
              <a:t>а=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ru-RU" b="1" dirty="0">
                <a:latin typeface="Arial" panose="020B0604020202020204" pitchFamily="34" charset="0"/>
              </a:rPr>
              <a:t>А;А</a:t>
            </a:r>
            <a:r>
              <a:rPr lang="ru-RU" sz="1400" b="1" dirty="0">
                <a:latin typeface="Arial" panose="020B0604020202020204" pitchFamily="34" charset="0"/>
              </a:rPr>
              <a:t>1</a:t>
            </a: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525739" y="3665961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>
            <a:off x="7942724" y="3664336"/>
            <a:ext cx="0" cy="155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2075863" y="5118325"/>
            <a:ext cx="31742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3. </a:t>
            </a:r>
            <a:r>
              <a:rPr lang="en-US" b="1" dirty="0" err="1" smtClean="0">
                <a:latin typeface="Arial" panose="020B0604020202020204" pitchFamily="34" charset="0"/>
              </a:rPr>
              <a:t>aylana</a:t>
            </a:r>
            <a:r>
              <a:rPr lang="ru-RU" b="1" dirty="0" smtClean="0">
                <a:latin typeface="Arial" panose="020B0604020202020204" pitchFamily="34" charset="0"/>
              </a:rPr>
              <a:t>(А</a:t>
            </a:r>
            <a:r>
              <a:rPr lang="en-US" b="1" dirty="0">
                <a:latin typeface="Arial" panose="020B0604020202020204" pitchFamily="34" charset="0"/>
              </a:rPr>
              <a:t>;</a:t>
            </a:r>
            <a:r>
              <a:rPr lang="ru-RU" b="1" dirty="0" smtClean="0">
                <a:latin typeface="Arial" panose="020B0604020202020204" pitchFamily="34" charset="0"/>
              </a:rPr>
              <a:t>А</a:t>
            </a:r>
            <a:r>
              <a:rPr lang="en-US" b="1" dirty="0" smtClean="0">
                <a:latin typeface="Arial" panose="020B0604020202020204" pitchFamily="34" charset="0"/>
              </a:rPr>
              <a:t>N</a:t>
            </a:r>
            <a:r>
              <a:rPr lang="ru-RU" b="1" dirty="0" smtClean="0">
                <a:latin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94" name="Oval 22"/>
          <p:cNvSpPr>
            <a:spLocks noChangeArrowheads="1"/>
          </p:cNvSpPr>
          <p:nvPr/>
        </p:nvSpPr>
        <p:spPr bwMode="auto">
          <a:xfrm>
            <a:off x="5328127" y="2573972"/>
            <a:ext cx="2339975" cy="2261976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2064432" y="5649248"/>
            <a:ext cx="2807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4. </a:t>
            </a:r>
            <a:r>
              <a:rPr lang="en-US" b="1" dirty="0" err="1" smtClean="0">
                <a:latin typeface="Arial" panose="020B0604020202020204" pitchFamily="34" charset="0"/>
              </a:rPr>
              <a:t>aylana</a:t>
            </a:r>
            <a:r>
              <a:rPr lang="ru-RU" b="1" dirty="0" smtClean="0">
                <a:latin typeface="Arial" panose="020B0604020202020204" pitchFamily="34" charset="0"/>
              </a:rPr>
              <a:t>(А</a:t>
            </a:r>
            <a:r>
              <a:rPr lang="ru-RU" sz="1400" b="1" dirty="0" smtClean="0">
                <a:latin typeface="Arial" panose="020B0604020202020204" pitchFamily="34" charset="0"/>
              </a:rPr>
              <a:t>1</a:t>
            </a:r>
            <a:r>
              <a:rPr lang="en-US" b="1" dirty="0" smtClean="0">
                <a:latin typeface="Arial" panose="020B0604020202020204" pitchFamily="34" charset="0"/>
              </a:rPr>
              <a:t>;A</a:t>
            </a:r>
            <a:r>
              <a:rPr lang="en-US" sz="1400" b="1" dirty="0" smtClean="0">
                <a:latin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</a:rPr>
              <a:t>N</a:t>
            </a:r>
            <a:r>
              <a:rPr lang="en-US" b="1" dirty="0" smtClean="0">
                <a:latin typeface="Arial" panose="020B0604020202020204" pitchFamily="34" charset="0"/>
              </a:rPr>
              <a:t>)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96" name="Oval 24"/>
          <p:cNvSpPr>
            <a:spLocks noChangeArrowheads="1"/>
          </p:cNvSpPr>
          <p:nvPr/>
        </p:nvSpPr>
        <p:spPr bwMode="auto">
          <a:xfrm>
            <a:off x="6810111" y="2573972"/>
            <a:ext cx="2339975" cy="2261976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938131" y="5303943"/>
            <a:ext cx="5772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latin typeface="Arial" panose="020B0604020202020204" pitchFamily="34" charset="0"/>
              </a:rPr>
              <a:t>5. </a:t>
            </a:r>
            <a:r>
              <a:rPr lang="en-US" b="1" dirty="0" err="1" smtClean="0">
                <a:latin typeface="Arial" panose="020B0604020202020204" pitchFamily="34" charset="0"/>
              </a:rPr>
              <a:t>aylana</a:t>
            </a:r>
            <a:r>
              <a:rPr lang="ru-RU" b="1" dirty="0" smtClean="0">
                <a:latin typeface="Arial" panose="020B0604020202020204" pitchFamily="34" charset="0"/>
              </a:rPr>
              <a:t>(А;А</a:t>
            </a:r>
            <a:r>
              <a:rPr lang="en-US" b="1" dirty="0" smtClean="0">
                <a:latin typeface="Arial" panose="020B0604020202020204" pitchFamily="34" charset="0"/>
              </a:rPr>
              <a:t>N</a:t>
            </a:r>
            <a:r>
              <a:rPr lang="ru-RU" b="1" dirty="0" smtClean="0">
                <a:latin typeface="Arial" panose="020B0604020202020204" pitchFamily="34" charset="0"/>
              </a:rPr>
              <a:t>)</a:t>
            </a:r>
            <a:r>
              <a:rPr lang="ru-RU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b="1" dirty="0" err="1" smtClean="0">
                <a:latin typeface="Arial" panose="020B0604020202020204" pitchFamily="34" charset="0"/>
                <a:sym typeface="Symbol" panose="05050102010706020507" pitchFamily="18" charset="2"/>
              </a:rPr>
              <a:t>ayl</a:t>
            </a:r>
            <a:r>
              <a:rPr lang="ru-RU" b="1" dirty="0" smtClean="0">
                <a:latin typeface="Arial" panose="020B0604020202020204" pitchFamily="34" charset="0"/>
              </a:rPr>
              <a:t>(А</a:t>
            </a:r>
            <a:r>
              <a:rPr lang="ru-RU" sz="1400" b="1" dirty="0" smtClean="0">
                <a:latin typeface="Arial" panose="020B0604020202020204" pitchFamily="34" charset="0"/>
              </a:rPr>
              <a:t>1</a:t>
            </a:r>
            <a:r>
              <a:rPr lang="ru-RU" b="1" dirty="0" smtClean="0">
                <a:latin typeface="Arial" panose="020B0604020202020204" pitchFamily="34" charset="0"/>
              </a:rPr>
              <a:t>;А</a:t>
            </a:r>
            <a:r>
              <a:rPr lang="ru-RU" sz="1400" b="1" dirty="0" smtClean="0">
                <a:latin typeface="Arial" panose="020B0604020202020204" pitchFamily="34" charset="0"/>
              </a:rPr>
              <a:t>1</a:t>
            </a:r>
            <a:r>
              <a:rPr lang="en-US" b="1" dirty="0">
                <a:latin typeface="Arial" panose="020B0604020202020204" pitchFamily="34" charset="0"/>
              </a:rPr>
              <a:t>N</a:t>
            </a:r>
            <a:r>
              <a:rPr lang="ru-RU" b="1" dirty="0" smtClean="0">
                <a:latin typeface="Arial" panose="020B0604020202020204" pitchFamily="34" charset="0"/>
              </a:rPr>
              <a:t>)=</a:t>
            </a:r>
            <a:r>
              <a:rPr lang="ru-RU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b="1" dirty="0" smtClean="0">
                <a:latin typeface="Arial" panose="020B0604020202020204" pitchFamily="34" charset="0"/>
                <a:sym typeface="Symbol" panose="05050102010706020507" pitchFamily="18" charset="2"/>
              </a:rPr>
              <a:t>N</a:t>
            </a:r>
            <a:r>
              <a:rPr lang="en-US" b="1" dirty="0" smtClean="0">
                <a:latin typeface="Arial" panose="020B0604020202020204" pitchFamily="34" charset="0"/>
              </a:rPr>
              <a:t>;Q</a:t>
            </a:r>
            <a:r>
              <a:rPr lang="en-US" b="1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7356105" y="4367953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4930409" y="5692478"/>
            <a:ext cx="2573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</a:rPr>
              <a:t>6. </a:t>
            </a:r>
            <a:r>
              <a:rPr lang="ru-RU" b="1" dirty="0" smtClean="0">
                <a:latin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</a:rPr>
              <a:t>N</a:t>
            </a:r>
            <a:r>
              <a:rPr lang="en-US" b="1" dirty="0" smtClean="0">
                <a:latin typeface="Arial" panose="020B0604020202020204" pitchFamily="34" charset="0"/>
              </a:rPr>
              <a:t>Q = m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28701" name="Line 29"/>
          <p:cNvSpPr>
            <a:spLocks noChangeShapeType="1"/>
          </p:cNvSpPr>
          <p:nvPr/>
        </p:nvSpPr>
        <p:spPr bwMode="auto">
          <a:xfrm>
            <a:off x="7243982" y="2401724"/>
            <a:ext cx="0" cy="27299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>
            <a:off x="7200107" y="2791720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>
            <a:off x="6108118" y="1715981"/>
            <a:ext cx="2261976" cy="2261976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704" name="Oval 32"/>
          <p:cNvSpPr>
            <a:spLocks noChangeArrowheads="1"/>
          </p:cNvSpPr>
          <p:nvPr/>
        </p:nvSpPr>
        <p:spPr bwMode="auto">
          <a:xfrm>
            <a:off x="6108118" y="1715981"/>
            <a:ext cx="2261976" cy="2261976"/>
          </a:xfrm>
          <a:prstGeom prst="ellipse">
            <a:avLst/>
          </a:prstGeom>
          <a:noFill/>
          <a:ln w="28575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7044678" y="5846687"/>
            <a:ext cx="36659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047" dirty="0" smtClean="0"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</a:rPr>
              <a:t>m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nuqta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natija</a:t>
            </a:r>
            <a:endParaRPr lang="ru-RU" sz="3200" b="1" dirty="0">
              <a:solidFill>
                <a:srgbClr val="9A0000"/>
              </a:solidFill>
              <a:latin typeface="Arial" panose="020B0604020202020204" pitchFamily="34" charset="0"/>
            </a:endParaRPr>
          </a:p>
        </p:txBody>
      </p:sp>
      <p:sp>
        <p:nvSpPr>
          <p:cNvPr id="28711" name="Line 39"/>
          <p:cNvSpPr>
            <a:spLocks noChangeShapeType="1"/>
          </p:cNvSpPr>
          <p:nvPr/>
        </p:nvSpPr>
        <p:spPr bwMode="auto">
          <a:xfrm>
            <a:off x="7243982" y="2401724"/>
            <a:ext cx="0" cy="28859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7278105" y="3743960"/>
            <a:ext cx="390852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7278106" y="3743960"/>
            <a:ext cx="403978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  <a:endParaRPr lang="ru-RU" sz="1842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28714" name="Oval 42"/>
          <p:cNvSpPr>
            <a:spLocks noChangeArrowheads="1"/>
          </p:cNvSpPr>
          <p:nvPr/>
        </p:nvSpPr>
        <p:spPr bwMode="auto">
          <a:xfrm flipH="1">
            <a:off x="7200107" y="2791720"/>
            <a:ext cx="77999" cy="77999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0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9" dur="500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2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2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76" grpId="0" autoUpdateAnimBg="0"/>
      <p:bldP spid="28677" grpId="0" autoUpdateAnimBg="0"/>
      <p:bldP spid="28678" grpId="0" animBg="1"/>
      <p:bldP spid="28679" grpId="0" autoUpdateAnimBg="0"/>
      <p:bldP spid="28680" grpId="0" autoUpdateAnimBg="0"/>
      <p:bldP spid="28681" grpId="0" autoUpdateAnimBg="0"/>
      <p:bldP spid="28682" grpId="0" autoUpdateAnimBg="0"/>
      <p:bldP spid="28683" grpId="0" autoUpdateAnimBg="0"/>
      <p:bldP spid="28684" grpId="0" autoUpdateAnimBg="0"/>
      <p:bldP spid="28685" grpId="0" autoUpdateAnimBg="0"/>
      <p:bldP spid="28686" grpId="0" autoUpdateAnimBg="0"/>
      <p:bldP spid="28687" grpId="0" autoUpdateAnimBg="0"/>
      <p:bldP spid="28688" grpId="0" autoUpdateAnimBg="0"/>
      <p:bldP spid="28689" grpId="0" autoUpdateAnimBg="0"/>
      <p:bldP spid="28690" grpId="0" autoUpdateAnimBg="0"/>
      <p:bldP spid="28691" grpId="0" animBg="1"/>
      <p:bldP spid="28692" grpId="0" animBg="1"/>
      <p:bldP spid="28693" grpId="0" autoUpdateAnimBg="0"/>
      <p:bldP spid="28694" grpId="0" animBg="1"/>
      <p:bldP spid="28695" grpId="0" autoUpdateAnimBg="0"/>
      <p:bldP spid="28696" grpId="0" animBg="1"/>
      <p:bldP spid="28697" grpId="0" autoUpdateAnimBg="0"/>
      <p:bldP spid="28699" grpId="0" autoUpdateAnimBg="0"/>
      <p:bldP spid="28700" grpId="0" autoUpdateAnimBg="0"/>
      <p:bldP spid="28701" grpId="0" animBg="1"/>
      <p:bldP spid="28702" grpId="0" animBg="1"/>
      <p:bldP spid="28703" grpId="0" animBg="1"/>
      <p:bldP spid="28704" grpId="0" animBg="1"/>
      <p:bldP spid="28705" grpId="0" autoUpdateAnimBg="0"/>
      <p:bldP spid="28711" grpId="0" animBg="1"/>
      <p:bldP spid="28712" grpId="0" autoUpdateAnimBg="0"/>
      <p:bldP spid="28713" grpId="0" autoUpdateAnimBg="0"/>
      <p:bldP spid="287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5422</TotalTime>
  <Words>705</Words>
  <Application>Microsoft Office PowerPoint</Application>
  <PresentationFormat>Произвольный</PresentationFormat>
  <Paragraphs>178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Courier New</vt:lpstr>
      <vt:lpstr>Symbol</vt:lpstr>
      <vt:lpstr>Tahoma</vt:lpstr>
      <vt:lpstr>Times New Roman</vt:lpstr>
      <vt:lpstr>Verdana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581</cp:revision>
  <dcterms:created xsi:type="dcterms:W3CDTF">2020-04-09T07:32:19Z</dcterms:created>
  <dcterms:modified xsi:type="dcterms:W3CDTF">2021-02-15T10:36:57Z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