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20"/>
  </p:notesMasterIdLst>
  <p:sldIdLst>
    <p:sldId id="366" r:id="rId2"/>
    <p:sldId id="492" r:id="rId3"/>
    <p:sldId id="501" r:id="rId4"/>
    <p:sldId id="505" r:id="rId5"/>
    <p:sldId id="506" r:id="rId6"/>
    <p:sldId id="507" r:id="rId7"/>
    <p:sldId id="508" r:id="rId8"/>
    <p:sldId id="502" r:id="rId9"/>
    <p:sldId id="509" r:id="rId10"/>
    <p:sldId id="516" r:id="rId11"/>
    <p:sldId id="517" r:id="rId12"/>
    <p:sldId id="493" r:id="rId13"/>
    <p:sldId id="494" r:id="rId14"/>
    <p:sldId id="518" r:id="rId15"/>
    <p:sldId id="511" r:id="rId16"/>
    <p:sldId id="504" r:id="rId17"/>
    <p:sldId id="491" r:id="rId18"/>
    <p:sldId id="470" r:id="rId19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33CC"/>
    <a:srgbClr val="00339A"/>
    <a:srgbClr val="9A0000"/>
    <a:srgbClr val="2365C7"/>
    <a:srgbClr val="EE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576FCC-9733-4518-B991-D6B349BFA9A6}" type="slidenum">
              <a:rPr lang="ru-RU"/>
              <a:pPr/>
              <a:t>12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4343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6741" y="1929992"/>
            <a:ext cx="10153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772" y="2141810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6295" y="343235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rot="3036591">
            <a:off x="9858862" y="2330716"/>
            <a:ext cx="1423485" cy="3282465"/>
            <a:chOff x="746" y="796"/>
            <a:chExt cx="903" cy="199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1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22" name="Group 33"/>
          <p:cNvGrpSpPr>
            <a:grpSpLocks/>
          </p:cNvGrpSpPr>
          <p:nvPr/>
        </p:nvGrpSpPr>
        <p:grpSpPr bwMode="auto">
          <a:xfrm rot="3659299" flipH="1">
            <a:off x="9352903" y="2396035"/>
            <a:ext cx="1384485" cy="3137841"/>
            <a:chOff x="3797" y="754"/>
            <a:chExt cx="852" cy="1931"/>
          </a:xfrm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 rot="2763387" flipH="1">
            <a:off x="9554604" y="3126323"/>
            <a:ext cx="1384485" cy="3137841"/>
            <a:chOff x="3797" y="754"/>
            <a:chExt cx="852" cy="1931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" name="Freeform 24" descr="Папирус"/>
          <p:cNvSpPr>
            <a:spLocks/>
          </p:cNvSpPr>
          <p:nvPr/>
        </p:nvSpPr>
        <p:spPr bwMode="auto">
          <a:xfrm rot="850458">
            <a:off x="1898416" y="5013925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 rot="18426724">
            <a:off x="2076236" y="4715063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 rot="11650458">
            <a:off x="1819395" y="4935059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endParaRPr lang="ru-RU" sz="921" dirty="0">
              <a:solidFill>
                <a:srgbClr val="000000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 rot="850458">
            <a:off x="1816857" y="5161220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 dirty="0">
                <a:solidFill>
                  <a:srgbClr val="000000"/>
                </a:solidFill>
              </a:rPr>
              <a:t>   </a:t>
            </a:r>
            <a:r>
              <a:rPr lang="en-US" sz="921" b="1" dirty="0">
                <a:solidFill>
                  <a:srgbClr val="000000"/>
                </a:solidFill>
              </a:rPr>
              <a:t>0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1     </a:t>
            </a:r>
            <a:r>
              <a:rPr lang="ru-RU" sz="921" b="1" dirty="0">
                <a:solidFill>
                  <a:srgbClr val="000000"/>
                </a:solidFill>
              </a:rPr>
              <a:t>  </a:t>
            </a:r>
            <a:r>
              <a:rPr lang="en-US" sz="921" b="1" dirty="0">
                <a:solidFill>
                  <a:srgbClr val="000000"/>
                </a:solidFill>
              </a:rPr>
              <a:t>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2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3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4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5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6        7        8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 dirty="0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6726" y="3914941"/>
            <a:ext cx="648072" cy="13452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42781" y="2609021"/>
            <a:ext cx="1366802" cy="2953815"/>
            <a:chOff x="703" y="1605"/>
            <a:chExt cx="1424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424" cy="1870"/>
              <a:chOff x="703" y="1616"/>
              <a:chExt cx="1424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82" y="3034"/>
                <a:ext cx="245" cy="339"/>
                <a:chOff x="1882" y="3034"/>
                <a:chExt cx="245" cy="339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82" y="3034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3769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702" cy="1731"/>
                  <a:chOff x="2332" y="496"/>
                  <a:chExt cx="702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75" y="645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1132315" y="4892389"/>
            <a:ext cx="1928436" cy="1064694"/>
            <a:chOff x="2000" y="1887"/>
            <a:chExt cx="1824" cy="678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2645" y="1887"/>
              <a:ext cx="42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6956310" y="3110743"/>
            <a:ext cx="659461" cy="711368"/>
            <a:chOff x="2648" y="1280"/>
            <a:chExt cx="315" cy="453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648" y="128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376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41585" y="1154612"/>
            <a:ext cx="4084488" cy="2377499"/>
            <a:chOff x="2789" y="434"/>
            <a:chExt cx="1951" cy="1514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2987" y="236"/>
              <a:ext cx="1514" cy="1909"/>
              <a:chOff x="642" y="1616"/>
              <a:chExt cx="1451" cy="1909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642" y="1616"/>
                <a:ext cx="1219" cy="1909"/>
                <a:chOff x="2271" y="357"/>
                <a:chExt cx="1219" cy="1909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271" y="535"/>
                  <a:ext cx="718" cy="1731"/>
                  <a:chOff x="2271" y="535"/>
                  <a:chExt cx="718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271" y="535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sp>
        <p:nvSpPr>
          <p:cNvPr id="87" name="Дуга 86"/>
          <p:cNvSpPr/>
          <p:nvPr/>
        </p:nvSpPr>
        <p:spPr>
          <a:xfrm rot="2356062">
            <a:off x="5270774" y="1891859"/>
            <a:ext cx="3880669" cy="3719170"/>
          </a:xfrm>
          <a:prstGeom prst="arc">
            <a:avLst>
              <a:gd name="adj1" fmla="val 64315"/>
              <a:gd name="adj2" fmla="val 60053"/>
            </a:avLst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7982"/>
          </a:p>
        </p:txBody>
      </p:sp>
      <p:grpSp>
        <p:nvGrpSpPr>
          <p:cNvPr id="89" name="Group 23"/>
          <p:cNvGrpSpPr>
            <a:grpSpLocks/>
          </p:cNvGrpSpPr>
          <p:nvPr/>
        </p:nvGrpSpPr>
        <p:grpSpPr bwMode="auto">
          <a:xfrm>
            <a:off x="7252954" y="3228521"/>
            <a:ext cx="1945517" cy="1064694"/>
            <a:chOff x="2000" y="1887"/>
            <a:chExt cx="1824" cy="678"/>
          </a:xfrm>
        </p:grpSpPr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 Box 25"/>
            <p:cNvSpPr txBox="1">
              <a:spLocks noChangeArrowheads="1"/>
            </p:cNvSpPr>
            <p:nvPr/>
          </p:nvSpPr>
          <p:spPr bwMode="auto">
            <a:xfrm>
              <a:off x="2704" y="1887"/>
              <a:ext cx="422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1656650" y="269892"/>
            <a:ext cx="113392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 dirty="0" err="1" smtClean="0">
                <a:cs typeface="Arial" panose="020B0604020202020204" pitchFamily="34" charset="0"/>
              </a:rPr>
              <a:t>Tayin</a:t>
            </a:r>
            <a:r>
              <a:rPr lang="en-US" sz="3600" b="1" dirty="0" smtClean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radiusli</a:t>
            </a:r>
            <a:r>
              <a:rPr lang="en-US" sz="3600" b="1" dirty="0">
                <a:cs typeface="Arial" panose="020B0604020202020204" pitchFamily="34" charset="0"/>
              </a:rPr>
              <a:t>, </a:t>
            </a:r>
            <a:r>
              <a:rPr lang="en-US" sz="3600" b="1" dirty="0" err="1">
                <a:cs typeface="Arial" panose="020B0604020202020204" pitchFamily="34" charset="0"/>
              </a:rPr>
              <a:t>markazi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esa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ixtiyoriy</a:t>
            </a:r>
            <a:endParaRPr lang="en-US" sz="3600" b="1" dirty="0">
              <a:cs typeface="Arial" panose="020B0604020202020204" pitchFamily="34" charset="0"/>
            </a:endParaRPr>
          </a:p>
          <a:p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nuqtada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bo‘lgan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aylana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chizish</a:t>
            </a:r>
            <a:r>
              <a:rPr lang="en-US" sz="3600" b="1" dirty="0">
                <a:cs typeface="Arial" panose="020B0604020202020204" pitchFamily="34" charset="0"/>
              </a:rPr>
              <a:t>;</a:t>
            </a:r>
          </a:p>
          <a:p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0260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42781" y="2609021"/>
            <a:ext cx="1366802" cy="2953815"/>
            <a:chOff x="703" y="1605"/>
            <a:chExt cx="1424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424" cy="1870"/>
              <a:chOff x="703" y="1616"/>
              <a:chExt cx="1424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82" y="3034"/>
                <a:ext cx="245" cy="339"/>
                <a:chOff x="1882" y="3034"/>
                <a:chExt cx="245" cy="339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82" y="3034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3769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702" cy="1731"/>
                  <a:chOff x="2332" y="496"/>
                  <a:chExt cx="702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75" y="645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1132315" y="4892389"/>
            <a:ext cx="1928436" cy="1064694"/>
            <a:chOff x="2000" y="1887"/>
            <a:chExt cx="1824" cy="678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2645" y="1887"/>
              <a:ext cx="42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6956310" y="3110743"/>
            <a:ext cx="659461" cy="711368"/>
            <a:chOff x="2648" y="1280"/>
            <a:chExt cx="315" cy="453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648" y="128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769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41585" y="1154612"/>
            <a:ext cx="4084488" cy="2377499"/>
            <a:chOff x="2789" y="434"/>
            <a:chExt cx="1951" cy="1514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2987" y="236"/>
              <a:ext cx="1514" cy="1909"/>
              <a:chOff x="642" y="1616"/>
              <a:chExt cx="1451" cy="1909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642" y="1616"/>
                <a:ext cx="1219" cy="1909"/>
                <a:chOff x="2271" y="357"/>
                <a:chExt cx="1219" cy="1909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271" y="535"/>
                  <a:ext cx="718" cy="1731"/>
                  <a:chOff x="2271" y="535"/>
                  <a:chExt cx="718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271" y="535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sp>
        <p:nvSpPr>
          <p:cNvPr id="87" name="Дуга 86"/>
          <p:cNvSpPr/>
          <p:nvPr/>
        </p:nvSpPr>
        <p:spPr>
          <a:xfrm rot="2356062">
            <a:off x="5270774" y="1891859"/>
            <a:ext cx="3880669" cy="3719170"/>
          </a:xfrm>
          <a:prstGeom prst="arc">
            <a:avLst>
              <a:gd name="adj1" fmla="val 64315"/>
              <a:gd name="adj2" fmla="val 60053"/>
            </a:avLst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7982"/>
          </a:p>
        </p:txBody>
      </p:sp>
      <p:grpSp>
        <p:nvGrpSpPr>
          <p:cNvPr id="89" name="Group 23"/>
          <p:cNvGrpSpPr>
            <a:grpSpLocks/>
          </p:cNvGrpSpPr>
          <p:nvPr/>
        </p:nvGrpSpPr>
        <p:grpSpPr bwMode="auto">
          <a:xfrm>
            <a:off x="7252954" y="3228521"/>
            <a:ext cx="1945517" cy="1064694"/>
            <a:chOff x="2000" y="1887"/>
            <a:chExt cx="1824" cy="678"/>
          </a:xfrm>
        </p:grpSpPr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 Box 25"/>
            <p:cNvSpPr txBox="1">
              <a:spLocks noChangeArrowheads="1"/>
            </p:cNvSpPr>
            <p:nvPr/>
          </p:nvSpPr>
          <p:spPr bwMode="auto">
            <a:xfrm>
              <a:off x="2704" y="1887"/>
              <a:ext cx="422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250926" y="315815"/>
            <a:ext cx="118093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3600" b="1" dirty="0" err="1" smtClean="0">
                <a:cs typeface="Arial" panose="020B0604020202020204" pitchFamily="34" charset="0"/>
              </a:rPr>
              <a:t>Markazi</a:t>
            </a:r>
            <a:r>
              <a:rPr lang="en-US" sz="3600" b="1" dirty="0" smtClean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berilgan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nuqtada</a:t>
            </a:r>
            <a:r>
              <a:rPr lang="en-US" sz="3600" b="1" dirty="0">
                <a:cs typeface="Arial" panose="020B0604020202020204" pitchFamily="34" charset="0"/>
              </a:rPr>
              <a:t>, </a:t>
            </a:r>
            <a:r>
              <a:rPr lang="en-US" sz="3600" b="1" dirty="0" err="1">
                <a:cs typeface="Arial" panose="020B0604020202020204" pitchFamily="34" charset="0"/>
              </a:rPr>
              <a:t>radiusi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cs typeface="Arial" panose="020B0604020202020204" pitchFamily="34" charset="0"/>
              </a:rPr>
              <a:t>berilgan</a:t>
            </a:r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kesmadan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iborat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aylana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chizish</a:t>
            </a:r>
            <a:r>
              <a:rPr lang="en-US" sz="3600" b="1" dirty="0">
                <a:cs typeface="Arial" panose="020B0604020202020204" pitchFamily="34" charset="0"/>
              </a:rPr>
              <a:t>;</a:t>
            </a:r>
          </a:p>
          <a:p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441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236138" y="545994"/>
            <a:ext cx="3197966" cy="53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66" b="1" dirty="0">
                <a:solidFill>
                  <a:srgbClr val="FF3300"/>
                </a:solidFill>
              </a:rPr>
              <a:t> </a:t>
            </a:r>
            <a:r>
              <a:rPr lang="ru-RU" sz="2866" b="1" i="1" dirty="0" smtClean="0">
                <a:solidFill>
                  <a:srgbClr val="F50B21"/>
                </a:solidFill>
              </a:rPr>
              <a:t>  </a:t>
            </a:r>
            <a:endParaRPr lang="ru-RU" sz="2866" b="1" i="1" dirty="0">
              <a:solidFill>
                <a:srgbClr val="F50B2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05658" y="1493738"/>
            <a:ext cx="4184979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dirty="0" smtClean="0"/>
              <a:t>1</a:t>
            </a:r>
            <a:r>
              <a:rPr lang="en-US" sz="3902" dirty="0" smtClean="0"/>
              <a:t>.</a:t>
            </a:r>
            <a:r>
              <a:rPr lang="ru-RU" sz="3902" dirty="0" smtClean="0"/>
              <a:t> </a:t>
            </a:r>
            <a:r>
              <a:rPr lang="ru-RU" sz="3902" u="sng" dirty="0" smtClean="0">
                <a:solidFill>
                  <a:srgbClr val="F50B21"/>
                </a:solidFill>
              </a:rPr>
              <a:t> </a:t>
            </a:r>
            <a:r>
              <a:rPr lang="en-US" sz="3902" u="sng" dirty="0" smtClean="0">
                <a:solidFill>
                  <a:srgbClr val="F50B21"/>
                </a:solidFill>
              </a:rPr>
              <a:t>TAXLIL</a:t>
            </a:r>
            <a:endParaRPr lang="ru-RU" sz="3902" u="sng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05658" y="2581148"/>
            <a:ext cx="4676389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dirty="0"/>
              <a:t>2. </a:t>
            </a:r>
            <a:r>
              <a:rPr lang="en-US" sz="3902" u="sng" dirty="0" smtClean="0">
                <a:solidFill>
                  <a:srgbClr val="F50B21"/>
                </a:solidFill>
              </a:rPr>
              <a:t>YASASH</a:t>
            </a:r>
            <a:endParaRPr lang="ru-RU" sz="3902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22007" y="1493738"/>
            <a:ext cx="5901604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dirty="0"/>
              <a:t>3. </a:t>
            </a:r>
            <a:r>
              <a:rPr lang="en-US" sz="3902" u="sng" dirty="0" smtClean="0">
                <a:solidFill>
                  <a:srgbClr val="F50B21"/>
                </a:solidFill>
              </a:rPr>
              <a:t>ISBOTLASH</a:t>
            </a:r>
            <a:endParaRPr lang="ru-RU" sz="3902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022007" y="2600949"/>
            <a:ext cx="6000515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dirty="0"/>
              <a:t>4.</a:t>
            </a:r>
            <a:r>
              <a:rPr lang="ru-RU" sz="3902" u="sng" dirty="0">
                <a:solidFill>
                  <a:srgbClr val="F50B21"/>
                </a:solidFill>
              </a:rPr>
              <a:t> </a:t>
            </a:r>
            <a:r>
              <a:rPr lang="en-US" sz="3902" u="sng" dirty="0" smtClean="0">
                <a:solidFill>
                  <a:srgbClr val="F50B21"/>
                </a:solidFill>
              </a:rPr>
              <a:t>XULOSA</a:t>
            </a:r>
            <a:endParaRPr lang="ru-RU" sz="3902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69479" y="3688359"/>
            <a:ext cx="1153018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dirty="0" err="1" smtClean="0"/>
              <a:t>Yasashga</a:t>
            </a:r>
            <a:r>
              <a:rPr lang="en-US" sz="3200" dirty="0" smtClean="0"/>
              <a:t> </a:t>
            </a:r>
            <a:r>
              <a:rPr lang="en-US" sz="3200" dirty="0" err="1"/>
              <a:t>doir</a:t>
            </a:r>
            <a:r>
              <a:rPr lang="en-US" sz="3200" dirty="0"/>
              <a:t> </a:t>
            </a:r>
            <a:r>
              <a:rPr lang="en-US" sz="3200" dirty="0" err="1"/>
              <a:t>masalalarda</a:t>
            </a:r>
            <a:r>
              <a:rPr lang="en-US" sz="3200" dirty="0"/>
              <a:t> </a:t>
            </a:r>
            <a:r>
              <a:rPr lang="en-US" sz="3200" dirty="0" err="1"/>
              <a:t>nafaqat</a:t>
            </a:r>
            <a:r>
              <a:rPr lang="en-US" sz="3200" dirty="0"/>
              <a:t> </a:t>
            </a:r>
            <a:r>
              <a:rPr lang="en-US" sz="3200" dirty="0" err="1"/>
              <a:t>biror</a:t>
            </a:r>
            <a:r>
              <a:rPr lang="en-US" sz="3200" dirty="0"/>
              <a:t> </a:t>
            </a:r>
            <a:r>
              <a:rPr lang="en-US" sz="3200" dirty="0" err="1"/>
              <a:t>geometrik</a:t>
            </a:r>
            <a:r>
              <a:rPr lang="en-US" sz="3200" dirty="0"/>
              <a:t> </a:t>
            </a:r>
            <a:r>
              <a:rPr lang="en-US" sz="3200" dirty="0" err="1"/>
              <a:t>shaklni</a:t>
            </a:r>
            <a:r>
              <a:rPr lang="en-US" sz="3200" dirty="0"/>
              <a:t> </a:t>
            </a:r>
            <a:r>
              <a:rPr lang="en-US" sz="3200" dirty="0" err="1"/>
              <a:t>yasash</a:t>
            </a:r>
            <a:r>
              <a:rPr lang="en-US" sz="3200" dirty="0"/>
              <a:t> </a:t>
            </a:r>
            <a:r>
              <a:rPr lang="en-US" sz="3200" dirty="0" err="1" smtClean="0"/>
              <a:t>yo‘lini</a:t>
            </a:r>
            <a:r>
              <a:rPr lang="en-US" sz="3200" dirty="0"/>
              <a:t>, </a:t>
            </a:r>
            <a:r>
              <a:rPr lang="en-US" sz="3200" dirty="0" err="1" smtClean="0"/>
              <a:t>usulini</a:t>
            </a:r>
            <a:r>
              <a:rPr lang="en-US" sz="3200" dirty="0" smtClean="0"/>
              <a:t> </a:t>
            </a:r>
            <a:r>
              <a:rPr lang="en-US" sz="3200" dirty="0" err="1"/>
              <a:t>topish</a:t>
            </a:r>
            <a:r>
              <a:rPr lang="en-US" sz="3200" dirty="0"/>
              <a:t> </a:t>
            </a:r>
            <a:r>
              <a:rPr lang="en-US" sz="3200" dirty="0" err="1"/>
              <a:t>talab</a:t>
            </a:r>
            <a:r>
              <a:rPr lang="en-US" sz="3200" dirty="0"/>
              <a:t> </a:t>
            </a:r>
            <a:r>
              <a:rPr lang="en-US" sz="3200" dirty="0" err="1"/>
              <a:t>qilinadi</a:t>
            </a:r>
            <a:r>
              <a:rPr lang="en-US" sz="3200" dirty="0"/>
              <a:t>, </a:t>
            </a:r>
            <a:r>
              <a:rPr lang="en-US" sz="3200" dirty="0" err="1"/>
              <a:t>balki</a:t>
            </a:r>
            <a:r>
              <a:rPr lang="en-US" sz="3200" dirty="0"/>
              <a:t> </a:t>
            </a:r>
            <a:r>
              <a:rPr lang="en-US" sz="3200" dirty="0" err="1"/>
              <a:t>hosil</a:t>
            </a:r>
            <a:r>
              <a:rPr lang="en-US" sz="3200" dirty="0"/>
              <a:t> </a:t>
            </a:r>
            <a:r>
              <a:rPr lang="en-US" sz="3200" dirty="0" err="1" smtClean="0"/>
              <a:t>bo‘lgan</a:t>
            </a:r>
            <a:r>
              <a:rPr lang="en-US" sz="3200" dirty="0" smtClean="0"/>
              <a:t> </a:t>
            </a:r>
            <a:r>
              <a:rPr lang="en-US" sz="3200" dirty="0" err="1"/>
              <a:t>geometrik</a:t>
            </a:r>
            <a:r>
              <a:rPr lang="en-US" sz="3200" dirty="0"/>
              <a:t> </a:t>
            </a:r>
            <a:r>
              <a:rPr lang="en-US" sz="3200" dirty="0" err="1"/>
              <a:t>shakl</a:t>
            </a:r>
            <a:r>
              <a:rPr lang="en-US" sz="3200" dirty="0"/>
              <a:t> </a:t>
            </a:r>
            <a:r>
              <a:rPr lang="en-US" sz="3200" dirty="0" err="1"/>
              <a:t>haqiqatan</a:t>
            </a:r>
            <a:r>
              <a:rPr lang="en-US" sz="3200" dirty="0"/>
              <a:t> </a:t>
            </a:r>
            <a:r>
              <a:rPr lang="en-US" sz="3200" dirty="0" err="1"/>
              <a:t>berilgan</a:t>
            </a:r>
            <a:r>
              <a:rPr lang="en-US" sz="3200" dirty="0"/>
              <a:t> </a:t>
            </a:r>
            <a:r>
              <a:rPr lang="en-US" sz="3200" dirty="0" err="1" smtClean="0"/>
              <a:t>shartlarni</a:t>
            </a:r>
            <a:r>
              <a:rPr lang="en-US" sz="3200" dirty="0" smtClean="0"/>
              <a:t> </a:t>
            </a:r>
            <a:r>
              <a:rPr lang="en-US" sz="3200" dirty="0" err="1"/>
              <a:t>qanoatlantirishini</a:t>
            </a:r>
            <a:r>
              <a:rPr lang="en-US" sz="3200" dirty="0"/>
              <a:t> </a:t>
            </a:r>
            <a:r>
              <a:rPr lang="en-US" sz="3200" dirty="0" err="1"/>
              <a:t>asoslash</a:t>
            </a:r>
            <a:r>
              <a:rPr lang="en-US" sz="3200" dirty="0"/>
              <a:t>, </a:t>
            </a:r>
            <a:r>
              <a:rPr lang="en-US" sz="3200" dirty="0" err="1"/>
              <a:t>ya’ni</a:t>
            </a:r>
            <a:r>
              <a:rPr lang="en-US" sz="3200" dirty="0"/>
              <a:t> </a:t>
            </a:r>
            <a:r>
              <a:rPr lang="en-US" sz="3200" dirty="0" err="1"/>
              <a:t>yasash</a:t>
            </a:r>
            <a:r>
              <a:rPr lang="en-US" sz="3200" dirty="0"/>
              <a:t> </a:t>
            </a:r>
            <a:r>
              <a:rPr lang="en-US" sz="3200" dirty="0" err="1" smtClean="0"/>
              <a:t>to‘g‘riligi</a:t>
            </a:r>
            <a:r>
              <a:rPr lang="en-US" sz="3200" dirty="0" smtClean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 smtClean="0"/>
              <a:t>to‘liq</a:t>
            </a:r>
            <a:r>
              <a:rPr lang="en-US" sz="3200" dirty="0" smtClean="0"/>
              <a:t> </a:t>
            </a:r>
            <a:r>
              <a:rPr lang="en-US" sz="3200" dirty="0" err="1"/>
              <a:t>bajarilganini</a:t>
            </a:r>
            <a:r>
              <a:rPr lang="en-US" sz="3200" dirty="0"/>
              <a:t> </a:t>
            </a:r>
            <a:r>
              <a:rPr lang="en-US" sz="3200" dirty="0" err="1" smtClean="0"/>
              <a:t>isbotlash</a:t>
            </a:r>
            <a:r>
              <a:rPr lang="en-US" sz="3200" dirty="0" smtClean="0"/>
              <a:t> </a:t>
            </a:r>
            <a:r>
              <a:rPr lang="en-US" sz="3200" dirty="0"/>
              <a:t>ham </a:t>
            </a:r>
            <a:r>
              <a:rPr lang="en-US" sz="3200" dirty="0" err="1"/>
              <a:t>lozim</a:t>
            </a:r>
            <a:r>
              <a:rPr lang="en-US" sz="3200" dirty="0"/>
              <a:t> </a:t>
            </a:r>
            <a:r>
              <a:rPr lang="en-US" sz="3200" dirty="0" err="1" smtClean="0"/>
              <a:t>bo‘ladi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-50546"/>
            <a:ext cx="12060238" cy="112989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YASASHGA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OID MASALA YECHISH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73535" y="2461969"/>
            <a:ext cx="7236405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</a:t>
            </a:r>
            <a:r>
              <a:rPr lang="en-US" sz="3902" dirty="0"/>
              <a:t> </a:t>
            </a:r>
            <a:r>
              <a:rPr lang="en-US" sz="3902" dirty="0">
                <a:solidFill>
                  <a:srgbClr val="009900"/>
                </a:solidFill>
              </a:rPr>
              <a:t> </a:t>
            </a:r>
            <a:r>
              <a:rPr lang="ru-RU" sz="3600" dirty="0"/>
              <a:t>-</a:t>
            </a:r>
            <a:r>
              <a:rPr lang="en-US" sz="3600" dirty="0"/>
              <a:t>  </a:t>
            </a:r>
            <a:r>
              <a:rPr lang="en-US" sz="3600" dirty="0" err="1" smtClean="0"/>
              <a:t>burchak</a:t>
            </a:r>
            <a:r>
              <a:rPr lang="en-US" sz="3600" dirty="0" smtClean="0"/>
              <a:t> </a:t>
            </a:r>
            <a:r>
              <a:rPr lang="en-US" sz="3600" dirty="0" err="1" smtClean="0"/>
              <a:t>belgisi</a:t>
            </a:r>
            <a:endParaRPr lang="ru-RU" sz="36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4790" y="1495993"/>
            <a:ext cx="14148423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902" dirty="0" smtClean="0"/>
              <a:t>AYLANA</a:t>
            </a:r>
            <a:r>
              <a:rPr lang="ru-RU" sz="3902" dirty="0" smtClean="0">
                <a:solidFill>
                  <a:srgbClr val="FF3300"/>
                </a:solidFill>
              </a:rPr>
              <a:t>(</a:t>
            </a:r>
            <a:r>
              <a:rPr lang="ru-RU" sz="3902" dirty="0" smtClean="0"/>
              <a:t>О</a:t>
            </a:r>
            <a:r>
              <a:rPr lang="en-US" sz="3902" dirty="0" smtClean="0"/>
              <a:t>;</a:t>
            </a:r>
            <a:r>
              <a:rPr lang="en-US" sz="3902" dirty="0">
                <a:solidFill>
                  <a:srgbClr val="FF3300"/>
                </a:solidFill>
              </a:rPr>
              <a:t>r</a:t>
            </a:r>
            <a:r>
              <a:rPr lang="ru-RU" sz="3902" dirty="0" smtClean="0">
                <a:solidFill>
                  <a:srgbClr val="FF3300"/>
                </a:solidFill>
              </a:rPr>
              <a:t>)  </a:t>
            </a:r>
            <a:r>
              <a:rPr lang="ru-RU" sz="3902" dirty="0"/>
              <a:t>-</a:t>
            </a:r>
            <a:r>
              <a:rPr lang="ru-RU" sz="3902" dirty="0">
                <a:solidFill>
                  <a:srgbClr val="009900"/>
                </a:solidFill>
              </a:rPr>
              <a:t>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markazli</a:t>
            </a:r>
            <a:r>
              <a:rPr lang="en-US" sz="3200" dirty="0" smtClean="0">
                <a:solidFill>
                  <a:srgbClr val="002060"/>
                </a:solidFill>
              </a:rPr>
              <a:t>,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radiusi</a:t>
            </a:r>
            <a:r>
              <a:rPr lang="en-US" sz="3200" dirty="0" smtClean="0">
                <a:solidFill>
                  <a:srgbClr val="002060"/>
                </a:solidFill>
              </a:rPr>
              <a:t> r </a:t>
            </a:r>
            <a:r>
              <a:rPr lang="en-US" sz="3200" dirty="0" err="1" smtClean="0">
                <a:solidFill>
                  <a:srgbClr val="002060"/>
                </a:solidFill>
              </a:rPr>
              <a:t>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aylana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7551" y="4643998"/>
            <a:ext cx="7530428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902" dirty="0">
                <a:solidFill>
                  <a:srgbClr val="FF3300"/>
                </a:solidFill>
              </a:rPr>
              <a:t> </a:t>
            </a:r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</a:t>
            </a:r>
            <a:r>
              <a:rPr lang="en-US" sz="3902" dirty="0"/>
              <a:t> -    </a:t>
            </a:r>
            <a:r>
              <a:rPr lang="en-US" sz="3600" dirty="0" err="1" smtClean="0"/>
              <a:t>kesuvchi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7511" y="5175912"/>
            <a:ext cx="10431834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buFont typeface="Symbol" panose="05050102010706020507" pitchFamily="18" charset="2"/>
              <a:buChar char="{"/>
            </a:pPr>
            <a:r>
              <a:rPr lang="ru-RU" sz="3902" dirty="0" smtClean="0">
                <a:solidFill>
                  <a:srgbClr val="9A0000"/>
                </a:solidFill>
                <a:sym typeface="Symbol" panose="05050102010706020507" pitchFamily="18" charset="2"/>
              </a:rPr>
              <a:t></a:t>
            </a:r>
            <a:r>
              <a:rPr lang="ru-RU" sz="3902" dirty="0" smtClean="0">
                <a:solidFill>
                  <a:srgbClr val="FF3300"/>
                </a:solidFill>
                <a:sym typeface="Symbol" panose="05050102010706020507" pitchFamily="18" charset="2"/>
              </a:rPr>
              <a:t>  </a:t>
            </a:r>
            <a:r>
              <a:rPr lang="ru-RU" sz="3902" dirty="0"/>
              <a:t>- </a:t>
            </a:r>
            <a:r>
              <a:rPr lang="ru-RU" sz="3902" dirty="0">
                <a:solidFill>
                  <a:srgbClr val="009900"/>
                </a:solidFill>
              </a:rPr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nechta</a:t>
            </a:r>
            <a:r>
              <a:rPr lang="en-US" sz="3200" dirty="0" smtClean="0"/>
              <a:t> </a:t>
            </a:r>
            <a:r>
              <a:rPr lang="en-US" sz="3200" dirty="0" err="1" smtClean="0"/>
              <a:t>kesishuvchi</a:t>
            </a:r>
            <a:r>
              <a:rPr lang="en-US" sz="3200" dirty="0" smtClean="0"/>
              <a:t> </a:t>
            </a:r>
            <a:r>
              <a:rPr lang="en-US" sz="3200" dirty="0" err="1" smtClean="0"/>
              <a:t>nuqtalar</a:t>
            </a:r>
            <a:r>
              <a:rPr lang="en-US" sz="3200" dirty="0" smtClean="0"/>
              <a:t> </a:t>
            </a:r>
            <a:r>
              <a:rPr lang="en-US" sz="3200" dirty="0" err="1" smtClean="0"/>
              <a:t>qavsdagi</a:t>
            </a:r>
            <a:r>
              <a:rPr lang="en-US" sz="3200" dirty="0" smtClean="0"/>
              <a:t> </a:t>
            </a:r>
            <a:r>
              <a:rPr lang="en-US" sz="3200" dirty="0" err="1" smtClean="0"/>
              <a:t>ifodasi</a:t>
            </a:r>
            <a:r>
              <a:rPr lang="ru-RU" sz="3200" dirty="0" smtClean="0"/>
              <a:t> </a:t>
            </a:r>
            <a:endParaRPr lang="ru-RU" sz="28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7551" y="3267041"/>
            <a:ext cx="8748573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</a:t>
            </a:r>
            <a:r>
              <a:rPr lang="ru-RU" sz="3902" dirty="0"/>
              <a:t> -  </a:t>
            </a:r>
            <a:r>
              <a:rPr lang="en-US" sz="3600" dirty="0" err="1" smtClean="0"/>
              <a:t>tegishlilik</a:t>
            </a:r>
            <a:r>
              <a:rPr lang="en-US" sz="3600" dirty="0" smtClean="0"/>
              <a:t> </a:t>
            </a:r>
            <a:r>
              <a:rPr lang="en-US" sz="3600" dirty="0" err="1" smtClean="0"/>
              <a:t>belgisi</a:t>
            </a:r>
            <a:endParaRPr lang="ru-RU" sz="3600" dirty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933844" y="4024431"/>
            <a:ext cx="9306084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902" b="1" dirty="0">
                <a:solidFill>
                  <a:srgbClr val="9A0000"/>
                </a:solidFill>
                <a:sym typeface="Symbol" panose="05050102010706020507" pitchFamily="18" charset="2"/>
              </a:rPr>
              <a:t></a:t>
            </a:r>
            <a:r>
              <a:rPr lang="ru-RU" sz="3902" dirty="0"/>
              <a:t> </a:t>
            </a:r>
            <a:r>
              <a:rPr lang="ru-RU" sz="3902" dirty="0" smtClean="0"/>
              <a:t>-</a:t>
            </a:r>
            <a:r>
              <a:rPr lang="en-US" sz="3902" dirty="0" smtClean="0"/>
              <a:t> </a:t>
            </a:r>
            <a:r>
              <a:rPr lang="en-US" sz="3600" dirty="0" err="1" smtClean="0"/>
              <a:t>perpendikulyar</a:t>
            </a:r>
            <a:r>
              <a:rPr lang="ru-RU" sz="3600" dirty="0" smtClean="0"/>
              <a:t> </a:t>
            </a:r>
            <a:endParaRPr lang="ru-RU" sz="3600" dirty="0">
              <a:solidFill>
                <a:srgbClr val="009900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01943" y="5841367"/>
            <a:ext cx="10614790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b="1" dirty="0">
                <a:solidFill>
                  <a:srgbClr val="9A0000"/>
                </a:solidFill>
              </a:rPr>
              <a:t>:</a:t>
            </a:r>
            <a:r>
              <a:rPr lang="ru-RU" sz="3902" dirty="0"/>
              <a:t> - </a:t>
            </a:r>
            <a:r>
              <a:rPr lang="ru-RU" sz="3902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/>
              <a:t>‘‘</a:t>
            </a:r>
            <a:r>
              <a:rPr lang="en-US" sz="3200" dirty="0" err="1" smtClean="0"/>
              <a:t>qandaydir</a:t>
            </a:r>
            <a:r>
              <a:rPr lang="en-US" sz="3200" dirty="0" smtClean="0"/>
              <a:t>”</a:t>
            </a:r>
            <a:r>
              <a:rPr lang="ru-RU" sz="3200" dirty="0" smtClean="0"/>
              <a:t> </a:t>
            </a:r>
            <a:r>
              <a:rPr lang="en-US" sz="3200" dirty="0" err="1" smtClean="0"/>
              <a:t>so‘zining</a:t>
            </a:r>
            <a:r>
              <a:rPr lang="en-US" sz="3200" dirty="0" smtClean="0"/>
              <a:t> </a:t>
            </a:r>
            <a:r>
              <a:rPr lang="en-US" sz="3200" dirty="0" err="1" smtClean="0"/>
              <a:t>o‘rniga</a:t>
            </a:r>
            <a:r>
              <a:rPr lang="en-US" sz="3200" dirty="0" smtClean="0"/>
              <a:t> </a:t>
            </a:r>
            <a:r>
              <a:rPr lang="en-US" sz="3200" dirty="0" err="1" smtClean="0"/>
              <a:t>ishlatiladi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-59545"/>
            <a:ext cx="12060238" cy="11445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MUXIM GEOMETRIK BELGILAR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1567" y="140232"/>
            <a:ext cx="961030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2656" y="1552841"/>
            <a:ext cx="1742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6055" y="2155813"/>
            <a:ext cx="1524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dirty="0" smtClean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h</a:t>
            </a:r>
            <a:r>
              <a:rPr lang="en-US" sz="3200" b="1" dirty="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- </a:t>
            </a:r>
            <a:r>
              <a:rPr lang="en-US" sz="3200" b="1" dirty="0" err="1" smtClean="0">
                <a:solidFill>
                  <a:srgbClr val="009900"/>
                </a:solidFill>
                <a:latin typeface="Arial" panose="020B0604020202020204" pitchFamily="34" charset="0"/>
              </a:rPr>
              <a:t>nur</a:t>
            </a:r>
            <a:endParaRPr lang="ru-RU" sz="3200" b="1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44830" y="2901290"/>
            <a:ext cx="26278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PQ</a:t>
            </a:r>
            <a:r>
              <a:rPr lang="en-US" sz="32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rgbClr val="009900"/>
                </a:solidFill>
                <a:latin typeface="Arial" panose="020B0604020202020204" pitchFamily="34" charset="0"/>
              </a:rPr>
              <a:t>kesma</a:t>
            </a:r>
            <a:endParaRPr lang="ru-RU" sz="3200" b="1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5201" y="3672897"/>
            <a:ext cx="2813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38443" y="4352960"/>
            <a:ext cx="164386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ru-RU" sz="3200" b="1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sz="3200" b="1" dirty="0">
                <a:solidFill>
                  <a:srgbClr val="009900"/>
                </a:solidFill>
                <a:latin typeface="Arial" panose="020B0604020202020204" pitchFamily="34" charset="0"/>
              </a:rPr>
              <a:t>h</a:t>
            </a:r>
            <a:endParaRPr 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OA </a:t>
            </a:r>
            <a:r>
              <a:rPr lang="en-US" sz="2800" b="1" dirty="0" smtClean="0">
                <a:latin typeface="Arial" panose="020B0604020202020204" pitchFamily="34" charset="0"/>
              </a:rPr>
              <a:t>= </a:t>
            </a: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PQ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6420115" y="3081450"/>
            <a:ext cx="3714460" cy="38516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410365" y="3067967"/>
            <a:ext cx="77999" cy="77999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106434" y="2552189"/>
            <a:ext cx="389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009900"/>
                </a:solidFill>
                <a:latin typeface="Arial" panose="020B0604020202020204" pitchFamily="34" charset="0"/>
              </a:rPr>
              <a:t>h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410365" y="1762099"/>
            <a:ext cx="2644090" cy="2505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490978" y="268430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071737" y="3608503"/>
            <a:ext cx="1949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Yasash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826531" y="4324732"/>
            <a:ext cx="2994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dirty="0">
                <a:latin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</a:rPr>
              <a:t>1. </a:t>
            </a:r>
            <a:r>
              <a:rPr lang="en-US" sz="2800" b="1" dirty="0" err="1" smtClean="0">
                <a:latin typeface="Arial" panose="020B0604020202020204" pitchFamily="34" charset="0"/>
              </a:rPr>
              <a:t>aylana</a:t>
            </a:r>
            <a:r>
              <a:rPr lang="ru-RU" sz="2800" b="1" dirty="0" smtClean="0">
                <a:latin typeface="Arial" panose="020B0604020202020204" pitchFamily="34" charset="0"/>
              </a:rPr>
              <a:t>(О;PQ</a:t>
            </a:r>
            <a:r>
              <a:rPr lang="ru-RU" sz="28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907295" y="4946213"/>
            <a:ext cx="52925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latin typeface="Arial" panose="020B0604020202020204" pitchFamily="34" charset="0"/>
              </a:rPr>
              <a:t>2. h</a:t>
            </a:r>
            <a:r>
              <a:rPr lang="en-US" sz="2800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sz="2800" b="1" dirty="0" err="1" smtClean="0">
                <a:latin typeface="Arial" panose="020B0604020202020204" pitchFamily="34" charset="0"/>
                <a:sym typeface="Symbol" panose="05050102010706020507" pitchFamily="18" charset="2"/>
              </a:rPr>
              <a:t>aylana</a:t>
            </a:r>
            <a:r>
              <a:rPr lang="en-US" sz="2800" b="1" dirty="0" smtClean="0">
                <a:latin typeface="Arial" panose="020B0604020202020204" pitchFamily="34" charset="0"/>
              </a:rPr>
              <a:t>(O;PQ</a:t>
            </a:r>
            <a:r>
              <a:rPr lang="en-US" sz="2800" b="1" dirty="0">
                <a:latin typeface="Arial" panose="020B0604020202020204" pitchFamily="34" charset="0"/>
              </a:rPr>
              <a:t>)= </a:t>
            </a:r>
            <a:r>
              <a:rPr lang="en-US" sz="2800" b="1" dirty="0">
                <a:latin typeface="Arial" panose="020B0604020202020204" pitchFamily="34" charset="0"/>
                <a:sym typeface="Symbol" panose="05050102010706020507" pitchFamily="18" charset="2"/>
              </a:rPr>
              <a:t>A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419857" y="5541519"/>
            <a:ext cx="3492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latin typeface="Arial" panose="020B0604020202020204" pitchFamily="34" charset="0"/>
              </a:rPr>
              <a:t>3. </a:t>
            </a:r>
            <a:r>
              <a:rPr lang="ru-RU" sz="2800" b="1" dirty="0" smtClean="0">
                <a:latin typeface="Arial" panose="020B0604020202020204" pitchFamily="34" charset="0"/>
              </a:rPr>
              <a:t>OA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kesma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 flipV="1">
            <a:off x="7680312" y="3067967"/>
            <a:ext cx="77999" cy="7799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449364" y="3118002"/>
            <a:ext cx="1260196" cy="26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281204" y="1989567"/>
            <a:ext cx="1308755" cy="122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872723" y="1894203"/>
            <a:ext cx="2517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P</a:t>
            </a:r>
            <a:r>
              <a:rPr lang="ru-RU" sz="1842" dirty="0">
                <a:latin typeface="Arial" panose="020B0604020202020204" pitchFamily="34" charset="0"/>
              </a:rPr>
              <a:t>             </a:t>
            </a:r>
            <a:r>
              <a:rPr lang="en-US" sz="1842" dirty="0" smtClean="0">
                <a:latin typeface="Arial" panose="020B0604020202020204" pitchFamily="34" charset="0"/>
              </a:rPr>
              <a:t>          </a:t>
            </a:r>
            <a:r>
              <a:rPr lang="ru-RU" sz="28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Q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277637" y="1911568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589959" y="1913804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18066" y="4745346"/>
            <a:ext cx="8435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OA: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014876" y="2596746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6410365" y="3067967"/>
            <a:ext cx="77999" cy="77999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7680312" y="3067967"/>
            <a:ext cx="77999" cy="77999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50" grpId="0" animBg="1"/>
      <p:bldP spid="10251" grpId="0" animBg="1"/>
      <p:bldP spid="10252" grpId="0" autoUpdateAnimBg="0"/>
      <p:bldP spid="10254" grpId="0" animBg="1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nimBg="1"/>
      <p:bldP spid="10261" grpId="0" animBg="1"/>
      <p:bldP spid="10262" grpId="0" animBg="1"/>
      <p:bldP spid="10263" grpId="0" autoUpdateAnimBg="0"/>
      <p:bldP spid="10264" grpId="0" animBg="1"/>
      <p:bldP spid="10265" grpId="0" animBg="1"/>
      <p:bldP spid="10270" grpId="0" autoUpdateAnimBg="0"/>
      <p:bldP spid="10271" grpId="0" autoUpdateAnimBg="0"/>
      <p:bldP spid="10273" grpId="0" animBg="1"/>
      <p:bldP spid="102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805983" y="1565746"/>
            <a:ext cx="1856598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902" b="1" i="1" dirty="0" smtClean="0">
                <a:solidFill>
                  <a:srgbClr val="00339A"/>
                </a:solidFill>
              </a:rPr>
              <a:t>Masala</a:t>
            </a:r>
            <a:endParaRPr lang="ru-RU" sz="3902" b="1" i="1" dirty="0">
              <a:solidFill>
                <a:srgbClr val="00339A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52801" y="2283017"/>
            <a:ext cx="98650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/>
              <a:t>AB </a:t>
            </a:r>
            <a:r>
              <a:rPr lang="en-US" sz="3600" b="1" dirty="0" err="1" smtClean="0"/>
              <a:t>va</a:t>
            </a:r>
            <a:r>
              <a:rPr lang="en-US" sz="3600" b="1" dirty="0" smtClean="0"/>
              <a:t> CD </a:t>
            </a:r>
            <a:r>
              <a:rPr lang="en-US" sz="3600" b="1" dirty="0" err="1" smtClean="0"/>
              <a:t>kesmalar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</a:t>
            </a:r>
            <a:r>
              <a:rPr lang="en-US" sz="3600" b="1" dirty="0" smtClean="0"/>
              <a:t> OE </a:t>
            </a:r>
            <a:r>
              <a:rPr lang="en-US" sz="3600" b="1" dirty="0" err="1" smtClean="0"/>
              <a:t>nur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nur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berilgan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Sirkul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yordamida</a:t>
            </a:r>
            <a:r>
              <a:rPr lang="en-US" sz="3600" b="1" dirty="0" smtClean="0"/>
              <a:t> OE </a:t>
            </a:r>
            <a:r>
              <a:rPr lang="en-US" sz="3600" b="1" dirty="0" err="1" smtClean="0"/>
              <a:t>nurga</a:t>
            </a:r>
            <a:r>
              <a:rPr lang="en-US" sz="3600" b="1" dirty="0" smtClean="0"/>
              <a:t> AB + CD </a:t>
            </a:r>
            <a:r>
              <a:rPr lang="en-US" sz="3600" b="1" dirty="0" err="1" smtClean="0"/>
              <a:t>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bo‘lgan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yasang</a:t>
            </a:r>
            <a:r>
              <a:rPr lang="en-US" sz="3600" b="1" dirty="0" smtClean="0"/>
              <a:t>.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060238" cy="14217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"/>
          <p:cNvGrpSpPr>
            <a:grpSpLocks/>
          </p:cNvGrpSpPr>
          <p:nvPr/>
        </p:nvGrpSpPr>
        <p:grpSpPr bwMode="auto">
          <a:xfrm rot="20434664">
            <a:off x="7917408" y="3305582"/>
            <a:ext cx="1423485" cy="3282465"/>
            <a:chOff x="746" y="796"/>
            <a:chExt cx="903" cy="1999"/>
          </a:xfrm>
        </p:grpSpPr>
        <p:sp>
          <p:nvSpPr>
            <p:cNvPr id="60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63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65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66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67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68" name="Group 33"/>
          <p:cNvGrpSpPr>
            <a:grpSpLocks/>
          </p:cNvGrpSpPr>
          <p:nvPr/>
        </p:nvGrpSpPr>
        <p:grpSpPr bwMode="auto">
          <a:xfrm rot="3659299" flipH="1">
            <a:off x="5057256" y="3420669"/>
            <a:ext cx="1384485" cy="3137841"/>
            <a:chOff x="3797" y="754"/>
            <a:chExt cx="852" cy="1931"/>
          </a:xfrm>
        </p:grpSpPr>
        <p:sp>
          <p:nvSpPr>
            <p:cNvPr id="69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71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72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78" name="Freeform 24" descr="Папирус"/>
          <p:cNvSpPr>
            <a:spLocks/>
          </p:cNvSpPr>
          <p:nvPr/>
        </p:nvSpPr>
        <p:spPr bwMode="auto">
          <a:xfrm rot="1070582">
            <a:off x="262172" y="5322432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79" name="Oval 25"/>
          <p:cNvSpPr>
            <a:spLocks noChangeArrowheads="1"/>
          </p:cNvSpPr>
          <p:nvPr/>
        </p:nvSpPr>
        <p:spPr bwMode="auto">
          <a:xfrm rot="-4023734">
            <a:off x="635913" y="4688296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</p:spTree>
    <p:extLst>
      <p:ext uri="{BB962C8B-B14F-4D97-AF65-F5344CB8AC3E}">
        <p14:creationId xmlns:p14="http://schemas.microsoft.com/office/powerpoint/2010/main" val="166550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42781" y="2609021"/>
            <a:ext cx="1366802" cy="2953815"/>
            <a:chOff x="703" y="1605"/>
            <a:chExt cx="1424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424" cy="1870"/>
              <a:chOff x="703" y="1616"/>
              <a:chExt cx="1424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82" y="3034"/>
                <a:ext cx="245" cy="339"/>
                <a:chOff x="1882" y="3034"/>
                <a:chExt cx="245" cy="339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82" y="3034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3769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702" cy="1731"/>
                  <a:chOff x="2332" y="496"/>
                  <a:chExt cx="702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75" y="645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931941" y="5457300"/>
            <a:ext cx="1863239" cy="601441"/>
            <a:chOff x="3830" y="578"/>
            <a:chExt cx="890" cy="383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4490" y="589"/>
              <a:ext cx="23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66"/>
                  </a:solidFill>
                  <a:latin typeface="Times New Roman" pitchFamily="18" charset="0"/>
                </a:rPr>
                <a:t>D</a:t>
              </a:r>
              <a:endParaRPr lang="ru-RU" sz="32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3830" y="578"/>
              <a:ext cx="28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66"/>
                  </a:solidFill>
                  <a:latin typeface="Times New Roman" pitchFamily="18" charset="0"/>
                </a:rPr>
                <a:t>C</a:t>
              </a:r>
              <a:endParaRPr lang="ru-RU" sz="32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771790" y="5415313"/>
            <a:ext cx="2288960" cy="541769"/>
            <a:chOff x="1659" y="2220"/>
            <a:chExt cx="2165" cy="345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9" y="2220"/>
              <a:ext cx="42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735786" y="2138942"/>
            <a:ext cx="659461" cy="711368"/>
            <a:chOff x="2648" y="1280"/>
            <a:chExt cx="315" cy="453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648" y="128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769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41585" y="1154612"/>
            <a:ext cx="4084488" cy="2377499"/>
            <a:chOff x="2789" y="434"/>
            <a:chExt cx="1951" cy="1514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2987" y="236"/>
              <a:ext cx="1514" cy="1909"/>
              <a:chOff x="642" y="1616"/>
              <a:chExt cx="1451" cy="1909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642" y="1616"/>
                <a:ext cx="1219" cy="1909"/>
                <a:chOff x="2271" y="357"/>
                <a:chExt cx="1219" cy="1909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271" y="535"/>
                  <a:ext cx="718" cy="1731"/>
                  <a:chOff x="2271" y="535"/>
                  <a:chExt cx="718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271" y="535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sp>
        <p:nvSpPr>
          <p:cNvPr id="74" name="Freeform 26"/>
          <p:cNvSpPr>
            <a:spLocks/>
          </p:cNvSpPr>
          <p:nvPr/>
        </p:nvSpPr>
        <p:spPr bwMode="auto">
          <a:xfrm>
            <a:off x="4218743" y="5457797"/>
            <a:ext cx="1308421" cy="105039"/>
          </a:xfrm>
          <a:custGeom>
            <a:avLst/>
            <a:gdLst>
              <a:gd name="T0" fmla="*/ 0 w 1720"/>
              <a:gd name="T1" fmla="*/ 0 h 1"/>
              <a:gd name="T2" fmla="*/ 1720 w 1720"/>
              <a:gd name="T3" fmla="*/ 0 h 1"/>
              <a:gd name="T4" fmla="*/ 0 60000 65536"/>
              <a:gd name="T5" fmla="*/ 0 60000 65536"/>
              <a:gd name="T6" fmla="*/ 0 w 1720"/>
              <a:gd name="T7" fmla="*/ 0 h 1"/>
              <a:gd name="T8" fmla="*/ 1720 w 17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0" h="1">
                <a:moveTo>
                  <a:pt x="0" y="0"/>
                </a:moveTo>
                <a:lnTo>
                  <a:pt x="1720" y="0"/>
                </a:ln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769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956254" y="2786877"/>
            <a:ext cx="5507637" cy="169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9117579" y="2780496"/>
            <a:ext cx="133755" cy="8783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4" name="Group 15"/>
          <p:cNvGrpSpPr>
            <a:grpSpLocks/>
          </p:cNvGrpSpPr>
          <p:nvPr/>
        </p:nvGrpSpPr>
        <p:grpSpPr bwMode="auto">
          <a:xfrm>
            <a:off x="7784341" y="2260607"/>
            <a:ext cx="1930232" cy="607722"/>
            <a:chOff x="3884" y="614"/>
            <a:chExt cx="922" cy="387"/>
          </a:xfrm>
        </p:grpSpPr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4576" y="614"/>
              <a:ext cx="23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66"/>
                  </a:solidFill>
                  <a:latin typeface="Times New Roman" pitchFamily="18" charset="0"/>
                </a:rPr>
                <a:t>D</a:t>
              </a:r>
              <a:endParaRPr lang="ru-RU" sz="32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66" name="Text Box 17"/>
            <p:cNvSpPr txBox="1">
              <a:spLocks noChangeArrowheads="1"/>
            </p:cNvSpPr>
            <p:nvPr/>
          </p:nvSpPr>
          <p:spPr bwMode="auto">
            <a:xfrm>
              <a:off x="3884" y="629"/>
              <a:ext cx="23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200" b="1" dirty="0">
                  <a:solidFill>
                    <a:srgbClr val="000066"/>
                  </a:solidFill>
                  <a:latin typeface="Times New Roman" pitchFamily="18" charset="0"/>
                </a:rPr>
                <a:t>C</a:t>
              </a:r>
              <a:endParaRPr lang="ru-RU" sz="32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>
          <a:xfrm>
            <a:off x="5986184" y="2789882"/>
            <a:ext cx="32468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Дуга 86"/>
          <p:cNvSpPr/>
          <p:nvPr/>
        </p:nvSpPr>
        <p:spPr>
          <a:xfrm rot="2356062">
            <a:off x="5987858" y="1899171"/>
            <a:ext cx="1914746" cy="1914746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7982"/>
          </a:p>
        </p:txBody>
      </p:sp>
      <p:sp>
        <p:nvSpPr>
          <p:cNvPr id="12" name="Прямоугольник 11"/>
          <p:cNvSpPr/>
          <p:nvPr/>
        </p:nvSpPr>
        <p:spPr>
          <a:xfrm>
            <a:off x="11273486" y="1996358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Group 23"/>
          <p:cNvGrpSpPr>
            <a:grpSpLocks/>
          </p:cNvGrpSpPr>
          <p:nvPr/>
        </p:nvGrpSpPr>
        <p:grpSpPr bwMode="auto">
          <a:xfrm>
            <a:off x="5684203" y="2784590"/>
            <a:ext cx="2288960" cy="541769"/>
            <a:chOff x="1659" y="2220"/>
            <a:chExt cx="2165" cy="345"/>
          </a:xfrm>
        </p:grpSpPr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3720" y="2232"/>
              <a:ext cx="104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 Box 25"/>
            <p:cNvSpPr txBox="1">
              <a:spLocks noChangeArrowheads="1"/>
            </p:cNvSpPr>
            <p:nvPr/>
          </p:nvSpPr>
          <p:spPr bwMode="auto">
            <a:xfrm>
              <a:off x="1659" y="2220"/>
              <a:ext cx="420" cy="33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grpSp>
        <p:nvGrpSpPr>
          <p:cNvPr id="93" name="Group 3"/>
          <p:cNvGrpSpPr>
            <a:grpSpLocks/>
          </p:cNvGrpSpPr>
          <p:nvPr/>
        </p:nvGrpSpPr>
        <p:grpSpPr bwMode="auto">
          <a:xfrm>
            <a:off x="4565729" y="2586712"/>
            <a:ext cx="960509" cy="2887861"/>
            <a:chOff x="331" y="1605"/>
            <a:chExt cx="2147" cy="1839"/>
          </a:xfrm>
        </p:grpSpPr>
        <p:sp>
          <p:nvSpPr>
            <p:cNvPr id="94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331" y="1616"/>
              <a:ext cx="2147" cy="1828"/>
              <a:chOff x="331" y="1616"/>
              <a:chExt cx="2147" cy="1828"/>
            </a:xfrm>
          </p:grpSpPr>
          <p:grpSp>
            <p:nvGrpSpPr>
              <p:cNvPr id="96" name="Group 6"/>
              <p:cNvGrpSpPr>
                <a:grpSpLocks/>
              </p:cNvGrpSpPr>
              <p:nvPr/>
            </p:nvGrpSpPr>
            <p:grpSpPr bwMode="auto">
              <a:xfrm>
                <a:off x="2233" y="3034"/>
                <a:ext cx="245" cy="339"/>
                <a:chOff x="2233" y="3034"/>
                <a:chExt cx="245" cy="339"/>
              </a:xfrm>
            </p:grpSpPr>
            <p:sp>
              <p:nvSpPr>
                <p:cNvPr id="102" name="Freeform 7"/>
                <p:cNvSpPr>
                  <a:spLocks/>
                </p:cNvSpPr>
                <p:nvPr/>
              </p:nvSpPr>
              <p:spPr bwMode="auto">
                <a:xfrm>
                  <a:off x="2233" y="3034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3769"/>
                </a:p>
              </p:txBody>
            </p:sp>
            <p:sp>
              <p:nvSpPr>
                <p:cNvPr id="103" name="Freeform 8"/>
                <p:cNvSpPr>
                  <a:spLocks/>
                </p:cNvSpPr>
                <p:nvPr/>
              </p:nvSpPr>
              <p:spPr bwMode="auto">
                <a:xfrm>
                  <a:off x="2366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97" name="Group 9"/>
              <p:cNvGrpSpPr>
                <a:grpSpLocks/>
              </p:cNvGrpSpPr>
              <p:nvPr/>
            </p:nvGrpSpPr>
            <p:grpSpPr bwMode="auto">
              <a:xfrm>
                <a:off x="331" y="1616"/>
                <a:ext cx="1530" cy="1828"/>
                <a:chOff x="1960" y="357"/>
                <a:chExt cx="1530" cy="1828"/>
              </a:xfrm>
            </p:grpSpPr>
            <p:sp>
              <p:nvSpPr>
                <p:cNvPr id="98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99" name="Group 11"/>
                <p:cNvGrpSpPr>
                  <a:grpSpLocks/>
                </p:cNvGrpSpPr>
                <p:nvPr/>
              </p:nvGrpSpPr>
              <p:grpSpPr bwMode="auto">
                <a:xfrm>
                  <a:off x="1960" y="510"/>
                  <a:ext cx="1204" cy="1675"/>
                  <a:chOff x="1960" y="510"/>
                  <a:chExt cx="1204" cy="1675"/>
                </a:xfrm>
              </p:grpSpPr>
              <p:sp>
                <p:nvSpPr>
                  <p:cNvPr id="100" name="Freeform 12"/>
                  <p:cNvSpPr>
                    <a:spLocks/>
                  </p:cNvSpPr>
                  <p:nvPr/>
                </p:nvSpPr>
                <p:spPr bwMode="auto">
                  <a:xfrm rot="1453774" flipH="1">
                    <a:off x="1960" y="510"/>
                    <a:ext cx="363" cy="1675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101" name="Oval 13"/>
                  <p:cNvSpPr>
                    <a:spLocks noChangeArrowheads="1"/>
                  </p:cNvSpPr>
                  <p:nvPr/>
                </p:nvSpPr>
                <p:spPr bwMode="auto">
                  <a:xfrm rot="1453774" flipH="1">
                    <a:off x="2587" y="723"/>
                    <a:ext cx="577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sp>
        <p:nvSpPr>
          <p:cNvPr id="104" name="Дуга 103"/>
          <p:cNvSpPr/>
          <p:nvPr/>
        </p:nvSpPr>
        <p:spPr>
          <a:xfrm rot="2356062">
            <a:off x="7294716" y="1899172"/>
            <a:ext cx="1914746" cy="1914746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7982"/>
          </a:p>
        </p:txBody>
      </p:sp>
      <p:sp>
        <p:nvSpPr>
          <p:cNvPr id="14" name="TextBox 13"/>
          <p:cNvSpPr txBox="1"/>
          <p:nvPr/>
        </p:nvSpPr>
        <p:spPr>
          <a:xfrm>
            <a:off x="7326263" y="4040388"/>
            <a:ext cx="262084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OD = AC+CD</a:t>
            </a:r>
            <a:endParaRPr lang="ru-RU" b="1" dirty="0"/>
          </a:p>
        </p:txBody>
      </p: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301772" y="370943"/>
            <a:ext cx="2185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 i="1" dirty="0" err="1" smtClean="0"/>
              <a:t>Berilgan</a:t>
            </a:r>
            <a:r>
              <a:rPr lang="ru-RU" sz="3600" b="1" i="1" dirty="0" smtClean="0"/>
              <a:t>:</a:t>
            </a:r>
            <a:endParaRPr lang="ru-RU" sz="3600" b="1" i="1" dirty="0"/>
          </a:p>
        </p:txBody>
      </p:sp>
      <p:sp>
        <p:nvSpPr>
          <p:cNvPr id="108" name="Text Box 5"/>
          <p:cNvSpPr txBox="1">
            <a:spLocks noChangeArrowheads="1"/>
          </p:cNvSpPr>
          <p:nvPr/>
        </p:nvSpPr>
        <p:spPr bwMode="auto">
          <a:xfrm>
            <a:off x="2753521" y="424263"/>
            <a:ext cx="15742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 smtClean="0">
                <a:solidFill>
                  <a:srgbClr val="0070C0"/>
                </a:solidFill>
              </a:rPr>
              <a:t>OE </a:t>
            </a:r>
            <a:r>
              <a:rPr lang="en-US" sz="3200" dirty="0" err="1" smtClean="0">
                <a:solidFill>
                  <a:srgbClr val="0070C0"/>
                </a:solidFill>
              </a:rPr>
              <a:t>nur</a:t>
            </a:r>
            <a:r>
              <a:rPr lang="en-US" sz="3200" dirty="0" smtClean="0">
                <a:solidFill>
                  <a:srgbClr val="0070C0"/>
                </a:solidFill>
              </a:rPr>
              <a:t>,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3591969" y="1168359"/>
            <a:ext cx="3218452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dirty="0" smtClean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sz="3902" dirty="0" smtClean="0">
                <a:solidFill>
                  <a:srgbClr val="0070C0"/>
                </a:solidFill>
                <a:sym typeface="Symbol" panose="05050102010706020507" pitchFamily="18" charset="2"/>
              </a:rPr>
              <a:t>B+CD</a:t>
            </a:r>
            <a:r>
              <a:rPr lang="ru-RU" sz="3902" dirty="0" smtClean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sz="3902" dirty="0" smtClean="0">
                <a:solidFill>
                  <a:srgbClr val="0070C0"/>
                </a:solidFill>
                <a:sym typeface="Symbol" panose="05050102010706020507" pitchFamily="18" charset="2"/>
              </a:rPr>
              <a:t>OE</a:t>
            </a:r>
            <a:endParaRPr lang="en-US" sz="3902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70959" y="369902"/>
            <a:ext cx="4307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70C0"/>
                </a:solidFill>
              </a:rPr>
              <a:t>AB </a:t>
            </a:r>
            <a:r>
              <a:rPr lang="en-US" sz="4000" dirty="0" err="1">
                <a:solidFill>
                  <a:srgbClr val="0070C0"/>
                </a:solidFill>
              </a:rPr>
              <a:t>va</a:t>
            </a:r>
            <a:r>
              <a:rPr lang="en-US" sz="4000" dirty="0">
                <a:solidFill>
                  <a:srgbClr val="0070C0"/>
                </a:solidFill>
              </a:rPr>
              <a:t> CD - </a:t>
            </a:r>
            <a:r>
              <a:rPr lang="en-US" sz="4000" dirty="0" err="1">
                <a:solidFill>
                  <a:srgbClr val="0070C0"/>
                </a:solidFill>
              </a:rPr>
              <a:t>kesmalar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4456" y="1160286"/>
            <a:ext cx="3069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err="1"/>
              <a:t>Yasash</a:t>
            </a:r>
            <a:r>
              <a:rPr lang="en-US" sz="4000" b="1" i="1" dirty="0"/>
              <a:t> </a:t>
            </a:r>
            <a:r>
              <a:rPr lang="en-US" sz="4000" b="1" i="1" dirty="0" err="1"/>
              <a:t>kerak</a:t>
            </a:r>
            <a:r>
              <a:rPr lang="ru-RU" sz="4000" b="1" i="1" dirty="0"/>
              <a:t>:</a:t>
            </a:r>
          </a:p>
        </p:txBody>
      </p:sp>
      <p:sp>
        <p:nvSpPr>
          <p:cNvPr id="112" name="Freeform 26"/>
          <p:cNvSpPr>
            <a:spLocks/>
          </p:cNvSpPr>
          <p:nvPr/>
        </p:nvSpPr>
        <p:spPr bwMode="auto">
          <a:xfrm>
            <a:off x="7877387" y="2810243"/>
            <a:ext cx="1308421" cy="105039"/>
          </a:xfrm>
          <a:custGeom>
            <a:avLst/>
            <a:gdLst>
              <a:gd name="T0" fmla="*/ 0 w 1720"/>
              <a:gd name="T1" fmla="*/ 0 h 1"/>
              <a:gd name="T2" fmla="*/ 1720 w 1720"/>
              <a:gd name="T3" fmla="*/ 0 h 1"/>
              <a:gd name="T4" fmla="*/ 0 60000 65536"/>
              <a:gd name="T5" fmla="*/ 0 60000 65536"/>
              <a:gd name="T6" fmla="*/ 0 w 1720"/>
              <a:gd name="T7" fmla="*/ 0 h 1"/>
              <a:gd name="T8" fmla="*/ 1720 w 17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0" h="1">
                <a:moveTo>
                  <a:pt x="0" y="0"/>
                </a:moveTo>
                <a:lnTo>
                  <a:pt x="1720" y="0"/>
                </a:ln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769"/>
          </a:p>
        </p:txBody>
      </p:sp>
    </p:spTree>
    <p:extLst>
      <p:ext uri="{BB962C8B-B14F-4D97-AF65-F5344CB8AC3E}">
        <p14:creationId xmlns:p14="http://schemas.microsoft.com/office/powerpoint/2010/main" val="39134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3" grpId="0" animBg="1"/>
      <p:bldP spid="87" grpId="0" animBg="1"/>
      <p:bldP spid="12" grpId="0"/>
      <p:bldP spid="104" grpId="0" animBg="1"/>
      <p:bldP spid="14" grpId="0"/>
      <p:bldP spid="1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177" y="1133698"/>
            <a:ext cx="11737304" cy="657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muhimligining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masalalarning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shakllarni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Yasashni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ruxsat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beriladimi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98968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78229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6-7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en-US" sz="44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(125 - bet).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9"/>
          <p:cNvSpPr txBox="1">
            <a:spLocks noChangeArrowheads="1"/>
          </p:cNvSpPr>
          <p:nvPr/>
        </p:nvSpPr>
        <p:spPr bwMode="auto">
          <a:xfrm>
            <a:off x="510962" y="369408"/>
            <a:ext cx="11099203" cy="380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2800" dirty="0"/>
              <a:t>      </a:t>
            </a:r>
            <a:r>
              <a:rPr lang="en-US" sz="3200" dirty="0" err="1" smtClean="0"/>
              <a:t>Geometriyada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sirkul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chizg‘ich</a:t>
            </a:r>
            <a:r>
              <a:rPr lang="en-US" sz="3200" dirty="0" smtClean="0"/>
              <a:t> </a:t>
            </a:r>
            <a:r>
              <a:rPr lang="en-US" sz="3200" dirty="0" err="1"/>
              <a:t>yordamida</a:t>
            </a:r>
            <a:r>
              <a:rPr lang="en-US" sz="3200" dirty="0"/>
              <a:t> </a:t>
            </a:r>
            <a:r>
              <a:rPr lang="en-US" sz="3200" dirty="0" err="1" smtClean="0"/>
              <a:t>yasashga</a:t>
            </a:r>
            <a:r>
              <a:rPr lang="ru-RU" sz="3200" dirty="0"/>
              <a:t> </a:t>
            </a:r>
            <a:r>
              <a:rPr lang="en-US" sz="3200" dirty="0" err="1" smtClean="0"/>
              <a:t>doir</a:t>
            </a:r>
            <a:r>
              <a:rPr lang="en-US" sz="3200" dirty="0" smtClean="0"/>
              <a:t> </a:t>
            </a:r>
            <a:r>
              <a:rPr lang="en-US" sz="3200" dirty="0" err="1"/>
              <a:t>masalalar</a:t>
            </a:r>
            <a:r>
              <a:rPr lang="en-US" sz="3200" dirty="0"/>
              <a:t> </a:t>
            </a:r>
            <a:r>
              <a:rPr lang="en-US" sz="3200" dirty="0" err="1"/>
              <a:t>alohida</a:t>
            </a:r>
            <a:r>
              <a:rPr lang="en-US" sz="3200" dirty="0"/>
              <a:t> </a:t>
            </a:r>
            <a:r>
              <a:rPr lang="en-US" sz="3200" dirty="0" err="1" smtClean="0"/>
              <a:t>ajratib</a:t>
            </a:r>
            <a:r>
              <a:rPr lang="en-US" sz="3200" dirty="0" smtClean="0"/>
              <a:t> </a:t>
            </a:r>
            <a:r>
              <a:rPr lang="en-US" sz="3200" dirty="0" err="1" smtClean="0"/>
              <a:t>o‘rganiladi.Yasashga</a:t>
            </a:r>
            <a:r>
              <a:rPr lang="en-US" sz="3200" dirty="0" smtClean="0"/>
              <a:t> </a:t>
            </a:r>
            <a:r>
              <a:rPr lang="en-US" sz="3200" dirty="0" err="1"/>
              <a:t>oid</a:t>
            </a:r>
            <a:r>
              <a:rPr lang="en-US" sz="3200" dirty="0"/>
              <a:t> </a:t>
            </a:r>
            <a:r>
              <a:rPr lang="en-US" sz="3200" dirty="0" err="1"/>
              <a:t>masalalarni</a:t>
            </a:r>
            <a:r>
              <a:rPr lang="en-US" sz="3200" dirty="0"/>
              <a:t> </a:t>
            </a:r>
            <a:r>
              <a:rPr lang="en-US" sz="3200" dirty="0" err="1"/>
              <a:t>faqat</a:t>
            </a:r>
            <a:r>
              <a:rPr lang="en-US" sz="3200" dirty="0"/>
              <a:t> </a:t>
            </a:r>
            <a:r>
              <a:rPr lang="en-US" sz="3200" dirty="0" err="1"/>
              <a:t>oddiy</a:t>
            </a:r>
            <a:r>
              <a:rPr lang="en-US" sz="3200" dirty="0"/>
              <a:t> </a:t>
            </a:r>
            <a:r>
              <a:rPr lang="en-US" sz="3200" dirty="0" err="1" smtClean="0"/>
              <a:t>chizg‘ich</a:t>
            </a:r>
            <a:r>
              <a:rPr lang="en-US" sz="3200" dirty="0" smtClean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sirkul</a:t>
            </a:r>
            <a:r>
              <a:rPr lang="en-US" sz="3200" dirty="0"/>
              <a:t> </a:t>
            </a:r>
            <a:r>
              <a:rPr lang="en-US" sz="3200" dirty="0" err="1" smtClean="0"/>
              <a:t>vositasida</a:t>
            </a:r>
            <a:r>
              <a:rPr lang="en-US" sz="3200" dirty="0" smtClean="0"/>
              <a:t> </a:t>
            </a:r>
            <a:r>
              <a:rPr lang="en-US" sz="3200" dirty="0" err="1"/>
              <a:t>yechish</a:t>
            </a: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b="1" dirty="0" err="1"/>
              <a:t>mantiqiy</a:t>
            </a:r>
            <a:r>
              <a:rPr lang="en-US" sz="3200" b="1" dirty="0"/>
              <a:t> </a:t>
            </a:r>
            <a:r>
              <a:rPr lang="en-US" sz="3200" b="1" dirty="0" err="1"/>
              <a:t>mushohada</a:t>
            </a:r>
            <a:r>
              <a:rPr lang="en-US" sz="3200" b="1" dirty="0"/>
              <a:t> </a:t>
            </a:r>
            <a:r>
              <a:rPr lang="en-US" sz="3200" b="1" dirty="0" err="1"/>
              <a:t>qilish</a:t>
            </a:r>
            <a:r>
              <a:rPr lang="en-US" sz="3200" b="1" dirty="0"/>
              <a:t> </a:t>
            </a:r>
            <a:r>
              <a:rPr lang="en-US" sz="3200" dirty="0" err="1"/>
              <a:t>qobiliyatini</a:t>
            </a:r>
            <a:r>
              <a:rPr lang="en-US" sz="3200" dirty="0"/>
              <a:t> </a:t>
            </a:r>
            <a:r>
              <a:rPr lang="en-US" sz="3200" dirty="0" err="1" smtClean="0"/>
              <a:t>o‘stiradi</a:t>
            </a:r>
            <a:r>
              <a:rPr lang="en-US" sz="3200" dirty="0" smtClean="0"/>
              <a:t>. </a:t>
            </a:r>
            <a:r>
              <a:rPr lang="en-US" sz="3200" dirty="0" err="1" smtClean="0"/>
              <a:t>Shuning</a:t>
            </a:r>
            <a:r>
              <a:rPr lang="en-US" sz="3200" dirty="0" smtClean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Qadimgi</a:t>
            </a:r>
            <a:r>
              <a:rPr lang="en-US" sz="3200" dirty="0"/>
              <a:t> </a:t>
            </a:r>
            <a:r>
              <a:rPr lang="en-US" sz="3200" dirty="0" err="1"/>
              <a:t>Yunonistonda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mavzudagi</a:t>
            </a:r>
            <a:r>
              <a:rPr lang="en-US" sz="3200" dirty="0"/>
              <a:t> </a:t>
            </a:r>
            <a:r>
              <a:rPr lang="en-US" sz="3200" dirty="0" err="1"/>
              <a:t>masalalarni</a:t>
            </a:r>
            <a:r>
              <a:rPr lang="en-US" sz="3200" dirty="0"/>
              <a:t> </a:t>
            </a:r>
            <a:r>
              <a:rPr lang="en-US" sz="3200" dirty="0" err="1"/>
              <a:t>yechish</a:t>
            </a:r>
            <a:r>
              <a:rPr lang="en-US" sz="3200" dirty="0"/>
              <a:t> </a:t>
            </a:r>
            <a:r>
              <a:rPr lang="en-US" sz="3200" dirty="0" err="1"/>
              <a:t>san’at</a:t>
            </a:r>
            <a:r>
              <a:rPr lang="en-US" sz="3200" dirty="0"/>
              <a:t> </a:t>
            </a:r>
            <a:r>
              <a:rPr lang="en-US" sz="3200" dirty="0" err="1"/>
              <a:t>darajasiga</a:t>
            </a:r>
            <a:r>
              <a:rPr lang="en-US" sz="3200" dirty="0"/>
              <a:t> </a:t>
            </a:r>
            <a:r>
              <a:rPr lang="en-US" sz="3200" dirty="0" err="1" smtClean="0"/>
              <a:t>ko‘tarilgan</a:t>
            </a:r>
            <a:r>
              <a:rPr lang="en-US" sz="3200" dirty="0"/>
              <a:t>.</a:t>
            </a:r>
            <a:endParaRPr lang="ru-RU" sz="3200" dirty="0"/>
          </a:p>
          <a:p>
            <a:pPr algn="just"/>
            <a:endParaRPr lang="ru-RU" sz="2457" dirty="0">
              <a:solidFill>
                <a:schemeClr val="tx2"/>
              </a:solidFill>
            </a:endParaRPr>
          </a:p>
          <a:p>
            <a:pPr algn="just"/>
            <a:r>
              <a:rPr lang="ru-RU" sz="2457" dirty="0">
                <a:solidFill>
                  <a:schemeClr val="tx2"/>
                </a:solidFill>
              </a:rPr>
              <a:t>    </a:t>
            </a:r>
            <a:endParaRPr lang="ru-RU" sz="2457" dirty="0"/>
          </a:p>
        </p:txBody>
      </p:sp>
      <p:grpSp>
        <p:nvGrpSpPr>
          <p:cNvPr id="9219" name="Group 28"/>
          <p:cNvGrpSpPr>
            <a:grpSpLocks/>
          </p:cNvGrpSpPr>
          <p:nvPr/>
        </p:nvGrpSpPr>
        <p:grpSpPr bwMode="auto">
          <a:xfrm rot="2763387" flipH="1">
            <a:off x="5201543" y="3600257"/>
            <a:ext cx="1384485" cy="3137841"/>
            <a:chOff x="3797" y="754"/>
            <a:chExt cx="852" cy="1931"/>
          </a:xfrm>
        </p:grpSpPr>
        <p:sp>
          <p:nvSpPr>
            <p:cNvPr id="9239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9241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9242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9220" name="Group 33"/>
          <p:cNvGrpSpPr>
            <a:grpSpLocks/>
          </p:cNvGrpSpPr>
          <p:nvPr/>
        </p:nvGrpSpPr>
        <p:grpSpPr bwMode="auto">
          <a:xfrm rot="3659299" flipH="1">
            <a:off x="5038101" y="3173804"/>
            <a:ext cx="1384485" cy="3137841"/>
            <a:chOff x="3797" y="754"/>
            <a:chExt cx="852" cy="1931"/>
          </a:xfrm>
        </p:grpSpPr>
        <p:sp>
          <p:nvSpPr>
            <p:cNvPr id="9235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3331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9237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9238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9221" name="Group 5"/>
          <p:cNvGrpSpPr>
            <a:grpSpLocks/>
          </p:cNvGrpSpPr>
          <p:nvPr/>
        </p:nvGrpSpPr>
        <p:grpSpPr bwMode="auto">
          <a:xfrm rot="366378">
            <a:off x="8839639" y="3573672"/>
            <a:ext cx="1423485" cy="3282465"/>
            <a:chOff x="746" y="796"/>
            <a:chExt cx="903" cy="1999"/>
          </a:xfrm>
        </p:grpSpPr>
        <p:sp>
          <p:nvSpPr>
            <p:cNvPr id="9227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330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9229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9230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9231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9232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9233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9234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sp>
        <p:nvSpPr>
          <p:cNvPr id="9222" name="Freeform 24" descr="Папирус"/>
          <p:cNvSpPr>
            <a:spLocks/>
          </p:cNvSpPr>
          <p:nvPr/>
        </p:nvSpPr>
        <p:spPr bwMode="auto">
          <a:xfrm>
            <a:off x="1832789" y="6161934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9223" name="Oval 25"/>
          <p:cNvSpPr>
            <a:spLocks noChangeArrowheads="1"/>
          </p:cNvSpPr>
          <p:nvPr/>
        </p:nvSpPr>
        <p:spPr bwMode="auto">
          <a:xfrm rot="-4023734">
            <a:off x="2121224" y="6378870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1826290" y="6089199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819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r>
              <a:rPr lang="en-US" sz="921">
                <a:solidFill>
                  <a:srgbClr val="000000"/>
                </a:solidFill>
              </a:rPr>
              <a:t>IIII</a:t>
            </a:r>
            <a:r>
              <a:rPr lang="en-US" sz="1433">
                <a:solidFill>
                  <a:srgbClr val="000000"/>
                </a:solidFill>
              </a:rPr>
              <a:t>I</a:t>
            </a:r>
            <a:endParaRPr lang="ru-RU" sz="921">
              <a:solidFill>
                <a:srgbClr val="000000"/>
              </a:solidFill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1754790" y="6309808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>
                <a:solidFill>
                  <a:srgbClr val="000000"/>
                </a:solidFill>
              </a:rPr>
              <a:t>   </a:t>
            </a:r>
            <a:r>
              <a:rPr lang="en-US" sz="921" b="1">
                <a:solidFill>
                  <a:srgbClr val="000000"/>
                </a:solidFill>
              </a:rPr>
              <a:t>0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 1     </a:t>
            </a:r>
            <a:r>
              <a:rPr lang="ru-RU" sz="921" b="1">
                <a:solidFill>
                  <a:srgbClr val="000000"/>
                </a:solidFill>
              </a:rPr>
              <a:t>  </a:t>
            </a:r>
            <a:r>
              <a:rPr lang="en-US" sz="921" b="1">
                <a:solidFill>
                  <a:srgbClr val="000000"/>
                </a:solidFill>
              </a:rPr>
              <a:t>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2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 3 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4 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 5  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6        7        8        </a:t>
            </a:r>
            <a:r>
              <a:rPr lang="ru-RU" sz="921" b="1">
                <a:solidFill>
                  <a:srgbClr val="000000"/>
                </a:solidFill>
              </a:rPr>
              <a:t> </a:t>
            </a:r>
            <a:r>
              <a:rPr lang="en-US" sz="921" b="1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>
              <a:solidFill>
                <a:srgbClr val="000000"/>
              </a:solidFill>
            </a:endParaRPr>
          </a:p>
        </p:txBody>
      </p:sp>
      <p:pic>
        <p:nvPicPr>
          <p:cNvPr id="183337" name="Picture 41" descr="janit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8" y="4523951"/>
            <a:ext cx="2120603" cy="194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393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3.7037E-7 L 0.62952 -0.00162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9"/>
          <p:cNvSpPr txBox="1">
            <a:spLocks noChangeArrowheads="1"/>
          </p:cNvSpPr>
          <p:nvPr/>
        </p:nvSpPr>
        <p:spPr bwMode="auto">
          <a:xfrm>
            <a:off x="72550" y="325708"/>
            <a:ext cx="1166820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3200" b="1" dirty="0" smtClean="0"/>
              <a:t>   </a:t>
            </a:r>
            <a:r>
              <a:rPr lang="en-US" sz="3200" b="1" dirty="0" err="1" smtClean="0"/>
              <a:t>Sirkul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chizg‘ichdan</a:t>
            </a:r>
            <a:r>
              <a:rPr lang="en-US" sz="3200" b="1" dirty="0" smtClean="0"/>
              <a:t> </a:t>
            </a:r>
            <a:r>
              <a:rPr lang="en-US" sz="3200" b="1" dirty="0" err="1"/>
              <a:t>foydalanishning</a:t>
            </a:r>
            <a:r>
              <a:rPr lang="en-US" sz="3200" b="1" dirty="0"/>
              <a:t> </a:t>
            </a:r>
            <a:r>
              <a:rPr lang="en-US" sz="3200" b="1" dirty="0" err="1"/>
              <a:t>maxsus</a:t>
            </a:r>
            <a:r>
              <a:rPr lang="en-US" sz="3200" b="1" dirty="0"/>
              <a:t> </a:t>
            </a:r>
            <a:r>
              <a:rPr lang="en-US" sz="3200" b="1" dirty="0" err="1" smtClean="0"/>
              <a:t>qoidalari</a:t>
            </a:r>
            <a:r>
              <a:rPr lang="en-US" sz="3200" b="1" dirty="0" smtClean="0"/>
              <a:t> bor.</a:t>
            </a:r>
            <a:r>
              <a:rPr lang="ru-RU" sz="3200" b="1" dirty="0" smtClean="0"/>
              <a:t> </a:t>
            </a:r>
            <a:r>
              <a:rPr lang="en-US" sz="3200" b="1" dirty="0" err="1" smtClean="0"/>
              <a:t>Ular</a:t>
            </a:r>
            <a:r>
              <a:rPr lang="en-US" sz="3200" b="1" dirty="0" smtClean="0"/>
              <a:t> </a:t>
            </a:r>
            <a:r>
              <a:rPr lang="en-US" sz="3200" b="1" dirty="0" err="1"/>
              <a:t>vositasida</a:t>
            </a:r>
            <a:r>
              <a:rPr lang="en-US" sz="3200" b="1" dirty="0"/>
              <a:t> </a:t>
            </a:r>
            <a:r>
              <a:rPr lang="en-US" sz="3200" b="1" dirty="0" err="1"/>
              <a:t>faqat</a:t>
            </a:r>
            <a:r>
              <a:rPr lang="en-US" sz="3200" b="1" dirty="0"/>
              <a:t> </a:t>
            </a:r>
            <a:r>
              <a:rPr lang="en-US" sz="3200" b="1" dirty="0" err="1" smtClean="0"/>
              <a:t>quyidagi</a:t>
            </a:r>
            <a:r>
              <a:rPr lang="en-US" sz="3200" b="1" dirty="0" smtClean="0"/>
              <a:t> </a:t>
            </a:r>
            <a:r>
              <a:rPr lang="en-US" sz="3200" b="1" dirty="0" err="1"/>
              <a:t>ishlarni</a:t>
            </a:r>
            <a:r>
              <a:rPr lang="en-US" sz="3200" b="1" dirty="0"/>
              <a:t> </a:t>
            </a:r>
            <a:r>
              <a:rPr lang="en-US" sz="3200" b="1" dirty="0" err="1"/>
              <a:t>bajarishga</a:t>
            </a:r>
            <a:r>
              <a:rPr lang="en-US" sz="3200" b="1" dirty="0"/>
              <a:t> </a:t>
            </a:r>
            <a:r>
              <a:rPr lang="en-US" sz="3200" b="1" dirty="0" err="1" smtClean="0"/>
              <a:t>ruxsat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etiladi</a:t>
            </a:r>
            <a:r>
              <a:rPr lang="en-US" sz="3200" b="1" dirty="0"/>
              <a:t>:</a:t>
            </a:r>
            <a:endParaRPr lang="ru-RU" sz="3200" b="1" dirty="0"/>
          </a:p>
          <a:p>
            <a:pPr algn="just"/>
            <a:r>
              <a:rPr lang="ru-RU" sz="3200" b="1" dirty="0"/>
              <a:t>    </a:t>
            </a:r>
          </a:p>
        </p:txBody>
      </p:sp>
      <p:grpSp>
        <p:nvGrpSpPr>
          <p:cNvPr id="9219" name="Group 28"/>
          <p:cNvGrpSpPr>
            <a:grpSpLocks/>
          </p:cNvGrpSpPr>
          <p:nvPr/>
        </p:nvGrpSpPr>
        <p:grpSpPr bwMode="auto">
          <a:xfrm rot="2763387" flipH="1">
            <a:off x="4906143" y="3814534"/>
            <a:ext cx="1384485" cy="3137841"/>
            <a:chOff x="3797" y="754"/>
            <a:chExt cx="852" cy="1931"/>
          </a:xfrm>
        </p:grpSpPr>
        <p:sp>
          <p:nvSpPr>
            <p:cNvPr id="9239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9241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9242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9222" name="Freeform 24" descr="Папирус"/>
          <p:cNvSpPr>
            <a:spLocks/>
          </p:cNvSpPr>
          <p:nvPr/>
        </p:nvSpPr>
        <p:spPr bwMode="auto">
          <a:xfrm>
            <a:off x="2101238" y="5960891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9223" name="Oval 25"/>
          <p:cNvSpPr>
            <a:spLocks noChangeArrowheads="1"/>
          </p:cNvSpPr>
          <p:nvPr/>
        </p:nvSpPr>
        <p:spPr bwMode="auto">
          <a:xfrm rot="-4023734">
            <a:off x="2121224" y="6378870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495322" y="2327691"/>
            <a:ext cx="10822666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99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28"/>
          <p:cNvGrpSpPr>
            <a:grpSpLocks/>
          </p:cNvGrpSpPr>
          <p:nvPr/>
        </p:nvGrpSpPr>
        <p:grpSpPr bwMode="auto">
          <a:xfrm rot="2763387" flipH="1">
            <a:off x="6659887" y="3096176"/>
            <a:ext cx="1384485" cy="3137841"/>
            <a:chOff x="3797" y="754"/>
            <a:chExt cx="852" cy="1931"/>
          </a:xfrm>
        </p:grpSpPr>
        <p:sp>
          <p:nvSpPr>
            <p:cNvPr id="9239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83326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9241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9242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9222" name="Freeform 24" descr="Папирус"/>
          <p:cNvSpPr>
            <a:spLocks/>
          </p:cNvSpPr>
          <p:nvPr/>
        </p:nvSpPr>
        <p:spPr bwMode="auto">
          <a:xfrm rot="11080219">
            <a:off x="2101238" y="5242533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9223" name="Oval 25"/>
          <p:cNvSpPr>
            <a:spLocks noChangeArrowheads="1"/>
          </p:cNvSpPr>
          <p:nvPr/>
        </p:nvSpPr>
        <p:spPr bwMode="auto">
          <a:xfrm rot="-4023734">
            <a:off x="2324442" y="5261086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989559" y="1479946"/>
            <a:ext cx="10822666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Oddiy chizg‘ich yordamida: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3202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2967238" y="3857087"/>
            <a:ext cx="4843626" cy="83916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508925" y="2523925"/>
            <a:ext cx="1882843" cy="1958219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2702045" y="4335509"/>
            <a:ext cx="6092933" cy="554332"/>
            <a:chOff x="297" y="3792"/>
            <a:chExt cx="3880" cy="35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781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781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17189" y="3900080"/>
            <a:ext cx="513282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69265" y="3212370"/>
            <a:ext cx="487634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В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2699276" y="2980982"/>
            <a:ext cx="8140660" cy="1130647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04502">
              <a:spcBef>
                <a:spcPct val="0"/>
              </a:spcBef>
              <a:defRPr/>
            </a:pPr>
            <a: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352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7595" y="4984343"/>
            <a:ext cx="740810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165" b="1" i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АВ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ru-RU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748" b="1" spc="50" dirty="0">
              <a:ln w="11430"/>
              <a:solidFill>
                <a:srgbClr val="00339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9114" y="1337911"/>
            <a:ext cx="10542009" cy="74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2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22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2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2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422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2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65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060238" cy="1084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6300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969E-6 7.10086E-7 L 0.53745 -0.12687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66" y="-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2962687" y="3881080"/>
            <a:ext cx="4843626" cy="83916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508925" y="2523925"/>
            <a:ext cx="1882843" cy="1958219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2702045" y="4335509"/>
            <a:ext cx="6092933" cy="554332"/>
            <a:chOff x="297" y="3792"/>
            <a:chExt cx="3880" cy="35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781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781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24379" y="3827568"/>
            <a:ext cx="513282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20" b="1" dirty="0">
                <a:solidFill>
                  <a:srgbClr val="680000"/>
                </a:solidFill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69606" y="3258021"/>
            <a:ext cx="474810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20" b="1" dirty="0">
                <a:solidFill>
                  <a:srgbClr val="680000"/>
                </a:solidFill>
              </a:rPr>
              <a:t>n</a:t>
            </a:r>
            <a:endParaRPr lang="ru-RU" sz="4220" b="1" dirty="0">
              <a:solidFill>
                <a:srgbClr val="680000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2699276" y="2980982"/>
            <a:ext cx="8140660" cy="1130647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04502">
              <a:spcBef>
                <a:spcPct val="0"/>
              </a:spcBef>
              <a:defRPr/>
            </a:pPr>
            <a: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352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630" y="2274281"/>
            <a:ext cx="11131761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165" b="1" i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ru-RU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748" b="1" spc="50" dirty="0">
              <a:ln w="11430"/>
              <a:solidFill>
                <a:srgbClr val="00339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264" y="1268961"/>
            <a:ext cx="11607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sz="422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65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060238" cy="1084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00462" y="4479905"/>
            <a:ext cx="218987" cy="216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969E-6 7.10086E-7 L 0.53745 -0.12687 " pathEditMode="relative" rAng="0" ptsTypes="AA">
                                      <p:cBhvr>
                                        <p:cTn id="5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66" y="-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4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3049039" y="3867599"/>
            <a:ext cx="4843626" cy="83916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1508925" y="2523925"/>
            <a:ext cx="1882843" cy="1958219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781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1012661">
            <a:off x="2702046" y="4299628"/>
            <a:ext cx="6092933" cy="554332"/>
            <a:chOff x="297" y="3792"/>
            <a:chExt cx="3880" cy="35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sz="1781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1781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153680" y="3872808"/>
            <a:ext cx="657552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20" b="1" dirty="0">
                <a:solidFill>
                  <a:srgbClr val="680000"/>
                </a:solidFill>
              </a:rPr>
              <a:t>M</a:t>
            </a:r>
            <a:endParaRPr lang="ru-RU" sz="4220" b="1" dirty="0">
              <a:solidFill>
                <a:srgbClr val="68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4748" y="3306695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680000"/>
                </a:solidFill>
              </a:rPr>
              <a:t>d</a:t>
            </a:r>
            <a:endParaRPr lang="ru-RU" sz="3600" b="1" dirty="0">
              <a:solidFill>
                <a:srgbClr val="680000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2699276" y="2980982"/>
            <a:ext cx="8140660" cy="1130647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04502">
              <a:spcBef>
                <a:spcPct val="0"/>
              </a:spcBef>
              <a:defRPr/>
            </a:pPr>
            <a: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352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352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631" y="1984737"/>
            <a:ext cx="11131761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165" b="1" i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ru-RU" sz="4400" b="1" spc="50" dirty="0" smtClean="0">
                <a:ln w="11430"/>
                <a:solidFill>
                  <a:srgbClr val="00339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748" b="1" spc="50" dirty="0">
              <a:ln w="11430"/>
              <a:solidFill>
                <a:srgbClr val="00339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264" y="1268961"/>
            <a:ext cx="11607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ru-RU" sz="422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65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060238" cy="1084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00672" y="4480226"/>
            <a:ext cx="218987" cy="216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966723" y="3492240"/>
            <a:ext cx="540533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20" b="1" dirty="0">
                <a:solidFill>
                  <a:srgbClr val="680000"/>
                </a:solidFill>
              </a:rPr>
              <a:t>N</a:t>
            </a:r>
            <a:endParaRPr lang="ru-RU" sz="4220" b="1" dirty="0">
              <a:solidFill>
                <a:srgbClr val="68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459204" y="3946221"/>
            <a:ext cx="218987" cy="216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969E-6 7.10086E-7 L 0.53745 -0.12687 " pathEditMode="relative" rAng="0" ptsTypes="AA">
                                      <p:cBhvr>
                                        <p:cTn id="8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66" y="-6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4" grpId="0"/>
      <p:bldP spid="11" grpId="0" animBg="1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9"/>
          <p:cNvSpPr txBox="1">
            <a:spLocks noChangeArrowheads="1"/>
          </p:cNvSpPr>
          <p:nvPr/>
        </p:nvSpPr>
        <p:spPr bwMode="auto">
          <a:xfrm>
            <a:off x="426400" y="189307"/>
            <a:ext cx="116682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00339A"/>
                </a:solidFill>
              </a:rPr>
              <a:t>Sirkuldan</a:t>
            </a:r>
            <a:r>
              <a:rPr lang="en-US" sz="3200" b="1" dirty="0" smtClean="0">
                <a:solidFill>
                  <a:srgbClr val="00339A"/>
                </a:solidFill>
              </a:rPr>
              <a:t> </a:t>
            </a:r>
            <a:r>
              <a:rPr lang="en-US" sz="3200" b="1" dirty="0" err="1">
                <a:solidFill>
                  <a:srgbClr val="00339A"/>
                </a:solidFill>
              </a:rPr>
              <a:t>foydalanishning</a:t>
            </a:r>
            <a:r>
              <a:rPr lang="en-US" sz="3200" b="1" dirty="0">
                <a:solidFill>
                  <a:srgbClr val="00339A"/>
                </a:solidFill>
              </a:rPr>
              <a:t> </a:t>
            </a:r>
            <a:r>
              <a:rPr lang="en-US" sz="3200" b="1" dirty="0" err="1">
                <a:solidFill>
                  <a:srgbClr val="00339A"/>
                </a:solidFill>
              </a:rPr>
              <a:t>maxsus</a:t>
            </a:r>
            <a:r>
              <a:rPr lang="en-US" sz="3200" b="1" dirty="0">
                <a:solidFill>
                  <a:srgbClr val="00339A"/>
                </a:solidFill>
              </a:rPr>
              <a:t> </a:t>
            </a:r>
            <a:r>
              <a:rPr lang="en-US" sz="3200" b="1" dirty="0" err="1" smtClean="0">
                <a:solidFill>
                  <a:srgbClr val="00339A"/>
                </a:solidFill>
              </a:rPr>
              <a:t>qoidasi</a:t>
            </a:r>
            <a:r>
              <a:rPr lang="en-US" sz="3200" b="1" dirty="0" smtClean="0">
                <a:solidFill>
                  <a:srgbClr val="00339A"/>
                </a:solidFill>
              </a:rPr>
              <a:t>:</a:t>
            </a:r>
            <a:endParaRPr lang="ru-RU" sz="3200" b="1" dirty="0">
              <a:solidFill>
                <a:srgbClr val="00339A"/>
              </a:solidFill>
            </a:endParaRPr>
          </a:p>
          <a:p>
            <a:r>
              <a:rPr lang="ru-RU" sz="3200" b="1" dirty="0"/>
              <a:t>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7511" y="962496"/>
            <a:ext cx="108226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61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343650" y="3605309"/>
            <a:ext cx="662133" cy="672109"/>
            <a:chOff x="2491" y="1575"/>
            <a:chExt cx="327" cy="428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491" y="1575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sz="376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738" y="976998"/>
            <a:ext cx="3990279" cy="2278568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sp>
        <p:nvSpPr>
          <p:cNvPr id="3" name="Овал 2"/>
          <p:cNvSpPr/>
          <p:nvPr/>
        </p:nvSpPr>
        <p:spPr>
          <a:xfrm>
            <a:off x="7199119" y="2620260"/>
            <a:ext cx="3151480" cy="297793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Group 5"/>
          <p:cNvGrpSpPr>
            <a:grpSpLocks/>
          </p:cNvGrpSpPr>
          <p:nvPr/>
        </p:nvGrpSpPr>
        <p:grpSpPr bwMode="auto">
          <a:xfrm rot="152909">
            <a:off x="5515639" y="341156"/>
            <a:ext cx="1512944" cy="2414646"/>
            <a:chOff x="746" y="796"/>
            <a:chExt cx="903" cy="1999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45" name="Group 9"/>
            <p:cNvGrpSpPr>
              <a:grpSpLocks/>
            </p:cNvGrpSpPr>
            <p:nvPr/>
          </p:nvGrpSpPr>
          <p:grpSpPr bwMode="auto">
            <a:xfrm>
              <a:off x="746" y="851"/>
              <a:ext cx="876" cy="1944"/>
              <a:chOff x="738" y="850"/>
              <a:chExt cx="876" cy="1944"/>
            </a:xfrm>
          </p:grpSpPr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 rot="78698">
                <a:off x="873" y="850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47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48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49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sp>
        <p:nvSpPr>
          <p:cNvPr id="5" name="Прямоугольник 4"/>
          <p:cNvSpPr/>
          <p:nvPr/>
        </p:nvSpPr>
        <p:spPr>
          <a:xfrm>
            <a:off x="182108" y="541019"/>
            <a:ext cx="5508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1" name="Овал 50"/>
          <p:cNvSpPr/>
          <p:nvPr/>
        </p:nvSpPr>
        <p:spPr>
          <a:xfrm>
            <a:off x="1377936" y="2445209"/>
            <a:ext cx="3021704" cy="28803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Group 27"/>
          <p:cNvGrpSpPr>
            <a:grpSpLocks/>
          </p:cNvGrpSpPr>
          <p:nvPr/>
        </p:nvGrpSpPr>
        <p:grpSpPr bwMode="auto">
          <a:xfrm>
            <a:off x="8116419" y="3661680"/>
            <a:ext cx="720174" cy="672109"/>
            <a:chOff x="2474" y="1482"/>
            <a:chExt cx="344" cy="428"/>
          </a:xfrm>
        </p:grpSpPr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2474" y="1482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769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76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auto">
            <a:xfrm>
              <a:off x="2774" y="1688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699343" y="287119"/>
            <a:ext cx="12385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radiusli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1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5050</TotalTime>
  <Words>642</Words>
  <Application>Microsoft Office PowerPoint</Application>
  <PresentationFormat>Произвольный</PresentationFormat>
  <Paragraphs>123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532</cp:revision>
  <dcterms:created xsi:type="dcterms:W3CDTF">2020-04-09T07:32:19Z</dcterms:created>
  <dcterms:modified xsi:type="dcterms:W3CDTF">2021-02-15T13:15:29Z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