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20"/>
  </p:notesMasterIdLst>
  <p:sldIdLst>
    <p:sldId id="366" r:id="rId2"/>
    <p:sldId id="492" r:id="rId3"/>
    <p:sldId id="501" r:id="rId4"/>
    <p:sldId id="505" r:id="rId5"/>
    <p:sldId id="506" r:id="rId6"/>
    <p:sldId id="507" r:id="rId7"/>
    <p:sldId id="508" r:id="rId8"/>
    <p:sldId id="502" r:id="rId9"/>
    <p:sldId id="509" r:id="rId10"/>
    <p:sldId id="516" r:id="rId11"/>
    <p:sldId id="517" r:id="rId12"/>
    <p:sldId id="493" r:id="rId13"/>
    <p:sldId id="494" r:id="rId14"/>
    <p:sldId id="518" r:id="rId15"/>
    <p:sldId id="511" r:id="rId16"/>
    <p:sldId id="504" r:id="rId17"/>
    <p:sldId id="491" r:id="rId18"/>
    <p:sldId id="470" r:id="rId19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33CC"/>
    <a:srgbClr val="00339A"/>
    <a:srgbClr val="9A0000"/>
    <a:srgbClr val="2365C7"/>
    <a:srgbClr val="EE0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7576FCC-9733-4518-B991-D6B349BFA9A6}" type="slidenum">
              <a:rPr lang="ru-RU"/>
              <a:pPr/>
              <a:t>12</a:t>
            </a:fld>
            <a:endParaRPr lang="ru-RU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43432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6741" y="1929992"/>
            <a:ext cx="101531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Sirkul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chizg‘ich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yasashga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0772" y="2141810"/>
            <a:ext cx="648072" cy="13452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26295" y="343235"/>
            <a:ext cx="1888622" cy="864096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5"/>
          <p:cNvGrpSpPr>
            <a:grpSpLocks/>
          </p:cNvGrpSpPr>
          <p:nvPr/>
        </p:nvGrpSpPr>
        <p:grpSpPr bwMode="auto">
          <a:xfrm rot="3036591">
            <a:off x="9858862" y="2330716"/>
            <a:ext cx="1423485" cy="3282465"/>
            <a:chOff x="746" y="796"/>
            <a:chExt cx="903" cy="1999"/>
          </a:xfrm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799 w 1252"/>
                <a:gd name="T5" fmla="*/ 1552 h 3125"/>
                <a:gd name="T6" fmla="*/ 848 w 1252"/>
                <a:gd name="T7" fmla="*/ 1909 h 3125"/>
                <a:gd name="T8" fmla="*/ 645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 rot="78698">
              <a:off x="1428" y="2354"/>
              <a:ext cx="212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grpSp>
          <p:nvGrpSpPr>
            <p:cNvPr id="17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18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587 w 1094"/>
                  <a:gd name="T1" fmla="*/ 1595 h 2612"/>
                  <a:gd name="T2" fmla="*/ 741 w 1094"/>
                  <a:gd name="T3" fmla="*/ 1540 h 2612"/>
                  <a:gd name="T4" fmla="*/ 688 w 1094"/>
                  <a:gd name="T5" fmla="*/ 1560 h 2612"/>
                  <a:gd name="T6" fmla="*/ 57 w 1094"/>
                  <a:gd name="T7" fmla="*/ 0 h 2612"/>
                  <a:gd name="T8" fmla="*/ 0 w 1094"/>
                  <a:gd name="T9" fmla="*/ 18 h 2612"/>
                  <a:gd name="T10" fmla="*/ 637 w 1094"/>
                  <a:gd name="T11" fmla="*/ 1578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9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20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2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ru-RU" sz="3902"/>
                </a:p>
              </p:txBody>
            </p:sp>
          </p:grpSp>
        </p:grpSp>
      </p:grpSp>
      <p:grpSp>
        <p:nvGrpSpPr>
          <p:cNvPr id="22" name="Group 33"/>
          <p:cNvGrpSpPr>
            <a:grpSpLocks/>
          </p:cNvGrpSpPr>
          <p:nvPr/>
        </p:nvGrpSpPr>
        <p:grpSpPr bwMode="auto">
          <a:xfrm rot="3659299" flipH="1">
            <a:off x="9352903" y="2396035"/>
            <a:ext cx="1384485" cy="3137841"/>
            <a:chOff x="3797" y="754"/>
            <a:chExt cx="852" cy="1931"/>
          </a:xfrm>
        </p:grpSpPr>
        <p:sp>
          <p:nvSpPr>
            <p:cNvPr id="23" name="Freeform 3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4" name="Freeform 35"/>
            <p:cNvSpPr>
              <a:spLocks/>
            </p:cNvSpPr>
            <p:nvPr/>
          </p:nvSpPr>
          <p:spPr bwMode="auto">
            <a:xfrm rot="78698">
              <a:off x="4429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25" name="Freeform 3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6" name="Freeform 3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grpSp>
        <p:nvGrpSpPr>
          <p:cNvPr id="27" name="Group 28"/>
          <p:cNvGrpSpPr>
            <a:grpSpLocks/>
          </p:cNvGrpSpPr>
          <p:nvPr/>
        </p:nvGrpSpPr>
        <p:grpSpPr bwMode="auto">
          <a:xfrm rot="2763387" flipH="1">
            <a:off x="9554604" y="3126323"/>
            <a:ext cx="1384485" cy="3137841"/>
            <a:chOff x="3797" y="754"/>
            <a:chExt cx="852" cy="1931"/>
          </a:xfrm>
        </p:grpSpPr>
        <p:sp>
          <p:nvSpPr>
            <p:cNvPr id="28" name="Freeform 29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 rot="78698">
              <a:off x="4430" y="2313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32" name="Freeform 24" descr="Папирус"/>
          <p:cNvSpPr>
            <a:spLocks/>
          </p:cNvSpPr>
          <p:nvPr/>
        </p:nvSpPr>
        <p:spPr bwMode="auto">
          <a:xfrm rot="850458">
            <a:off x="1898416" y="5013925"/>
            <a:ext cx="6304933" cy="573619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560388 h 344"/>
              <a:gd name="T4" fmla="*/ 6146800 w 3880"/>
              <a:gd name="T5" fmla="*/ 560388 h 344"/>
              <a:gd name="T6" fmla="*/ 6159500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 rot="18426724">
            <a:off x="2076236" y="4715063"/>
            <a:ext cx="152748" cy="14462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3902"/>
          </a:p>
        </p:txBody>
      </p:sp>
      <p:sp>
        <p:nvSpPr>
          <p:cNvPr id="34" name="Text Box 26"/>
          <p:cNvSpPr txBox="1">
            <a:spLocks noChangeArrowheads="1"/>
          </p:cNvSpPr>
          <p:nvPr/>
        </p:nvSpPr>
        <p:spPr bwMode="auto">
          <a:xfrm rot="11650458">
            <a:off x="1819395" y="4935059"/>
            <a:ext cx="6340682" cy="312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endParaRPr lang="ru-RU" sz="921" dirty="0">
              <a:solidFill>
                <a:srgbClr val="000000"/>
              </a:solidFill>
            </a:endParaRP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 rot="850458">
            <a:off x="1816857" y="5161220"/>
            <a:ext cx="6342307" cy="23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921" b="1" dirty="0">
                <a:solidFill>
                  <a:srgbClr val="000000"/>
                </a:solidFill>
              </a:rPr>
              <a:t>   </a:t>
            </a:r>
            <a:r>
              <a:rPr lang="en-US" sz="921" b="1" dirty="0">
                <a:solidFill>
                  <a:srgbClr val="000000"/>
                </a:solidFill>
              </a:rPr>
              <a:t>0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1     </a:t>
            </a:r>
            <a:r>
              <a:rPr lang="ru-RU" sz="921" b="1" dirty="0">
                <a:solidFill>
                  <a:srgbClr val="000000"/>
                </a:solidFill>
              </a:rPr>
              <a:t>  </a:t>
            </a:r>
            <a:r>
              <a:rPr lang="en-US" sz="921" b="1" dirty="0">
                <a:solidFill>
                  <a:srgbClr val="000000"/>
                </a:solidFill>
              </a:rPr>
              <a:t>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2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3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4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5 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6        7        8 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9       10      11      12       13      14      15      16   </a:t>
            </a:r>
            <a:endParaRPr lang="ru-RU" sz="921" b="1" dirty="0">
              <a:solidFill>
                <a:srgbClr val="0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66726" y="3914941"/>
            <a:ext cx="648072" cy="13452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" dur="5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42781" y="2609021"/>
            <a:ext cx="1366802" cy="2953815"/>
            <a:chOff x="703" y="1605"/>
            <a:chExt cx="1424" cy="1881"/>
          </a:xfrm>
        </p:grpSpPr>
        <p:sp>
          <p:nvSpPr>
            <p:cNvPr id="22592" name="Freeform 4"/>
            <p:cNvSpPr>
              <a:spLocks/>
            </p:cNvSpPr>
            <p:nvPr/>
          </p:nvSpPr>
          <p:spPr bwMode="auto">
            <a:xfrm rot="-598683">
              <a:off x="1158" y="1605"/>
              <a:ext cx="766" cy="1823"/>
            </a:xfrm>
            <a:custGeom>
              <a:avLst/>
              <a:gdLst>
                <a:gd name="T0" fmla="*/ 0 w 1252"/>
                <a:gd name="T1" fmla="*/ 1 h 3125"/>
                <a:gd name="T2" fmla="*/ 2 w 1252"/>
                <a:gd name="T3" fmla="*/ 0 h 3125"/>
                <a:gd name="T4" fmla="*/ 14 w 1252"/>
                <a:gd name="T5" fmla="*/ 20 h 3125"/>
                <a:gd name="T6" fmla="*/ 15 w 1252"/>
                <a:gd name="T7" fmla="*/ 25 h 3125"/>
                <a:gd name="T8" fmla="*/ 12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769"/>
            </a:p>
          </p:txBody>
        </p:sp>
        <p:grpSp>
          <p:nvGrpSpPr>
            <p:cNvPr id="22593" name="Group 5"/>
            <p:cNvGrpSpPr>
              <a:grpSpLocks/>
            </p:cNvGrpSpPr>
            <p:nvPr/>
          </p:nvGrpSpPr>
          <p:grpSpPr bwMode="auto">
            <a:xfrm>
              <a:off x="703" y="1616"/>
              <a:ext cx="1424" cy="1870"/>
              <a:chOff x="703" y="1616"/>
              <a:chExt cx="1424" cy="1870"/>
            </a:xfrm>
          </p:grpSpPr>
          <p:grpSp>
            <p:nvGrpSpPr>
              <p:cNvPr id="22594" name="Group 6"/>
              <p:cNvGrpSpPr>
                <a:grpSpLocks/>
              </p:cNvGrpSpPr>
              <p:nvPr/>
            </p:nvGrpSpPr>
            <p:grpSpPr bwMode="auto">
              <a:xfrm>
                <a:off x="1882" y="3034"/>
                <a:ext cx="245" cy="339"/>
                <a:chOff x="1882" y="3034"/>
                <a:chExt cx="245" cy="339"/>
              </a:xfrm>
            </p:grpSpPr>
            <p:sp>
              <p:nvSpPr>
                <p:cNvPr id="177159" name="Freeform 7"/>
                <p:cNvSpPr>
                  <a:spLocks/>
                </p:cNvSpPr>
                <p:nvPr/>
              </p:nvSpPr>
              <p:spPr bwMode="auto">
                <a:xfrm>
                  <a:off x="1882" y="3034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 sz="3769"/>
                </a:p>
              </p:txBody>
            </p:sp>
            <p:sp>
              <p:nvSpPr>
                <p:cNvPr id="22601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769"/>
                </a:p>
              </p:txBody>
            </p:sp>
          </p:grpSp>
          <p:grpSp>
            <p:nvGrpSpPr>
              <p:cNvPr id="22595" name="Group 9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96" name="Freeform 10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grpSp>
              <p:nvGrpSpPr>
                <p:cNvPr id="22597" name="Group 11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702" cy="1731"/>
                  <a:chOff x="2332" y="496"/>
                  <a:chExt cx="702" cy="1731"/>
                </a:xfrm>
              </p:grpSpPr>
              <p:sp>
                <p:nvSpPr>
                  <p:cNvPr id="22598" name="Freeform 12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sp>
                <p:nvSpPr>
                  <p:cNvPr id="22599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75" y="645"/>
                    <a:ext cx="259" cy="25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3769"/>
                  </a:p>
                </p:txBody>
              </p:sp>
            </p:grpSp>
          </p:grpSp>
        </p:grpSp>
      </p:grp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1132315" y="4892389"/>
            <a:ext cx="1928436" cy="1064694"/>
            <a:chOff x="2000" y="1887"/>
            <a:chExt cx="1824" cy="678"/>
          </a:xfrm>
        </p:grpSpPr>
        <p:sp>
          <p:nvSpPr>
            <p:cNvPr id="22587" name="Text Box 24"/>
            <p:cNvSpPr txBox="1">
              <a:spLocks noChangeArrowheads="1"/>
            </p:cNvSpPr>
            <p:nvPr/>
          </p:nvSpPr>
          <p:spPr bwMode="auto">
            <a:xfrm>
              <a:off x="3720" y="2232"/>
              <a:ext cx="104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8" name="Text Box 25"/>
            <p:cNvSpPr txBox="1">
              <a:spLocks noChangeArrowheads="1"/>
            </p:cNvSpPr>
            <p:nvPr/>
          </p:nvSpPr>
          <p:spPr bwMode="auto">
            <a:xfrm>
              <a:off x="2645" y="1887"/>
              <a:ext cx="420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28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R</a:t>
              </a:r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9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C0066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6956310" y="3110743"/>
            <a:ext cx="659461" cy="711368"/>
            <a:chOff x="2648" y="1280"/>
            <a:chExt cx="315" cy="453"/>
          </a:xfrm>
        </p:grpSpPr>
        <p:sp>
          <p:nvSpPr>
            <p:cNvPr id="22585" name="Text Box 28"/>
            <p:cNvSpPr txBox="1">
              <a:spLocks noChangeArrowheads="1"/>
            </p:cNvSpPr>
            <p:nvPr/>
          </p:nvSpPr>
          <p:spPr bwMode="auto">
            <a:xfrm>
              <a:off x="2648" y="1280"/>
              <a:ext cx="31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ru-RU" sz="376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6" name="Oval 29"/>
            <p:cNvSpPr>
              <a:spLocks noChangeArrowheads="1"/>
            </p:cNvSpPr>
            <p:nvPr/>
          </p:nvSpPr>
          <p:spPr bwMode="auto">
            <a:xfrm>
              <a:off x="2774" y="1688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3769"/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41585" y="1154612"/>
            <a:ext cx="4084488" cy="2377499"/>
            <a:chOff x="2789" y="434"/>
            <a:chExt cx="1951" cy="1514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2987" y="236"/>
              <a:ext cx="1514" cy="1909"/>
              <a:chOff x="642" y="1616"/>
              <a:chExt cx="1451" cy="1909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642" y="1616"/>
                <a:ext cx="1219" cy="1909"/>
                <a:chOff x="2271" y="357"/>
                <a:chExt cx="1219" cy="1909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271" y="535"/>
                  <a:ext cx="718" cy="1731"/>
                  <a:chOff x="2271" y="535"/>
                  <a:chExt cx="718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271" y="535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769"/>
                  </a:p>
                </p:txBody>
              </p:sp>
            </p:grpSp>
          </p:grpSp>
        </p:grpSp>
      </p:grpSp>
      <p:sp>
        <p:nvSpPr>
          <p:cNvPr id="87" name="Дуга 86"/>
          <p:cNvSpPr/>
          <p:nvPr/>
        </p:nvSpPr>
        <p:spPr>
          <a:xfrm rot="2356062">
            <a:off x="5270774" y="1891859"/>
            <a:ext cx="3880669" cy="3719170"/>
          </a:xfrm>
          <a:prstGeom prst="arc">
            <a:avLst>
              <a:gd name="adj1" fmla="val 64315"/>
              <a:gd name="adj2" fmla="val 60053"/>
            </a:avLst>
          </a:prstGeom>
          <a:ln w="571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7982"/>
          </a:p>
        </p:txBody>
      </p:sp>
      <p:grpSp>
        <p:nvGrpSpPr>
          <p:cNvPr id="89" name="Group 23"/>
          <p:cNvGrpSpPr>
            <a:grpSpLocks/>
          </p:cNvGrpSpPr>
          <p:nvPr/>
        </p:nvGrpSpPr>
        <p:grpSpPr bwMode="auto">
          <a:xfrm>
            <a:off x="7252954" y="3228521"/>
            <a:ext cx="1945517" cy="1064694"/>
            <a:chOff x="2000" y="1887"/>
            <a:chExt cx="1824" cy="678"/>
          </a:xfrm>
        </p:grpSpPr>
        <p:sp>
          <p:nvSpPr>
            <p:cNvPr id="90" name="Text Box 24"/>
            <p:cNvSpPr txBox="1">
              <a:spLocks noChangeArrowheads="1"/>
            </p:cNvSpPr>
            <p:nvPr/>
          </p:nvSpPr>
          <p:spPr bwMode="auto">
            <a:xfrm>
              <a:off x="3720" y="2232"/>
              <a:ext cx="104" cy="333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Text Box 25"/>
            <p:cNvSpPr txBox="1">
              <a:spLocks noChangeArrowheads="1"/>
            </p:cNvSpPr>
            <p:nvPr/>
          </p:nvSpPr>
          <p:spPr bwMode="auto">
            <a:xfrm>
              <a:off x="2704" y="1887"/>
              <a:ext cx="422" cy="333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28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R</a:t>
              </a:r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</p:grpSp>
      <p:sp>
        <p:nvSpPr>
          <p:cNvPr id="107" name="Text Box 4"/>
          <p:cNvSpPr txBox="1">
            <a:spLocks noChangeArrowheads="1"/>
          </p:cNvSpPr>
          <p:nvPr/>
        </p:nvSpPr>
        <p:spPr bwMode="auto">
          <a:xfrm>
            <a:off x="1656650" y="269892"/>
            <a:ext cx="1133922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600" b="1" dirty="0" err="1" smtClean="0">
                <a:cs typeface="Arial" panose="020B0604020202020204" pitchFamily="34" charset="0"/>
              </a:rPr>
              <a:t>Tayin</a:t>
            </a:r>
            <a:r>
              <a:rPr lang="en-US" sz="3600" b="1" dirty="0" smtClean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radiusli</a:t>
            </a:r>
            <a:r>
              <a:rPr lang="en-US" sz="3600" b="1" dirty="0">
                <a:cs typeface="Arial" panose="020B0604020202020204" pitchFamily="34" charset="0"/>
              </a:rPr>
              <a:t>, </a:t>
            </a:r>
            <a:r>
              <a:rPr lang="en-US" sz="3600" b="1" dirty="0" err="1">
                <a:cs typeface="Arial" panose="020B0604020202020204" pitchFamily="34" charset="0"/>
              </a:rPr>
              <a:t>markazi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esa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ixtiyoriy</a:t>
            </a:r>
            <a:endParaRPr lang="en-US" sz="3600" b="1" dirty="0">
              <a:cs typeface="Arial" panose="020B0604020202020204" pitchFamily="34" charset="0"/>
            </a:endParaRPr>
          </a:p>
          <a:p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nuqtada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bo‘lgan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aylana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chizish</a:t>
            </a:r>
            <a:r>
              <a:rPr lang="en-US" sz="3600" b="1" dirty="0">
                <a:cs typeface="Arial" panose="020B0604020202020204" pitchFamily="34" charset="0"/>
              </a:rPr>
              <a:t>;</a:t>
            </a:r>
          </a:p>
          <a:p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val="202607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42781" y="2609021"/>
            <a:ext cx="1366802" cy="2953815"/>
            <a:chOff x="703" y="1605"/>
            <a:chExt cx="1424" cy="1881"/>
          </a:xfrm>
        </p:grpSpPr>
        <p:sp>
          <p:nvSpPr>
            <p:cNvPr id="22592" name="Freeform 4"/>
            <p:cNvSpPr>
              <a:spLocks/>
            </p:cNvSpPr>
            <p:nvPr/>
          </p:nvSpPr>
          <p:spPr bwMode="auto">
            <a:xfrm rot="-598683">
              <a:off x="1158" y="1605"/>
              <a:ext cx="766" cy="1823"/>
            </a:xfrm>
            <a:custGeom>
              <a:avLst/>
              <a:gdLst>
                <a:gd name="T0" fmla="*/ 0 w 1252"/>
                <a:gd name="T1" fmla="*/ 1 h 3125"/>
                <a:gd name="T2" fmla="*/ 2 w 1252"/>
                <a:gd name="T3" fmla="*/ 0 h 3125"/>
                <a:gd name="T4" fmla="*/ 14 w 1252"/>
                <a:gd name="T5" fmla="*/ 20 h 3125"/>
                <a:gd name="T6" fmla="*/ 15 w 1252"/>
                <a:gd name="T7" fmla="*/ 25 h 3125"/>
                <a:gd name="T8" fmla="*/ 12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769"/>
            </a:p>
          </p:txBody>
        </p:sp>
        <p:grpSp>
          <p:nvGrpSpPr>
            <p:cNvPr id="22593" name="Group 5"/>
            <p:cNvGrpSpPr>
              <a:grpSpLocks/>
            </p:cNvGrpSpPr>
            <p:nvPr/>
          </p:nvGrpSpPr>
          <p:grpSpPr bwMode="auto">
            <a:xfrm>
              <a:off x="703" y="1616"/>
              <a:ext cx="1424" cy="1870"/>
              <a:chOff x="703" y="1616"/>
              <a:chExt cx="1424" cy="1870"/>
            </a:xfrm>
          </p:grpSpPr>
          <p:grpSp>
            <p:nvGrpSpPr>
              <p:cNvPr id="22594" name="Group 6"/>
              <p:cNvGrpSpPr>
                <a:grpSpLocks/>
              </p:cNvGrpSpPr>
              <p:nvPr/>
            </p:nvGrpSpPr>
            <p:grpSpPr bwMode="auto">
              <a:xfrm>
                <a:off x="1882" y="3034"/>
                <a:ext cx="245" cy="339"/>
                <a:chOff x="1882" y="3034"/>
                <a:chExt cx="245" cy="339"/>
              </a:xfrm>
            </p:grpSpPr>
            <p:sp>
              <p:nvSpPr>
                <p:cNvPr id="177159" name="Freeform 7"/>
                <p:cNvSpPr>
                  <a:spLocks/>
                </p:cNvSpPr>
                <p:nvPr/>
              </p:nvSpPr>
              <p:spPr bwMode="auto">
                <a:xfrm>
                  <a:off x="1882" y="3034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 sz="3769"/>
                </a:p>
              </p:txBody>
            </p:sp>
            <p:sp>
              <p:nvSpPr>
                <p:cNvPr id="22601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769"/>
                </a:p>
              </p:txBody>
            </p:sp>
          </p:grpSp>
          <p:grpSp>
            <p:nvGrpSpPr>
              <p:cNvPr id="22595" name="Group 9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96" name="Freeform 10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grpSp>
              <p:nvGrpSpPr>
                <p:cNvPr id="22597" name="Group 11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702" cy="1731"/>
                  <a:chOff x="2332" y="496"/>
                  <a:chExt cx="702" cy="1731"/>
                </a:xfrm>
              </p:grpSpPr>
              <p:sp>
                <p:nvSpPr>
                  <p:cNvPr id="22598" name="Freeform 12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sp>
                <p:nvSpPr>
                  <p:cNvPr id="22599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75" y="645"/>
                    <a:ext cx="259" cy="25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3769"/>
                  </a:p>
                </p:txBody>
              </p:sp>
            </p:grpSp>
          </p:grpSp>
        </p:grpSp>
      </p:grp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1132315" y="4892389"/>
            <a:ext cx="1928436" cy="1064694"/>
            <a:chOff x="2000" y="1887"/>
            <a:chExt cx="1824" cy="678"/>
          </a:xfrm>
        </p:grpSpPr>
        <p:sp>
          <p:nvSpPr>
            <p:cNvPr id="22587" name="Text Box 24"/>
            <p:cNvSpPr txBox="1">
              <a:spLocks noChangeArrowheads="1"/>
            </p:cNvSpPr>
            <p:nvPr/>
          </p:nvSpPr>
          <p:spPr bwMode="auto">
            <a:xfrm>
              <a:off x="3720" y="2232"/>
              <a:ext cx="104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8" name="Text Box 25"/>
            <p:cNvSpPr txBox="1">
              <a:spLocks noChangeArrowheads="1"/>
            </p:cNvSpPr>
            <p:nvPr/>
          </p:nvSpPr>
          <p:spPr bwMode="auto">
            <a:xfrm>
              <a:off x="2645" y="1887"/>
              <a:ext cx="420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28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R</a:t>
              </a:r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9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C0066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6956310" y="3110743"/>
            <a:ext cx="659461" cy="711368"/>
            <a:chOff x="2648" y="1280"/>
            <a:chExt cx="315" cy="453"/>
          </a:xfrm>
        </p:grpSpPr>
        <p:sp>
          <p:nvSpPr>
            <p:cNvPr id="22585" name="Text Box 28"/>
            <p:cNvSpPr txBox="1">
              <a:spLocks noChangeArrowheads="1"/>
            </p:cNvSpPr>
            <p:nvPr/>
          </p:nvSpPr>
          <p:spPr bwMode="auto">
            <a:xfrm>
              <a:off x="2648" y="1280"/>
              <a:ext cx="31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769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22586" name="Oval 29"/>
            <p:cNvSpPr>
              <a:spLocks noChangeArrowheads="1"/>
            </p:cNvSpPr>
            <p:nvPr/>
          </p:nvSpPr>
          <p:spPr bwMode="auto">
            <a:xfrm>
              <a:off x="2774" y="1688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3769"/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41585" y="1154612"/>
            <a:ext cx="4084488" cy="2377499"/>
            <a:chOff x="2789" y="434"/>
            <a:chExt cx="1951" cy="1514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2987" y="236"/>
              <a:ext cx="1514" cy="1909"/>
              <a:chOff x="642" y="1616"/>
              <a:chExt cx="1451" cy="1909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642" y="1616"/>
                <a:ext cx="1219" cy="1909"/>
                <a:chOff x="2271" y="357"/>
                <a:chExt cx="1219" cy="1909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271" y="535"/>
                  <a:ext cx="718" cy="1731"/>
                  <a:chOff x="2271" y="535"/>
                  <a:chExt cx="718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271" y="535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769"/>
                  </a:p>
                </p:txBody>
              </p:sp>
            </p:grpSp>
          </p:grpSp>
        </p:grpSp>
      </p:grpSp>
      <p:sp>
        <p:nvSpPr>
          <p:cNvPr id="87" name="Дуга 86"/>
          <p:cNvSpPr/>
          <p:nvPr/>
        </p:nvSpPr>
        <p:spPr>
          <a:xfrm rot="2356062">
            <a:off x="5270774" y="1891859"/>
            <a:ext cx="3880669" cy="3719170"/>
          </a:xfrm>
          <a:prstGeom prst="arc">
            <a:avLst>
              <a:gd name="adj1" fmla="val 64315"/>
              <a:gd name="adj2" fmla="val 60053"/>
            </a:avLst>
          </a:prstGeom>
          <a:ln w="571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7982"/>
          </a:p>
        </p:txBody>
      </p:sp>
      <p:grpSp>
        <p:nvGrpSpPr>
          <p:cNvPr id="89" name="Group 23"/>
          <p:cNvGrpSpPr>
            <a:grpSpLocks/>
          </p:cNvGrpSpPr>
          <p:nvPr/>
        </p:nvGrpSpPr>
        <p:grpSpPr bwMode="auto">
          <a:xfrm>
            <a:off x="7252954" y="3228521"/>
            <a:ext cx="1945517" cy="1064694"/>
            <a:chOff x="2000" y="1887"/>
            <a:chExt cx="1824" cy="678"/>
          </a:xfrm>
        </p:grpSpPr>
        <p:sp>
          <p:nvSpPr>
            <p:cNvPr id="90" name="Text Box 24"/>
            <p:cNvSpPr txBox="1">
              <a:spLocks noChangeArrowheads="1"/>
            </p:cNvSpPr>
            <p:nvPr/>
          </p:nvSpPr>
          <p:spPr bwMode="auto">
            <a:xfrm>
              <a:off x="3720" y="2232"/>
              <a:ext cx="104" cy="333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Text Box 25"/>
            <p:cNvSpPr txBox="1">
              <a:spLocks noChangeArrowheads="1"/>
            </p:cNvSpPr>
            <p:nvPr/>
          </p:nvSpPr>
          <p:spPr bwMode="auto">
            <a:xfrm>
              <a:off x="2704" y="1887"/>
              <a:ext cx="422" cy="333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28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R</a:t>
              </a:r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</p:grpSp>
      <p:sp>
        <p:nvSpPr>
          <p:cNvPr id="107" name="Text Box 4"/>
          <p:cNvSpPr txBox="1">
            <a:spLocks noChangeArrowheads="1"/>
          </p:cNvSpPr>
          <p:nvPr/>
        </p:nvSpPr>
        <p:spPr bwMode="auto">
          <a:xfrm>
            <a:off x="250926" y="315815"/>
            <a:ext cx="1180931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3600" b="1" dirty="0" err="1" smtClean="0">
                <a:cs typeface="Arial" panose="020B0604020202020204" pitchFamily="34" charset="0"/>
              </a:rPr>
              <a:t>Markazi</a:t>
            </a:r>
            <a:r>
              <a:rPr lang="en-US" sz="3600" b="1" dirty="0" smtClean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berilgan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nuqtada</a:t>
            </a:r>
            <a:r>
              <a:rPr lang="en-US" sz="3600" b="1" dirty="0">
                <a:cs typeface="Arial" panose="020B0604020202020204" pitchFamily="34" charset="0"/>
              </a:rPr>
              <a:t>, </a:t>
            </a:r>
            <a:r>
              <a:rPr lang="en-US" sz="3600" b="1" dirty="0" err="1">
                <a:cs typeface="Arial" panose="020B0604020202020204" pitchFamily="34" charset="0"/>
              </a:rPr>
              <a:t>radiusi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cs typeface="Arial" panose="020B0604020202020204" pitchFamily="34" charset="0"/>
              </a:rPr>
              <a:t>berilgan</a:t>
            </a:r>
            <a:endParaRPr lang="en-US" sz="3600" b="1" dirty="0" smtClean="0"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kesmadan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iborat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aylana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chizish</a:t>
            </a:r>
            <a:r>
              <a:rPr lang="en-US" sz="3600" b="1" dirty="0">
                <a:cs typeface="Arial" panose="020B0604020202020204" pitchFamily="34" charset="0"/>
              </a:rPr>
              <a:t>;</a:t>
            </a:r>
          </a:p>
          <a:p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val="14414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236138" y="545994"/>
            <a:ext cx="3197966" cy="533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2866" b="1" dirty="0">
                <a:solidFill>
                  <a:srgbClr val="FF3300"/>
                </a:solidFill>
              </a:rPr>
              <a:t> </a:t>
            </a:r>
            <a:r>
              <a:rPr lang="ru-RU" sz="2866" b="1" i="1" dirty="0" smtClean="0">
                <a:solidFill>
                  <a:srgbClr val="F50B21"/>
                </a:solidFill>
              </a:rPr>
              <a:t>  </a:t>
            </a:r>
            <a:endParaRPr lang="ru-RU" sz="2866" b="1" i="1" dirty="0">
              <a:solidFill>
                <a:srgbClr val="F50B21"/>
              </a:solidFill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705658" y="1493738"/>
            <a:ext cx="4184979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902" dirty="0" smtClean="0"/>
              <a:t>1</a:t>
            </a:r>
            <a:r>
              <a:rPr lang="en-US" sz="3902" dirty="0" smtClean="0"/>
              <a:t>.</a:t>
            </a:r>
            <a:r>
              <a:rPr lang="ru-RU" sz="3902" dirty="0" smtClean="0"/>
              <a:t> </a:t>
            </a:r>
            <a:r>
              <a:rPr lang="ru-RU" sz="3902" u="sng" dirty="0" smtClean="0">
                <a:solidFill>
                  <a:srgbClr val="F50B21"/>
                </a:solidFill>
              </a:rPr>
              <a:t> </a:t>
            </a:r>
            <a:r>
              <a:rPr lang="en-US" sz="3902" u="sng" dirty="0" smtClean="0">
                <a:solidFill>
                  <a:srgbClr val="F50B21"/>
                </a:solidFill>
              </a:rPr>
              <a:t>TAXLIL</a:t>
            </a:r>
            <a:endParaRPr lang="ru-RU" sz="3902" u="sng" dirty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705658" y="2581148"/>
            <a:ext cx="4676389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902" dirty="0"/>
              <a:t>2. </a:t>
            </a:r>
            <a:r>
              <a:rPr lang="en-US" sz="3902" u="sng" dirty="0" smtClean="0">
                <a:solidFill>
                  <a:srgbClr val="F50B21"/>
                </a:solidFill>
              </a:rPr>
              <a:t>YASASH</a:t>
            </a:r>
            <a:endParaRPr lang="ru-RU" sz="3902" dirty="0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022007" y="1493738"/>
            <a:ext cx="5901604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902" dirty="0"/>
              <a:t>3. </a:t>
            </a:r>
            <a:r>
              <a:rPr lang="en-US" sz="3902" u="sng" dirty="0" smtClean="0">
                <a:solidFill>
                  <a:srgbClr val="F50B21"/>
                </a:solidFill>
              </a:rPr>
              <a:t>ISBOTLASH</a:t>
            </a:r>
            <a:endParaRPr lang="ru-RU" sz="3902" dirty="0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022007" y="2600949"/>
            <a:ext cx="6000515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902" dirty="0"/>
              <a:t>4.</a:t>
            </a:r>
            <a:r>
              <a:rPr lang="ru-RU" sz="3902" u="sng" dirty="0">
                <a:solidFill>
                  <a:srgbClr val="F50B21"/>
                </a:solidFill>
              </a:rPr>
              <a:t> </a:t>
            </a:r>
            <a:r>
              <a:rPr lang="en-US" sz="3902" u="sng" dirty="0" smtClean="0">
                <a:solidFill>
                  <a:srgbClr val="F50B21"/>
                </a:solidFill>
              </a:rPr>
              <a:t>XULOSA</a:t>
            </a:r>
            <a:endParaRPr lang="ru-RU" sz="3902" dirty="0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69479" y="3688359"/>
            <a:ext cx="11530186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3200" dirty="0" err="1" smtClean="0"/>
              <a:t>Yasashga</a:t>
            </a:r>
            <a:r>
              <a:rPr lang="en-US" sz="3200" dirty="0" smtClean="0"/>
              <a:t> </a:t>
            </a:r>
            <a:r>
              <a:rPr lang="en-US" sz="3200" dirty="0" err="1"/>
              <a:t>doir</a:t>
            </a:r>
            <a:r>
              <a:rPr lang="en-US" sz="3200" dirty="0"/>
              <a:t> </a:t>
            </a:r>
            <a:r>
              <a:rPr lang="en-US" sz="3200" dirty="0" err="1"/>
              <a:t>masalalarda</a:t>
            </a:r>
            <a:r>
              <a:rPr lang="en-US" sz="3200" dirty="0"/>
              <a:t> </a:t>
            </a:r>
            <a:r>
              <a:rPr lang="en-US" sz="3200" dirty="0" err="1"/>
              <a:t>nafaqat</a:t>
            </a:r>
            <a:r>
              <a:rPr lang="en-US" sz="3200" dirty="0"/>
              <a:t> </a:t>
            </a:r>
            <a:r>
              <a:rPr lang="en-US" sz="3200" dirty="0" err="1"/>
              <a:t>biror</a:t>
            </a:r>
            <a:r>
              <a:rPr lang="en-US" sz="3200" dirty="0"/>
              <a:t> </a:t>
            </a:r>
            <a:r>
              <a:rPr lang="en-US" sz="3200" dirty="0" err="1"/>
              <a:t>geometrik</a:t>
            </a:r>
            <a:r>
              <a:rPr lang="en-US" sz="3200" dirty="0"/>
              <a:t> </a:t>
            </a:r>
            <a:r>
              <a:rPr lang="en-US" sz="3200" dirty="0" err="1"/>
              <a:t>shaklni</a:t>
            </a:r>
            <a:r>
              <a:rPr lang="en-US" sz="3200" dirty="0"/>
              <a:t> </a:t>
            </a:r>
            <a:r>
              <a:rPr lang="en-US" sz="3200" dirty="0" err="1"/>
              <a:t>yasash</a:t>
            </a:r>
            <a:r>
              <a:rPr lang="en-US" sz="3200" dirty="0"/>
              <a:t> </a:t>
            </a:r>
            <a:r>
              <a:rPr lang="en-US" sz="3200" dirty="0" err="1" smtClean="0"/>
              <a:t>yo‘lini</a:t>
            </a:r>
            <a:r>
              <a:rPr lang="en-US" sz="3200" dirty="0"/>
              <a:t>, </a:t>
            </a:r>
            <a:r>
              <a:rPr lang="en-US" sz="3200" dirty="0" err="1" smtClean="0"/>
              <a:t>usulini</a:t>
            </a:r>
            <a:r>
              <a:rPr lang="en-US" sz="3200" dirty="0" smtClean="0"/>
              <a:t> </a:t>
            </a:r>
            <a:r>
              <a:rPr lang="en-US" sz="3200" dirty="0" err="1"/>
              <a:t>topish</a:t>
            </a:r>
            <a:r>
              <a:rPr lang="en-US" sz="3200" dirty="0"/>
              <a:t> </a:t>
            </a:r>
            <a:r>
              <a:rPr lang="en-US" sz="3200" dirty="0" err="1"/>
              <a:t>talab</a:t>
            </a:r>
            <a:r>
              <a:rPr lang="en-US" sz="3200" dirty="0"/>
              <a:t> </a:t>
            </a:r>
            <a:r>
              <a:rPr lang="en-US" sz="3200" dirty="0" err="1"/>
              <a:t>qilinadi</a:t>
            </a:r>
            <a:r>
              <a:rPr lang="en-US" sz="3200" dirty="0"/>
              <a:t>, </a:t>
            </a:r>
            <a:r>
              <a:rPr lang="en-US" sz="3200" dirty="0" err="1"/>
              <a:t>balki</a:t>
            </a:r>
            <a:r>
              <a:rPr lang="en-US" sz="3200" dirty="0"/>
              <a:t> </a:t>
            </a:r>
            <a:r>
              <a:rPr lang="en-US" sz="3200" dirty="0" err="1"/>
              <a:t>hosil</a:t>
            </a:r>
            <a:r>
              <a:rPr lang="en-US" sz="3200" dirty="0"/>
              <a:t> </a:t>
            </a:r>
            <a:r>
              <a:rPr lang="en-US" sz="3200" dirty="0" err="1" smtClean="0"/>
              <a:t>bo‘lgan</a:t>
            </a:r>
            <a:r>
              <a:rPr lang="en-US" sz="3200" dirty="0" smtClean="0"/>
              <a:t> </a:t>
            </a:r>
            <a:r>
              <a:rPr lang="en-US" sz="3200" dirty="0" err="1"/>
              <a:t>geometrik</a:t>
            </a:r>
            <a:r>
              <a:rPr lang="en-US" sz="3200" dirty="0"/>
              <a:t> </a:t>
            </a:r>
            <a:r>
              <a:rPr lang="en-US" sz="3200" dirty="0" err="1"/>
              <a:t>shakl</a:t>
            </a:r>
            <a:r>
              <a:rPr lang="en-US" sz="3200" dirty="0"/>
              <a:t> </a:t>
            </a:r>
            <a:r>
              <a:rPr lang="en-US" sz="3200" dirty="0" err="1"/>
              <a:t>haqiqatan</a:t>
            </a:r>
            <a:r>
              <a:rPr lang="en-US" sz="3200" dirty="0"/>
              <a:t> </a:t>
            </a:r>
            <a:r>
              <a:rPr lang="en-US" sz="3200" dirty="0" err="1"/>
              <a:t>berilgan</a:t>
            </a:r>
            <a:r>
              <a:rPr lang="en-US" sz="3200" dirty="0"/>
              <a:t> </a:t>
            </a:r>
            <a:r>
              <a:rPr lang="en-US" sz="3200" dirty="0" err="1" smtClean="0"/>
              <a:t>shartlarni</a:t>
            </a:r>
            <a:r>
              <a:rPr lang="en-US" sz="3200" dirty="0" smtClean="0"/>
              <a:t> </a:t>
            </a:r>
            <a:r>
              <a:rPr lang="en-US" sz="3200" dirty="0" err="1"/>
              <a:t>qanoatlantirishini</a:t>
            </a:r>
            <a:r>
              <a:rPr lang="en-US" sz="3200" dirty="0"/>
              <a:t> </a:t>
            </a:r>
            <a:r>
              <a:rPr lang="en-US" sz="3200" dirty="0" err="1"/>
              <a:t>asoslash</a:t>
            </a:r>
            <a:r>
              <a:rPr lang="en-US" sz="3200" dirty="0"/>
              <a:t>, </a:t>
            </a:r>
            <a:r>
              <a:rPr lang="en-US" sz="3200" dirty="0" err="1"/>
              <a:t>ya’ni</a:t>
            </a:r>
            <a:r>
              <a:rPr lang="en-US" sz="3200" dirty="0"/>
              <a:t> </a:t>
            </a:r>
            <a:r>
              <a:rPr lang="en-US" sz="3200" dirty="0" err="1"/>
              <a:t>yasash</a:t>
            </a:r>
            <a:r>
              <a:rPr lang="en-US" sz="3200" dirty="0"/>
              <a:t> </a:t>
            </a:r>
            <a:r>
              <a:rPr lang="en-US" sz="3200" dirty="0" err="1" smtClean="0"/>
              <a:t>to‘g‘riligi</a:t>
            </a:r>
            <a:r>
              <a:rPr lang="en-US" sz="3200" dirty="0" smtClean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 smtClean="0"/>
              <a:t>to‘liq</a:t>
            </a:r>
            <a:r>
              <a:rPr lang="en-US" sz="3200" dirty="0" smtClean="0"/>
              <a:t> </a:t>
            </a:r>
            <a:r>
              <a:rPr lang="en-US" sz="3200" dirty="0" err="1"/>
              <a:t>bajarilganini</a:t>
            </a:r>
            <a:r>
              <a:rPr lang="en-US" sz="3200" dirty="0"/>
              <a:t> </a:t>
            </a:r>
            <a:r>
              <a:rPr lang="en-US" sz="3200" dirty="0" err="1" smtClean="0"/>
              <a:t>isbotlash</a:t>
            </a:r>
            <a:r>
              <a:rPr lang="en-US" sz="3200" dirty="0" smtClean="0"/>
              <a:t> </a:t>
            </a:r>
            <a:r>
              <a:rPr lang="en-US" sz="3200" dirty="0"/>
              <a:t>ham </a:t>
            </a:r>
            <a:r>
              <a:rPr lang="en-US" sz="3200" dirty="0" err="1"/>
              <a:t>lozim</a:t>
            </a:r>
            <a:r>
              <a:rPr lang="en-US" sz="3200" dirty="0"/>
              <a:t> </a:t>
            </a:r>
            <a:r>
              <a:rPr lang="en-US" sz="3200" dirty="0" err="1" smtClean="0"/>
              <a:t>bo‘ladi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-50546"/>
            <a:ext cx="12060238" cy="112989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YASASHGA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OID MASALA YECHISH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BOSQICHLARI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34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20" grpId="0" autoUpdateAnimBg="0"/>
      <p:bldP spid="9221" grpId="0" autoUpdateAnimBg="0"/>
      <p:bldP spid="9222" grpId="0" autoUpdateAnimBg="0"/>
      <p:bldP spid="9223" grpId="0" autoUpdateAnimBg="0"/>
      <p:bldP spid="922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773535" y="2461969"/>
            <a:ext cx="7236405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902" b="1" dirty="0">
                <a:solidFill>
                  <a:srgbClr val="9A0000"/>
                </a:solidFill>
                <a:sym typeface="Symbol" panose="05050102010706020507" pitchFamily="18" charset="2"/>
              </a:rPr>
              <a:t></a:t>
            </a:r>
            <a:r>
              <a:rPr lang="en-US" sz="3902" dirty="0"/>
              <a:t> </a:t>
            </a:r>
            <a:r>
              <a:rPr lang="en-US" sz="3902" dirty="0">
                <a:solidFill>
                  <a:srgbClr val="009900"/>
                </a:solidFill>
              </a:rPr>
              <a:t> </a:t>
            </a:r>
            <a:r>
              <a:rPr lang="ru-RU" sz="3600" dirty="0"/>
              <a:t>-</a:t>
            </a:r>
            <a:r>
              <a:rPr lang="en-US" sz="3600" dirty="0"/>
              <a:t>  </a:t>
            </a:r>
            <a:r>
              <a:rPr lang="en-US" sz="3600" dirty="0" err="1" smtClean="0"/>
              <a:t>burchak</a:t>
            </a:r>
            <a:r>
              <a:rPr lang="en-US" sz="3600" dirty="0" smtClean="0"/>
              <a:t> </a:t>
            </a:r>
            <a:r>
              <a:rPr lang="en-US" sz="3600" dirty="0" err="1" smtClean="0"/>
              <a:t>belgisi</a:t>
            </a:r>
            <a:endParaRPr lang="ru-RU" sz="3600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34790" y="1495993"/>
            <a:ext cx="14148423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902" dirty="0" smtClean="0"/>
              <a:t>AYLANA</a:t>
            </a:r>
            <a:r>
              <a:rPr lang="ru-RU" sz="3902" dirty="0" smtClean="0">
                <a:solidFill>
                  <a:srgbClr val="FF3300"/>
                </a:solidFill>
              </a:rPr>
              <a:t>(</a:t>
            </a:r>
            <a:r>
              <a:rPr lang="ru-RU" sz="3902" dirty="0" smtClean="0"/>
              <a:t>О</a:t>
            </a:r>
            <a:r>
              <a:rPr lang="en-US" sz="3902" dirty="0" smtClean="0"/>
              <a:t>;</a:t>
            </a:r>
            <a:r>
              <a:rPr lang="en-US" sz="3902" dirty="0">
                <a:solidFill>
                  <a:srgbClr val="FF3300"/>
                </a:solidFill>
              </a:rPr>
              <a:t>r</a:t>
            </a:r>
            <a:r>
              <a:rPr lang="ru-RU" sz="3902" dirty="0" smtClean="0">
                <a:solidFill>
                  <a:srgbClr val="FF3300"/>
                </a:solidFill>
              </a:rPr>
              <a:t>)  </a:t>
            </a:r>
            <a:r>
              <a:rPr lang="ru-RU" sz="3902" dirty="0"/>
              <a:t>-</a:t>
            </a:r>
            <a:r>
              <a:rPr lang="ru-RU" sz="3902" dirty="0">
                <a:solidFill>
                  <a:srgbClr val="009900"/>
                </a:solidFill>
              </a:rPr>
              <a:t> 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О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markazli</a:t>
            </a:r>
            <a:r>
              <a:rPr lang="en-US" sz="3200" dirty="0" smtClean="0">
                <a:solidFill>
                  <a:srgbClr val="002060"/>
                </a:solidFill>
              </a:rPr>
              <a:t>,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radiusi</a:t>
            </a:r>
            <a:r>
              <a:rPr lang="en-US" sz="3200" dirty="0" smtClean="0">
                <a:solidFill>
                  <a:srgbClr val="002060"/>
                </a:solidFill>
              </a:rPr>
              <a:t> r </a:t>
            </a:r>
            <a:r>
              <a:rPr lang="en-US" sz="3200" dirty="0" err="1" smtClean="0">
                <a:solidFill>
                  <a:srgbClr val="002060"/>
                </a:solidFill>
              </a:rPr>
              <a:t>ga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teng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bo‘lgan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aylana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17551" y="4643998"/>
            <a:ext cx="7530428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902" dirty="0">
                <a:solidFill>
                  <a:srgbClr val="FF3300"/>
                </a:solidFill>
              </a:rPr>
              <a:t> </a:t>
            </a:r>
            <a:r>
              <a:rPr lang="ru-RU" sz="3902" b="1" dirty="0">
                <a:solidFill>
                  <a:srgbClr val="9A0000"/>
                </a:solidFill>
                <a:sym typeface="Symbol" panose="05050102010706020507" pitchFamily="18" charset="2"/>
              </a:rPr>
              <a:t></a:t>
            </a:r>
            <a:r>
              <a:rPr lang="en-US" sz="3902" dirty="0"/>
              <a:t> -    </a:t>
            </a:r>
            <a:r>
              <a:rPr lang="en-US" sz="3600" dirty="0" err="1" smtClean="0"/>
              <a:t>kesuvchi</a:t>
            </a:r>
            <a:r>
              <a:rPr lang="en-US" sz="3600" dirty="0" smtClean="0"/>
              <a:t> </a:t>
            </a:r>
            <a:endParaRPr lang="ru-RU" sz="3600" dirty="0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557511" y="5175912"/>
            <a:ext cx="10431834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71500" indent="-571500">
              <a:buFont typeface="Symbol" panose="05050102010706020507" pitchFamily="18" charset="2"/>
              <a:buChar char="{"/>
            </a:pPr>
            <a:r>
              <a:rPr lang="ru-RU" sz="3902" dirty="0" smtClean="0">
                <a:solidFill>
                  <a:srgbClr val="9A0000"/>
                </a:solidFill>
                <a:sym typeface="Symbol" panose="05050102010706020507" pitchFamily="18" charset="2"/>
              </a:rPr>
              <a:t></a:t>
            </a:r>
            <a:r>
              <a:rPr lang="ru-RU" sz="3902" dirty="0" smtClean="0">
                <a:solidFill>
                  <a:srgbClr val="FF3300"/>
                </a:solidFill>
                <a:sym typeface="Symbol" panose="05050102010706020507" pitchFamily="18" charset="2"/>
              </a:rPr>
              <a:t>  </a:t>
            </a:r>
            <a:r>
              <a:rPr lang="ru-RU" sz="3902" dirty="0"/>
              <a:t>- </a:t>
            </a:r>
            <a:r>
              <a:rPr lang="ru-RU" sz="3902" dirty="0">
                <a:solidFill>
                  <a:srgbClr val="009900"/>
                </a:solidFill>
              </a:rPr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nechta</a:t>
            </a:r>
            <a:r>
              <a:rPr lang="en-US" sz="3200" dirty="0" smtClean="0"/>
              <a:t> </a:t>
            </a:r>
            <a:r>
              <a:rPr lang="en-US" sz="3200" dirty="0" err="1" smtClean="0"/>
              <a:t>kesishuvchi</a:t>
            </a:r>
            <a:r>
              <a:rPr lang="en-US" sz="3200" dirty="0" smtClean="0"/>
              <a:t> </a:t>
            </a:r>
            <a:r>
              <a:rPr lang="en-US" sz="3200" dirty="0" err="1" smtClean="0"/>
              <a:t>nuqtalar</a:t>
            </a:r>
            <a:r>
              <a:rPr lang="en-US" sz="3200" dirty="0" smtClean="0"/>
              <a:t> </a:t>
            </a:r>
            <a:r>
              <a:rPr lang="en-US" sz="3200" dirty="0" err="1" smtClean="0"/>
              <a:t>qavsdagi</a:t>
            </a:r>
            <a:r>
              <a:rPr lang="en-US" sz="3200" dirty="0" smtClean="0"/>
              <a:t> </a:t>
            </a:r>
            <a:r>
              <a:rPr lang="en-US" sz="3200" dirty="0" err="1" smtClean="0"/>
              <a:t>ifodasi</a:t>
            </a:r>
            <a:r>
              <a:rPr lang="ru-RU" sz="3200" dirty="0" smtClean="0"/>
              <a:t> </a:t>
            </a:r>
            <a:endParaRPr lang="ru-RU" sz="2800" dirty="0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917551" y="3267041"/>
            <a:ext cx="8748573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3902" b="1" dirty="0">
                <a:solidFill>
                  <a:srgbClr val="9A0000"/>
                </a:solidFill>
                <a:sym typeface="Symbol" panose="05050102010706020507" pitchFamily="18" charset="2"/>
              </a:rPr>
              <a:t></a:t>
            </a:r>
            <a:r>
              <a:rPr lang="ru-RU" sz="3902" dirty="0"/>
              <a:t> -  </a:t>
            </a:r>
            <a:r>
              <a:rPr lang="en-US" sz="3600" dirty="0" err="1" smtClean="0"/>
              <a:t>tegishlilik</a:t>
            </a:r>
            <a:r>
              <a:rPr lang="en-US" sz="3600" dirty="0" smtClean="0"/>
              <a:t> </a:t>
            </a:r>
            <a:r>
              <a:rPr lang="en-US" sz="3600" dirty="0" err="1" smtClean="0"/>
              <a:t>belgisi</a:t>
            </a:r>
            <a:endParaRPr lang="ru-RU" sz="3600" dirty="0"/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933844" y="4024431"/>
            <a:ext cx="9306084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902" b="1" dirty="0">
                <a:solidFill>
                  <a:srgbClr val="9A0000"/>
                </a:solidFill>
                <a:sym typeface="Symbol" panose="05050102010706020507" pitchFamily="18" charset="2"/>
              </a:rPr>
              <a:t></a:t>
            </a:r>
            <a:r>
              <a:rPr lang="ru-RU" sz="3902" dirty="0"/>
              <a:t> </a:t>
            </a:r>
            <a:r>
              <a:rPr lang="ru-RU" sz="3902" dirty="0" smtClean="0"/>
              <a:t>-</a:t>
            </a:r>
            <a:r>
              <a:rPr lang="en-US" sz="3902" dirty="0" smtClean="0"/>
              <a:t> </a:t>
            </a:r>
            <a:r>
              <a:rPr lang="en-US" sz="3600" dirty="0" err="1" smtClean="0"/>
              <a:t>perpendikulyar</a:t>
            </a:r>
            <a:r>
              <a:rPr lang="ru-RU" sz="3600" dirty="0" smtClean="0"/>
              <a:t> </a:t>
            </a:r>
            <a:endParaRPr lang="ru-RU" sz="3600" dirty="0">
              <a:solidFill>
                <a:srgbClr val="009900"/>
              </a:solidFill>
            </a:endParaRP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701943" y="5841367"/>
            <a:ext cx="10614790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902" b="1" dirty="0">
                <a:solidFill>
                  <a:srgbClr val="9A0000"/>
                </a:solidFill>
              </a:rPr>
              <a:t>:</a:t>
            </a:r>
            <a:r>
              <a:rPr lang="ru-RU" sz="3902" dirty="0"/>
              <a:t> - </a:t>
            </a:r>
            <a:r>
              <a:rPr lang="ru-RU" sz="3902" dirty="0" smtClean="0">
                <a:solidFill>
                  <a:srgbClr val="009900"/>
                </a:solidFill>
              </a:rPr>
              <a:t> </a:t>
            </a:r>
            <a:r>
              <a:rPr lang="en-US" sz="3600" dirty="0" smtClean="0"/>
              <a:t>‘‘</a:t>
            </a:r>
            <a:r>
              <a:rPr lang="en-US" sz="3200" dirty="0" err="1" smtClean="0"/>
              <a:t>qandaydir</a:t>
            </a:r>
            <a:r>
              <a:rPr lang="en-US" sz="3200" dirty="0" smtClean="0"/>
              <a:t>”</a:t>
            </a:r>
            <a:r>
              <a:rPr lang="ru-RU" sz="3200" dirty="0" smtClean="0"/>
              <a:t> </a:t>
            </a:r>
            <a:r>
              <a:rPr lang="en-US" sz="3200" dirty="0" err="1" smtClean="0"/>
              <a:t>so‘zining</a:t>
            </a:r>
            <a:r>
              <a:rPr lang="en-US" sz="3200" dirty="0" smtClean="0"/>
              <a:t> </a:t>
            </a:r>
            <a:r>
              <a:rPr lang="en-US" sz="3200" dirty="0" err="1" smtClean="0"/>
              <a:t>o‘rniga</a:t>
            </a:r>
            <a:r>
              <a:rPr lang="en-US" sz="3200" dirty="0" smtClean="0"/>
              <a:t> </a:t>
            </a:r>
            <a:r>
              <a:rPr lang="en-US" sz="3200" dirty="0" err="1" smtClean="0"/>
              <a:t>ishlatiladi</a:t>
            </a:r>
            <a:r>
              <a:rPr lang="en-US" sz="3200" dirty="0" smtClean="0"/>
              <a:t>.</a:t>
            </a:r>
            <a:endParaRPr lang="ru-RU" sz="3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-59545"/>
            <a:ext cx="12060238" cy="11445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MUXIM GEOMETRIK BELGILAR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45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utoUpdateAnimBg="0"/>
      <p:bldP spid="2356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061567" y="140232"/>
            <a:ext cx="961030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kesmaga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nurga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boshidan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02656" y="1552841"/>
            <a:ext cx="17427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Berilgan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76055" y="2155813"/>
            <a:ext cx="152477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 dirty="0" smtClean="0">
                <a:solidFill>
                  <a:srgbClr val="009900"/>
                </a:solidFill>
                <a:latin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009900"/>
                </a:solidFill>
                <a:latin typeface="Arial" panose="020B0604020202020204" pitchFamily="34" charset="0"/>
              </a:rPr>
              <a:t>h</a:t>
            </a:r>
            <a:r>
              <a:rPr lang="en-US" sz="3200" b="1" dirty="0">
                <a:solidFill>
                  <a:srgbClr val="009900"/>
                </a:solidFill>
                <a:latin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9900"/>
                </a:solidFill>
                <a:latin typeface="Arial" panose="020B0604020202020204" pitchFamily="34" charset="0"/>
              </a:rPr>
              <a:t>- </a:t>
            </a:r>
            <a:r>
              <a:rPr lang="en-US" sz="3200" b="1" dirty="0" err="1" smtClean="0">
                <a:solidFill>
                  <a:srgbClr val="009900"/>
                </a:solidFill>
                <a:latin typeface="Arial" panose="020B0604020202020204" pitchFamily="34" charset="0"/>
              </a:rPr>
              <a:t>nur</a:t>
            </a:r>
            <a:endParaRPr lang="ru-RU" sz="3200" b="1" dirty="0">
              <a:solidFill>
                <a:srgbClr val="009900"/>
              </a:solidFill>
              <a:latin typeface="Arial" panose="020B0604020202020204" pitchFamily="34" charset="0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44830" y="2901290"/>
            <a:ext cx="26278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3200" b="1" dirty="0" smtClean="0">
                <a:solidFill>
                  <a:srgbClr val="009900"/>
                </a:solidFill>
                <a:latin typeface="Arial" panose="020B0604020202020204" pitchFamily="34" charset="0"/>
              </a:rPr>
              <a:t>PQ</a:t>
            </a:r>
            <a:r>
              <a:rPr lang="en-US" sz="3200" b="1" dirty="0" smtClean="0">
                <a:solidFill>
                  <a:srgbClr val="009900"/>
                </a:solidFill>
                <a:latin typeface="Arial" panose="020B0604020202020204" pitchFamily="34" charset="0"/>
              </a:rPr>
              <a:t> - </a:t>
            </a:r>
            <a:r>
              <a:rPr lang="en-US" sz="3200" b="1" dirty="0" err="1" smtClean="0">
                <a:solidFill>
                  <a:srgbClr val="009900"/>
                </a:solidFill>
                <a:latin typeface="Arial" panose="020B0604020202020204" pitchFamily="34" charset="0"/>
              </a:rPr>
              <a:t>kesma</a:t>
            </a:r>
            <a:endParaRPr lang="ru-RU" sz="3200" b="1" dirty="0">
              <a:solidFill>
                <a:srgbClr val="009900"/>
              </a:solidFill>
              <a:latin typeface="Arial" panose="020B0604020202020204" pitchFamily="34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45201" y="3672897"/>
            <a:ext cx="28138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Yasash</a:t>
            </a:r>
            <a:r>
              <a:rPr lang="en-US" sz="2800" b="1" i="1" dirty="0" smtClean="0">
                <a:latin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</a:rPr>
              <a:t>kerak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938443" y="4352960"/>
            <a:ext cx="164386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3200" b="1" dirty="0">
                <a:solidFill>
                  <a:srgbClr val="FF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</a:t>
            </a:r>
            <a:r>
              <a:rPr lang="ru-RU" sz="3200" b="1" dirty="0">
                <a:latin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en-US" sz="3200" b="1" dirty="0">
                <a:solidFill>
                  <a:srgbClr val="009900"/>
                </a:solidFill>
                <a:latin typeface="Arial" panose="020B0604020202020204" pitchFamily="34" charset="0"/>
              </a:rPr>
              <a:t>h</a:t>
            </a:r>
            <a:endParaRPr lang="en-US" sz="32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dirty="0" smtClean="0">
                <a:solidFill>
                  <a:srgbClr val="FF3300"/>
                </a:solidFill>
                <a:latin typeface="Arial" panose="020B0604020202020204" pitchFamily="34" charset="0"/>
              </a:rPr>
              <a:t>OA </a:t>
            </a:r>
            <a:r>
              <a:rPr lang="en-US" sz="2800" b="1" dirty="0" smtClean="0">
                <a:latin typeface="Arial" panose="020B0604020202020204" pitchFamily="34" charset="0"/>
              </a:rPr>
              <a:t>= </a:t>
            </a:r>
            <a:r>
              <a:rPr lang="en-US" sz="2800" b="1" dirty="0" smtClean="0">
                <a:solidFill>
                  <a:srgbClr val="009900"/>
                </a:solidFill>
                <a:latin typeface="Arial" panose="020B0604020202020204" pitchFamily="34" charset="0"/>
              </a:rPr>
              <a:t>PQ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6420115" y="3081450"/>
            <a:ext cx="3714460" cy="38516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6410365" y="3067967"/>
            <a:ext cx="77999" cy="77999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9106434" y="2552189"/>
            <a:ext cx="3899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b="1" dirty="0">
                <a:solidFill>
                  <a:srgbClr val="009900"/>
                </a:solidFill>
                <a:latin typeface="Arial" panose="020B0604020202020204" pitchFamily="34" charset="0"/>
              </a:rPr>
              <a:t>h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10254" name="Oval 14"/>
          <p:cNvSpPr>
            <a:spLocks noChangeArrowheads="1"/>
          </p:cNvSpPr>
          <p:nvPr/>
        </p:nvSpPr>
        <p:spPr bwMode="auto">
          <a:xfrm>
            <a:off x="6410365" y="1762099"/>
            <a:ext cx="2644090" cy="250508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7490978" y="2684301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071737" y="3608503"/>
            <a:ext cx="19499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Yasash</a:t>
            </a:r>
            <a:r>
              <a:rPr lang="ru-RU" sz="2800" b="1" i="1" dirty="0" smtClean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3826531" y="4324732"/>
            <a:ext cx="29942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1842" dirty="0">
                <a:latin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</a:rPr>
              <a:t>1. </a:t>
            </a:r>
            <a:r>
              <a:rPr lang="en-US" sz="2800" b="1" dirty="0" err="1" smtClean="0">
                <a:latin typeface="Arial" panose="020B0604020202020204" pitchFamily="34" charset="0"/>
              </a:rPr>
              <a:t>aylana</a:t>
            </a:r>
            <a:r>
              <a:rPr lang="ru-RU" sz="2800" b="1" dirty="0" smtClean="0">
                <a:latin typeface="Arial" panose="020B0604020202020204" pitchFamily="34" charset="0"/>
              </a:rPr>
              <a:t>(О;PQ</a:t>
            </a:r>
            <a:r>
              <a:rPr lang="ru-RU" sz="2800" b="1" dirty="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3907295" y="4946213"/>
            <a:ext cx="52925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b="1" dirty="0">
                <a:latin typeface="Arial" panose="020B0604020202020204" pitchFamily="34" charset="0"/>
              </a:rPr>
              <a:t>2. h</a:t>
            </a:r>
            <a:r>
              <a:rPr lang="en-US" sz="2800" b="1" dirty="0" smtClean="0">
                <a:latin typeface="Arial" panose="020B0604020202020204" pitchFamily="34" charset="0"/>
                <a:sym typeface="Symbol" panose="05050102010706020507" pitchFamily="18" charset="2"/>
              </a:rPr>
              <a:t></a:t>
            </a:r>
            <a:r>
              <a:rPr lang="en-US" sz="2800" b="1" dirty="0" err="1" smtClean="0">
                <a:latin typeface="Arial" panose="020B0604020202020204" pitchFamily="34" charset="0"/>
                <a:sym typeface="Symbol" panose="05050102010706020507" pitchFamily="18" charset="2"/>
              </a:rPr>
              <a:t>aylana</a:t>
            </a:r>
            <a:r>
              <a:rPr lang="en-US" sz="2800" b="1" dirty="0" smtClean="0">
                <a:latin typeface="Arial" panose="020B0604020202020204" pitchFamily="34" charset="0"/>
              </a:rPr>
              <a:t>(O;PQ</a:t>
            </a:r>
            <a:r>
              <a:rPr lang="en-US" sz="2800" b="1" dirty="0">
                <a:latin typeface="Arial" panose="020B0604020202020204" pitchFamily="34" charset="0"/>
              </a:rPr>
              <a:t>)= </a:t>
            </a:r>
            <a:r>
              <a:rPr lang="en-US" sz="2800" b="1" dirty="0">
                <a:latin typeface="Arial" panose="020B0604020202020204" pitchFamily="34" charset="0"/>
                <a:sym typeface="Symbol" panose="05050102010706020507" pitchFamily="18" charset="2"/>
              </a:rPr>
              <a:t>A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3419857" y="5541519"/>
            <a:ext cx="34923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b="1" dirty="0">
                <a:latin typeface="Arial" panose="020B0604020202020204" pitchFamily="34" charset="0"/>
              </a:rPr>
              <a:t>3. </a:t>
            </a:r>
            <a:r>
              <a:rPr lang="ru-RU" sz="2800" b="1" dirty="0" smtClean="0">
                <a:latin typeface="Arial" panose="020B0604020202020204" pitchFamily="34" charset="0"/>
              </a:rPr>
              <a:t>OA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</a:rPr>
              <a:t>-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kesma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10260" name="Oval 20"/>
          <p:cNvSpPr>
            <a:spLocks noChangeArrowheads="1"/>
          </p:cNvSpPr>
          <p:nvPr/>
        </p:nvSpPr>
        <p:spPr bwMode="auto">
          <a:xfrm flipV="1">
            <a:off x="7680312" y="3067967"/>
            <a:ext cx="77999" cy="779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6449364" y="3118002"/>
            <a:ext cx="1260196" cy="260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3281204" y="1989567"/>
            <a:ext cx="1308755" cy="1224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2872723" y="1894203"/>
            <a:ext cx="25174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P</a:t>
            </a:r>
            <a:r>
              <a:rPr lang="ru-RU" sz="1842" dirty="0">
                <a:latin typeface="Arial" panose="020B0604020202020204" pitchFamily="34" charset="0"/>
              </a:rPr>
              <a:t>             </a:t>
            </a:r>
            <a:r>
              <a:rPr lang="en-US" sz="1842" dirty="0" smtClean="0">
                <a:latin typeface="Arial" panose="020B0604020202020204" pitchFamily="34" charset="0"/>
              </a:rPr>
              <a:t>          </a:t>
            </a:r>
            <a:r>
              <a:rPr lang="ru-RU" sz="2800" b="1" dirty="0" smtClean="0">
                <a:solidFill>
                  <a:srgbClr val="009900"/>
                </a:solidFill>
                <a:latin typeface="Arial" panose="020B0604020202020204" pitchFamily="34" charset="0"/>
              </a:rPr>
              <a:t>Q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3277637" y="1911568"/>
            <a:ext cx="0" cy="155998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4589959" y="1913804"/>
            <a:ext cx="0" cy="155998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218066" y="4745346"/>
            <a:ext cx="8435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</a:rPr>
              <a:t>OA:</a:t>
            </a: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6014876" y="2596746"/>
            <a:ext cx="463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O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10273" name="Oval 33"/>
          <p:cNvSpPr>
            <a:spLocks noChangeArrowheads="1"/>
          </p:cNvSpPr>
          <p:nvPr/>
        </p:nvSpPr>
        <p:spPr bwMode="auto">
          <a:xfrm>
            <a:off x="6410365" y="3067967"/>
            <a:ext cx="77999" cy="77999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10274" name="Oval 34"/>
          <p:cNvSpPr>
            <a:spLocks noChangeArrowheads="1"/>
          </p:cNvSpPr>
          <p:nvPr/>
        </p:nvSpPr>
        <p:spPr bwMode="auto">
          <a:xfrm>
            <a:off x="7680312" y="3067967"/>
            <a:ext cx="77999" cy="77999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727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2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3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3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4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  <p:bldP spid="10244" grpId="0" autoUpdateAnimBg="0"/>
      <p:bldP spid="10245" grpId="0" autoUpdateAnimBg="0"/>
      <p:bldP spid="10246" grpId="0" autoUpdateAnimBg="0"/>
      <p:bldP spid="10247" grpId="0" autoUpdateAnimBg="0"/>
      <p:bldP spid="10248" grpId="0" autoUpdateAnimBg="0"/>
      <p:bldP spid="10250" grpId="0" animBg="1"/>
      <p:bldP spid="10251" grpId="0" animBg="1"/>
      <p:bldP spid="10252" grpId="0" autoUpdateAnimBg="0"/>
      <p:bldP spid="10254" grpId="0" animBg="1"/>
      <p:bldP spid="10255" grpId="0" autoUpdateAnimBg="0"/>
      <p:bldP spid="10256" grpId="0" autoUpdateAnimBg="0"/>
      <p:bldP spid="10257" grpId="0" autoUpdateAnimBg="0"/>
      <p:bldP spid="10258" grpId="0" autoUpdateAnimBg="0"/>
      <p:bldP spid="10259" grpId="0" autoUpdateAnimBg="0"/>
      <p:bldP spid="10260" grpId="0" animBg="1"/>
      <p:bldP spid="10261" grpId="0" animBg="1"/>
      <p:bldP spid="10262" grpId="0" animBg="1"/>
      <p:bldP spid="10263" grpId="0" autoUpdateAnimBg="0"/>
      <p:bldP spid="10264" grpId="0" animBg="1"/>
      <p:bldP spid="10265" grpId="0" animBg="1"/>
      <p:bldP spid="10270" grpId="0" autoUpdateAnimBg="0"/>
      <p:bldP spid="10271" grpId="0" autoUpdateAnimBg="0"/>
      <p:bldP spid="10273" grpId="0" animBg="1"/>
      <p:bldP spid="1027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805983" y="1565746"/>
            <a:ext cx="1856598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902" b="1" i="1" dirty="0" smtClean="0">
                <a:solidFill>
                  <a:srgbClr val="00339A"/>
                </a:solidFill>
              </a:rPr>
              <a:t>Masala</a:t>
            </a:r>
            <a:endParaRPr lang="ru-RU" sz="3902" b="1" i="1" dirty="0">
              <a:solidFill>
                <a:srgbClr val="00339A"/>
              </a:solidFill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152801" y="2283017"/>
            <a:ext cx="986509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/>
              <a:t>AB </a:t>
            </a:r>
            <a:r>
              <a:rPr lang="en-US" sz="3600" b="1" dirty="0" err="1" smtClean="0"/>
              <a:t>va</a:t>
            </a:r>
            <a:r>
              <a:rPr lang="en-US" sz="3600" b="1" dirty="0" smtClean="0"/>
              <a:t> CD </a:t>
            </a:r>
            <a:r>
              <a:rPr lang="en-US" sz="3600" b="1" dirty="0" err="1" smtClean="0"/>
              <a:t>kesmalar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va</a:t>
            </a:r>
            <a:r>
              <a:rPr lang="en-US" sz="3600" b="1" dirty="0" smtClean="0"/>
              <a:t> OE </a:t>
            </a:r>
            <a:r>
              <a:rPr lang="en-US" sz="3600" b="1" dirty="0" err="1" smtClean="0"/>
              <a:t>nur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nur</a:t>
            </a:r>
            <a:r>
              <a:rPr lang="en-US" sz="3600" b="1" dirty="0" smtClean="0"/>
              <a:t>  </a:t>
            </a:r>
            <a:r>
              <a:rPr lang="en-US" sz="3600" b="1" dirty="0" err="1" smtClean="0"/>
              <a:t>berilgan</a:t>
            </a:r>
            <a:r>
              <a:rPr lang="en-US" sz="3600" b="1" dirty="0" smtClean="0"/>
              <a:t>. </a:t>
            </a:r>
            <a:r>
              <a:rPr lang="en-US" sz="3600" b="1" dirty="0" err="1" smtClean="0"/>
              <a:t>Sirkul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yordamida</a:t>
            </a:r>
            <a:r>
              <a:rPr lang="en-US" sz="3600" b="1" dirty="0" smtClean="0"/>
              <a:t> OE </a:t>
            </a:r>
            <a:r>
              <a:rPr lang="en-US" sz="3600" b="1" dirty="0" err="1" smtClean="0"/>
              <a:t>nurga</a:t>
            </a:r>
            <a:r>
              <a:rPr lang="en-US" sz="3600" b="1" dirty="0" smtClean="0"/>
              <a:t> AB + CD </a:t>
            </a:r>
            <a:r>
              <a:rPr lang="en-US" sz="3600" b="1" dirty="0" err="1" smtClean="0"/>
              <a:t>ga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teng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bo‘lgan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kesma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yasang</a:t>
            </a:r>
            <a:r>
              <a:rPr lang="en-US" sz="3600" b="1" dirty="0" smtClean="0"/>
              <a:t>.</a:t>
            </a:r>
            <a:endParaRPr lang="ru-RU" sz="3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060238" cy="142173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Sirkul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chizg‘ich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 5"/>
          <p:cNvGrpSpPr>
            <a:grpSpLocks/>
          </p:cNvGrpSpPr>
          <p:nvPr/>
        </p:nvGrpSpPr>
        <p:grpSpPr bwMode="auto">
          <a:xfrm rot="20434664">
            <a:off x="7917408" y="3305582"/>
            <a:ext cx="1423485" cy="3282465"/>
            <a:chOff x="746" y="796"/>
            <a:chExt cx="903" cy="1999"/>
          </a:xfrm>
        </p:grpSpPr>
        <p:sp>
          <p:nvSpPr>
            <p:cNvPr id="60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799 w 1252"/>
                <a:gd name="T5" fmla="*/ 1552 h 3125"/>
                <a:gd name="T6" fmla="*/ 848 w 1252"/>
                <a:gd name="T7" fmla="*/ 1909 h 3125"/>
                <a:gd name="T8" fmla="*/ 645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61" name="Freeform 7"/>
            <p:cNvSpPr>
              <a:spLocks/>
            </p:cNvSpPr>
            <p:nvPr/>
          </p:nvSpPr>
          <p:spPr bwMode="auto">
            <a:xfrm rot="78698">
              <a:off x="1428" y="2354"/>
              <a:ext cx="212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62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grpSp>
          <p:nvGrpSpPr>
            <p:cNvPr id="63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64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587 w 1094"/>
                  <a:gd name="T1" fmla="*/ 1595 h 2612"/>
                  <a:gd name="T2" fmla="*/ 741 w 1094"/>
                  <a:gd name="T3" fmla="*/ 1540 h 2612"/>
                  <a:gd name="T4" fmla="*/ 688 w 1094"/>
                  <a:gd name="T5" fmla="*/ 1560 h 2612"/>
                  <a:gd name="T6" fmla="*/ 57 w 1094"/>
                  <a:gd name="T7" fmla="*/ 0 h 2612"/>
                  <a:gd name="T8" fmla="*/ 0 w 1094"/>
                  <a:gd name="T9" fmla="*/ 18 h 2612"/>
                  <a:gd name="T10" fmla="*/ 637 w 1094"/>
                  <a:gd name="T11" fmla="*/ 1578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65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66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67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ru-RU" sz="3902"/>
                </a:p>
              </p:txBody>
            </p:sp>
          </p:grpSp>
        </p:grpSp>
      </p:grpSp>
      <p:grpSp>
        <p:nvGrpSpPr>
          <p:cNvPr id="68" name="Group 33"/>
          <p:cNvGrpSpPr>
            <a:grpSpLocks/>
          </p:cNvGrpSpPr>
          <p:nvPr/>
        </p:nvGrpSpPr>
        <p:grpSpPr bwMode="auto">
          <a:xfrm rot="3659299" flipH="1">
            <a:off x="5057256" y="3420669"/>
            <a:ext cx="1384485" cy="3137841"/>
            <a:chOff x="3797" y="754"/>
            <a:chExt cx="852" cy="1931"/>
          </a:xfrm>
        </p:grpSpPr>
        <p:sp>
          <p:nvSpPr>
            <p:cNvPr id="69" name="Freeform 3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70" name="Freeform 35"/>
            <p:cNvSpPr>
              <a:spLocks/>
            </p:cNvSpPr>
            <p:nvPr/>
          </p:nvSpPr>
          <p:spPr bwMode="auto">
            <a:xfrm rot="78698">
              <a:off x="4429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71" name="Freeform 3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72" name="Freeform 3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78" name="Freeform 24" descr="Папирус"/>
          <p:cNvSpPr>
            <a:spLocks/>
          </p:cNvSpPr>
          <p:nvPr/>
        </p:nvSpPr>
        <p:spPr bwMode="auto">
          <a:xfrm rot="1070582">
            <a:off x="262172" y="5322432"/>
            <a:ext cx="6304933" cy="573619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560388 h 344"/>
              <a:gd name="T4" fmla="*/ 6146800 w 3880"/>
              <a:gd name="T5" fmla="*/ 560388 h 344"/>
              <a:gd name="T6" fmla="*/ 6159500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79" name="Oval 25"/>
          <p:cNvSpPr>
            <a:spLocks noChangeArrowheads="1"/>
          </p:cNvSpPr>
          <p:nvPr/>
        </p:nvSpPr>
        <p:spPr bwMode="auto">
          <a:xfrm rot="-4023734">
            <a:off x="635913" y="4688296"/>
            <a:ext cx="152748" cy="14462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3902"/>
          </a:p>
        </p:txBody>
      </p:sp>
    </p:spTree>
    <p:extLst>
      <p:ext uri="{BB962C8B-B14F-4D97-AF65-F5344CB8AC3E}">
        <p14:creationId xmlns:p14="http://schemas.microsoft.com/office/powerpoint/2010/main" val="166550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42781" y="2609021"/>
            <a:ext cx="1366802" cy="2953815"/>
            <a:chOff x="703" y="1605"/>
            <a:chExt cx="1424" cy="1881"/>
          </a:xfrm>
        </p:grpSpPr>
        <p:sp>
          <p:nvSpPr>
            <p:cNvPr id="22592" name="Freeform 4"/>
            <p:cNvSpPr>
              <a:spLocks/>
            </p:cNvSpPr>
            <p:nvPr/>
          </p:nvSpPr>
          <p:spPr bwMode="auto">
            <a:xfrm rot="-598683">
              <a:off x="1158" y="1605"/>
              <a:ext cx="766" cy="1823"/>
            </a:xfrm>
            <a:custGeom>
              <a:avLst/>
              <a:gdLst>
                <a:gd name="T0" fmla="*/ 0 w 1252"/>
                <a:gd name="T1" fmla="*/ 1 h 3125"/>
                <a:gd name="T2" fmla="*/ 2 w 1252"/>
                <a:gd name="T3" fmla="*/ 0 h 3125"/>
                <a:gd name="T4" fmla="*/ 14 w 1252"/>
                <a:gd name="T5" fmla="*/ 20 h 3125"/>
                <a:gd name="T6" fmla="*/ 15 w 1252"/>
                <a:gd name="T7" fmla="*/ 25 h 3125"/>
                <a:gd name="T8" fmla="*/ 12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769"/>
            </a:p>
          </p:txBody>
        </p:sp>
        <p:grpSp>
          <p:nvGrpSpPr>
            <p:cNvPr id="22593" name="Group 5"/>
            <p:cNvGrpSpPr>
              <a:grpSpLocks/>
            </p:cNvGrpSpPr>
            <p:nvPr/>
          </p:nvGrpSpPr>
          <p:grpSpPr bwMode="auto">
            <a:xfrm>
              <a:off x="703" y="1616"/>
              <a:ext cx="1424" cy="1870"/>
              <a:chOff x="703" y="1616"/>
              <a:chExt cx="1424" cy="1870"/>
            </a:xfrm>
          </p:grpSpPr>
          <p:grpSp>
            <p:nvGrpSpPr>
              <p:cNvPr id="22594" name="Group 6"/>
              <p:cNvGrpSpPr>
                <a:grpSpLocks/>
              </p:cNvGrpSpPr>
              <p:nvPr/>
            </p:nvGrpSpPr>
            <p:grpSpPr bwMode="auto">
              <a:xfrm>
                <a:off x="1882" y="3034"/>
                <a:ext cx="245" cy="339"/>
                <a:chOff x="1882" y="3034"/>
                <a:chExt cx="245" cy="339"/>
              </a:xfrm>
            </p:grpSpPr>
            <p:sp>
              <p:nvSpPr>
                <p:cNvPr id="177159" name="Freeform 7"/>
                <p:cNvSpPr>
                  <a:spLocks/>
                </p:cNvSpPr>
                <p:nvPr/>
              </p:nvSpPr>
              <p:spPr bwMode="auto">
                <a:xfrm>
                  <a:off x="1882" y="3034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 sz="3769"/>
                </a:p>
              </p:txBody>
            </p:sp>
            <p:sp>
              <p:nvSpPr>
                <p:cNvPr id="22601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769"/>
                </a:p>
              </p:txBody>
            </p:sp>
          </p:grpSp>
          <p:grpSp>
            <p:nvGrpSpPr>
              <p:cNvPr id="22595" name="Group 9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96" name="Freeform 10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grpSp>
              <p:nvGrpSpPr>
                <p:cNvPr id="22597" name="Group 11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702" cy="1731"/>
                  <a:chOff x="2332" y="496"/>
                  <a:chExt cx="702" cy="1731"/>
                </a:xfrm>
              </p:grpSpPr>
              <p:sp>
                <p:nvSpPr>
                  <p:cNvPr id="22598" name="Freeform 12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sp>
                <p:nvSpPr>
                  <p:cNvPr id="22599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75" y="645"/>
                    <a:ext cx="259" cy="25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3769"/>
                  </a:p>
                </p:txBody>
              </p:sp>
            </p:grpSp>
          </p:grpSp>
        </p:grpSp>
      </p:grp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3931941" y="5457300"/>
            <a:ext cx="1863239" cy="601441"/>
            <a:chOff x="3830" y="578"/>
            <a:chExt cx="890" cy="383"/>
          </a:xfrm>
        </p:grpSpPr>
        <p:sp>
          <p:nvSpPr>
            <p:cNvPr id="22590" name="Text Box 16"/>
            <p:cNvSpPr txBox="1">
              <a:spLocks noChangeArrowheads="1"/>
            </p:cNvSpPr>
            <p:nvPr/>
          </p:nvSpPr>
          <p:spPr bwMode="auto">
            <a:xfrm>
              <a:off x="4490" y="589"/>
              <a:ext cx="230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66"/>
                  </a:solidFill>
                  <a:latin typeface="Times New Roman" pitchFamily="18" charset="0"/>
                </a:rPr>
                <a:t>D</a:t>
              </a:r>
              <a:endParaRPr lang="ru-RU" sz="32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2591" name="Text Box 17"/>
            <p:cNvSpPr txBox="1">
              <a:spLocks noChangeArrowheads="1"/>
            </p:cNvSpPr>
            <p:nvPr/>
          </p:nvSpPr>
          <p:spPr bwMode="auto">
            <a:xfrm>
              <a:off x="3830" y="578"/>
              <a:ext cx="284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66"/>
                  </a:solidFill>
                  <a:latin typeface="Times New Roman" pitchFamily="18" charset="0"/>
                </a:rPr>
                <a:t>C</a:t>
              </a:r>
              <a:endParaRPr lang="ru-RU" sz="32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771790" y="5415313"/>
            <a:ext cx="2288960" cy="541769"/>
            <a:chOff x="1659" y="2220"/>
            <a:chExt cx="2165" cy="345"/>
          </a:xfrm>
        </p:grpSpPr>
        <p:sp>
          <p:nvSpPr>
            <p:cNvPr id="22587" name="Text Box 24"/>
            <p:cNvSpPr txBox="1">
              <a:spLocks noChangeArrowheads="1"/>
            </p:cNvSpPr>
            <p:nvPr/>
          </p:nvSpPr>
          <p:spPr bwMode="auto">
            <a:xfrm>
              <a:off x="3720" y="2232"/>
              <a:ext cx="104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В</a:t>
              </a:r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8" name="Text Box 25"/>
            <p:cNvSpPr txBox="1">
              <a:spLocks noChangeArrowheads="1"/>
            </p:cNvSpPr>
            <p:nvPr/>
          </p:nvSpPr>
          <p:spPr bwMode="auto">
            <a:xfrm>
              <a:off x="1659" y="2220"/>
              <a:ext cx="420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А</a:t>
              </a:r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9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C0066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5735786" y="2138942"/>
            <a:ext cx="659461" cy="711368"/>
            <a:chOff x="2648" y="1280"/>
            <a:chExt cx="315" cy="453"/>
          </a:xfrm>
        </p:grpSpPr>
        <p:sp>
          <p:nvSpPr>
            <p:cNvPr id="22585" name="Text Box 28"/>
            <p:cNvSpPr txBox="1">
              <a:spLocks noChangeArrowheads="1"/>
            </p:cNvSpPr>
            <p:nvPr/>
          </p:nvSpPr>
          <p:spPr bwMode="auto">
            <a:xfrm>
              <a:off x="2648" y="1280"/>
              <a:ext cx="31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769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22586" name="Oval 29"/>
            <p:cNvSpPr>
              <a:spLocks noChangeArrowheads="1"/>
            </p:cNvSpPr>
            <p:nvPr/>
          </p:nvSpPr>
          <p:spPr bwMode="auto">
            <a:xfrm>
              <a:off x="2774" y="1688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3769"/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41585" y="1154612"/>
            <a:ext cx="4084488" cy="2377499"/>
            <a:chOff x="2789" y="434"/>
            <a:chExt cx="1951" cy="1514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2987" y="236"/>
              <a:ext cx="1514" cy="1909"/>
              <a:chOff x="642" y="1616"/>
              <a:chExt cx="1451" cy="1909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642" y="1616"/>
                <a:ext cx="1219" cy="1909"/>
                <a:chOff x="2271" y="357"/>
                <a:chExt cx="1219" cy="1909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271" y="535"/>
                  <a:ext cx="718" cy="1731"/>
                  <a:chOff x="2271" y="535"/>
                  <a:chExt cx="718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271" y="535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769"/>
                  </a:p>
                </p:txBody>
              </p:sp>
            </p:grpSp>
          </p:grpSp>
        </p:grpSp>
      </p:grpSp>
      <p:sp>
        <p:nvSpPr>
          <p:cNvPr id="74" name="Freeform 26"/>
          <p:cNvSpPr>
            <a:spLocks/>
          </p:cNvSpPr>
          <p:nvPr/>
        </p:nvSpPr>
        <p:spPr bwMode="auto">
          <a:xfrm>
            <a:off x="4218743" y="5457797"/>
            <a:ext cx="1308421" cy="105039"/>
          </a:xfrm>
          <a:custGeom>
            <a:avLst/>
            <a:gdLst>
              <a:gd name="T0" fmla="*/ 0 w 1720"/>
              <a:gd name="T1" fmla="*/ 0 h 1"/>
              <a:gd name="T2" fmla="*/ 1720 w 1720"/>
              <a:gd name="T3" fmla="*/ 0 h 1"/>
              <a:gd name="T4" fmla="*/ 0 60000 65536"/>
              <a:gd name="T5" fmla="*/ 0 60000 65536"/>
              <a:gd name="T6" fmla="*/ 0 w 1720"/>
              <a:gd name="T7" fmla="*/ 0 h 1"/>
              <a:gd name="T8" fmla="*/ 1720 w 172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20" h="1">
                <a:moveTo>
                  <a:pt x="0" y="0"/>
                </a:moveTo>
                <a:lnTo>
                  <a:pt x="1720" y="0"/>
                </a:lnTo>
              </a:path>
            </a:pathLst>
          </a:custGeom>
          <a:noFill/>
          <a:ln w="38100">
            <a:solidFill>
              <a:schemeClr val="accent6">
                <a:lumMod val="50000"/>
              </a:schemeClr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3769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5956254" y="2786877"/>
            <a:ext cx="5507637" cy="169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Овал 62"/>
          <p:cNvSpPr/>
          <p:nvPr/>
        </p:nvSpPr>
        <p:spPr>
          <a:xfrm>
            <a:off x="9117579" y="2780496"/>
            <a:ext cx="133755" cy="8783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4" name="Group 15"/>
          <p:cNvGrpSpPr>
            <a:grpSpLocks/>
          </p:cNvGrpSpPr>
          <p:nvPr/>
        </p:nvGrpSpPr>
        <p:grpSpPr bwMode="auto">
          <a:xfrm>
            <a:off x="7784341" y="2260607"/>
            <a:ext cx="1930232" cy="607722"/>
            <a:chOff x="3884" y="614"/>
            <a:chExt cx="922" cy="387"/>
          </a:xfrm>
        </p:grpSpPr>
        <p:sp>
          <p:nvSpPr>
            <p:cNvPr id="65" name="Text Box 16"/>
            <p:cNvSpPr txBox="1">
              <a:spLocks noChangeArrowheads="1"/>
            </p:cNvSpPr>
            <p:nvPr/>
          </p:nvSpPr>
          <p:spPr bwMode="auto">
            <a:xfrm>
              <a:off x="4576" y="614"/>
              <a:ext cx="230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66"/>
                  </a:solidFill>
                  <a:latin typeface="Times New Roman" pitchFamily="18" charset="0"/>
                </a:rPr>
                <a:t>D</a:t>
              </a:r>
              <a:endParaRPr lang="ru-RU" sz="32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66" name="Text Box 17"/>
            <p:cNvSpPr txBox="1">
              <a:spLocks noChangeArrowheads="1"/>
            </p:cNvSpPr>
            <p:nvPr/>
          </p:nvSpPr>
          <p:spPr bwMode="auto">
            <a:xfrm>
              <a:off x="3884" y="629"/>
              <a:ext cx="230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66"/>
                  </a:solidFill>
                  <a:latin typeface="Times New Roman" pitchFamily="18" charset="0"/>
                </a:rPr>
                <a:t>C</a:t>
              </a:r>
              <a:endParaRPr lang="ru-RU" sz="32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cxnSp>
        <p:nvCxnSpPr>
          <p:cNvPr id="6" name="Прямая соединительная линия 5"/>
          <p:cNvCxnSpPr/>
          <p:nvPr/>
        </p:nvCxnSpPr>
        <p:spPr>
          <a:xfrm>
            <a:off x="5986184" y="2789882"/>
            <a:ext cx="324687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Дуга 86"/>
          <p:cNvSpPr/>
          <p:nvPr/>
        </p:nvSpPr>
        <p:spPr>
          <a:xfrm rot="2356062">
            <a:off x="5987858" y="1899171"/>
            <a:ext cx="1914746" cy="1914746"/>
          </a:xfrm>
          <a:prstGeom prst="arc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7982"/>
          </a:p>
        </p:txBody>
      </p:sp>
      <p:sp>
        <p:nvSpPr>
          <p:cNvPr id="12" name="Прямоугольник 11"/>
          <p:cNvSpPr/>
          <p:nvPr/>
        </p:nvSpPr>
        <p:spPr>
          <a:xfrm>
            <a:off x="11273486" y="1996358"/>
            <a:ext cx="4924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9" name="Group 23"/>
          <p:cNvGrpSpPr>
            <a:grpSpLocks/>
          </p:cNvGrpSpPr>
          <p:nvPr/>
        </p:nvGrpSpPr>
        <p:grpSpPr bwMode="auto">
          <a:xfrm>
            <a:off x="5684203" y="2784590"/>
            <a:ext cx="2288960" cy="541769"/>
            <a:chOff x="1659" y="2220"/>
            <a:chExt cx="2165" cy="345"/>
          </a:xfrm>
        </p:grpSpPr>
        <p:sp>
          <p:nvSpPr>
            <p:cNvPr id="90" name="Text Box 24"/>
            <p:cNvSpPr txBox="1">
              <a:spLocks noChangeArrowheads="1"/>
            </p:cNvSpPr>
            <p:nvPr/>
          </p:nvSpPr>
          <p:spPr bwMode="auto">
            <a:xfrm>
              <a:off x="3720" y="2232"/>
              <a:ext cx="104" cy="333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В</a:t>
              </a:r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Text Box 25"/>
            <p:cNvSpPr txBox="1">
              <a:spLocks noChangeArrowheads="1"/>
            </p:cNvSpPr>
            <p:nvPr/>
          </p:nvSpPr>
          <p:spPr bwMode="auto">
            <a:xfrm>
              <a:off x="1659" y="2220"/>
              <a:ext cx="420" cy="333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А</a:t>
              </a:r>
              <a:endPara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</p:grpSp>
      <p:grpSp>
        <p:nvGrpSpPr>
          <p:cNvPr id="93" name="Group 3"/>
          <p:cNvGrpSpPr>
            <a:grpSpLocks/>
          </p:cNvGrpSpPr>
          <p:nvPr/>
        </p:nvGrpSpPr>
        <p:grpSpPr bwMode="auto">
          <a:xfrm>
            <a:off x="4565729" y="2586712"/>
            <a:ext cx="960509" cy="2887861"/>
            <a:chOff x="331" y="1605"/>
            <a:chExt cx="2147" cy="1839"/>
          </a:xfrm>
        </p:grpSpPr>
        <p:sp>
          <p:nvSpPr>
            <p:cNvPr id="94" name="Freeform 4"/>
            <p:cNvSpPr>
              <a:spLocks/>
            </p:cNvSpPr>
            <p:nvPr/>
          </p:nvSpPr>
          <p:spPr bwMode="auto">
            <a:xfrm rot="-598683">
              <a:off x="1158" y="1605"/>
              <a:ext cx="766" cy="1823"/>
            </a:xfrm>
            <a:custGeom>
              <a:avLst/>
              <a:gdLst>
                <a:gd name="T0" fmla="*/ 0 w 1252"/>
                <a:gd name="T1" fmla="*/ 1 h 3125"/>
                <a:gd name="T2" fmla="*/ 2 w 1252"/>
                <a:gd name="T3" fmla="*/ 0 h 3125"/>
                <a:gd name="T4" fmla="*/ 14 w 1252"/>
                <a:gd name="T5" fmla="*/ 20 h 3125"/>
                <a:gd name="T6" fmla="*/ 15 w 1252"/>
                <a:gd name="T7" fmla="*/ 25 h 3125"/>
                <a:gd name="T8" fmla="*/ 12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769"/>
            </a:p>
          </p:txBody>
        </p:sp>
        <p:grpSp>
          <p:nvGrpSpPr>
            <p:cNvPr id="95" name="Group 5"/>
            <p:cNvGrpSpPr>
              <a:grpSpLocks/>
            </p:cNvGrpSpPr>
            <p:nvPr/>
          </p:nvGrpSpPr>
          <p:grpSpPr bwMode="auto">
            <a:xfrm>
              <a:off x="331" y="1616"/>
              <a:ext cx="2147" cy="1828"/>
              <a:chOff x="331" y="1616"/>
              <a:chExt cx="2147" cy="1828"/>
            </a:xfrm>
          </p:grpSpPr>
          <p:grpSp>
            <p:nvGrpSpPr>
              <p:cNvPr id="96" name="Group 6"/>
              <p:cNvGrpSpPr>
                <a:grpSpLocks/>
              </p:cNvGrpSpPr>
              <p:nvPr/>
            </p:nvGrpSpPr>
            <p:grpSpPr bwMode="auto">
              <a:xfrm>
                <a:off x="2233" y="3034"/>
                <a:ext cx="245" cy="339"/>
                <a:chOff x="2233" y="3034"/>
                <a:chExt cx="245" cy="339"/>
              </a:xfrm>
            </p:grpSpPr>
            <p:sp>
              <p:nvSpPr>
                <p:cNvPr id="102" name="Freeform 7"/>
                <p:cNvSpPr>
                  <a:spLocks/>
                </p:cNvSpPr>
                <p:nvPr/>
              </p:nvSpPr>
              <p:spPr bwMode="auto">
                <a:xfrm>
                  <a:off x="2233" y="3034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 sz="3769"/>
                </a:p>
              </p:txBody>
            </p:sp>
            <p:sp>
              <p:nvSpPr>
                <p:cNvPr id="103" name="Freeform 8"/>
                <p:cNvSpPr>
                  <a:spLocks/>
                </p:cNvSpPr>
                <p:nvPr/>
              </p:nvSpPr>
              <p:spPr bwMode="auto">
                <a:xfrm>
                  <a:off x="2366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769"/>
                </a:p>
              </p:txBody>
            </p:sp>
          </p:grpSp>
          <p:grpSp>
            <p:nvGrpSpPr>
              <p:cNvPr id="97" name="Group 9"/>
              <p:cNvGrpSpPr>
                <a:grpSpLocks/>
              </p:cNvGrpSpPr>
              <p:nvPr/>
            </p:nvGrpSpPr>
            <p:grpSpPr bwMode="auto">
              <a:xfrm>
                <a:off x="331" y="1616"/>
                <a:ext cx="1530" cy="1828"/>
                <a:chOff x="1960" y="357"/>
                <a:chExt cx="1530" cy="1828"/>
              </a:xfrm>
            </p:grpSpPr>
            <p:sp>
              <p:nvSpPr>
                <p:cNvPr id="98" name="Freeform 10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grpSp>
              <p:nvGrpSpPr>
                <p:cNvPr id="99" name="Group 11"/>
                <p:cNvGrpSpPr>
                  <a:grpSpLocks/>
                </p:cNvGrpSpPr>
                <p:nvPr/>
              </p:nvGrpSpPr>
              <p:grpSpPr bwMode="auto">
                <a:xfrm>
                  <a:off x="1960" y="510"/>
                  <a:ext cx="1204" cy="1675"/>
                  <a:chOff x="1960" y="510"/>
                  <a:chExt cx="1204" cy="1675"/>
                </a:xfrm>
              </p:grpSpPr>
              <p:sp>
                <p:nvSpPr>
                  <p:cNvPr id="100" name="Freeform 12"/>
                  <p:cNvSpPr>
                    <a:spLocks/>
                  </p:cNvSpPr>
                  <p:nvPr/>
                </p:nvSpPr>
                <p:spPr bwMode="auto">
                  <a:xfrm rot="1453774" flipH="1">
                    <a:off x="1960" y="510"/>
                    <a:ext cx="363" cy="1675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sp>
                <p:nvSpPr>
                  <p:cNvPr id="101" name="Oval 13"/>
                  <p:cNvSpPr>
                    <a:spLocks noChangeArrowheads="1"/>
                  </p:cNvSpPr>
                  <p:nvPr/>
                </p:nvSpPr>
                <p:spPr bwMode="auto">
                  <a:xfrm rot="1453774" flipH="1">
                    <a:off x="2587" y="723"/>
                    <a:ext cx="577" cy="25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3769"/>
                  </a:p>
                </p:txBody>
              </p:sp>
            </p:grpSp>
          </p:grpSp>
        </p:grpSp>
      </p:grpSp>
      <p:sp>
        <p:nvSpPr>
          <p:cNvPr id="104" name="Дуга 103"/>
          <p:cNvSpPr/>
          <p:nvPr/>
        </p:nvSpPr>
        <p:spPr>
          <a:xfrm rot="2356062">
            <a:off x="7294716" y="1899172"/>
            <a:ext cx="1914746" cy="1914746"/>
          </a:xfrm>
          <a:prstGeom prst="arc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7982"/>
          </a:p>
        </p:txBody>
      </p:sp>
      <p:sp>
        <p:nvSpPr>
          <p:cNvPr id="14" name="TextBox 13"/>
          <p:cNvSpPr txBox="1"/>
          <p:nvPr/>
        </p:nvSpPr>
        <p:spPr>
          <a:xfrm>
            <a:off x="7326263" y="4040388"/>
            <a:ext cx="262084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OD = AC+CD</a:t>
            </a:r>
            <a:endParaRPr lang="ru-RU" b="1" dirty="0"/>
          </a:p>
        </p:txBody>
      </p:sp>
      <p:sp>
        <p:nvSpPr>
          <p:cNvPr id="107" name="Text Box 4"/>
          <p:cNvSpPr txBox="1">
            <a:spLocks noChangeArrowheads="1"/>
          </p:cNvSpPr>
          <p:nvPr/>
        </p:nvSpPr>
        <p:spPr bwMode="auto">
          <a:xfrm>
            <a:off x="301772" y="370943"/>
            <a:ext cx="218521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600" b="1" i="1" dirty="0" err="1" smtClean="0"/>
              <a:t>Berilgan</a:t>
            </a:r>
            <a:r>
              <a:rPr lang="ru-RU" sz="3600" b="1" i="1" dirty="0" smtClean="0"/>
              <a:t>:</a:t>
            </a:r>
            <a:endParaRPr lang="ru-RU" sz="3600" b="1" i="1" dirty="0"/>
          </a:p>
        </p:txBody>
      </p:sp>
      <p:sp>
        <p:nvSpPr>
          <p:cNvPr id="108" name="Text Box 5"/>
          <p:cNvSpPr txBox="1">
            <a:spLocks noChangeArrowheads="1"/>
          </p:cNvSpPr>
          <p:nvPr/>
        </p:nvSpPr>
        <p:spPr bwMode="auto">
          <a:xfrm>
            <a:off x="2753521" y="424263"/>
            <a:ext cx="15742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 dirty="0" smtClean="0">
                <a:solidFill>
                  <a:srgbClr val="0070C0"/>
                </a:solidFill>
              </a:rPr>
              <a:t>OE </a:t>
            </a:r>
            <a:r>
              <a:rPr lang="en-US" sz="3200" dirty="0" err="1" smtClean="0">
                <a:solidFill>
                  <a:srgbClr val="0070C0"/>
                </a:solidFill>
              </a:rPr>
              <a:t>nur</a:t>
            </a:r>
            <a:r>
              <a:rPr lang="en-US" sz="3200" dirty="0" smtClean="0">
                <a:solidFill>
                  <a:srgbClr val="0070C0"/>
                </a:solidFill>
              </a:rPr>
              <a:t>,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109" name="Text Box 8"/>
          <p:cNvSpPr txBox="1">
            <a:spLocks noChangeArrowheads="1"/>
          </p:cNvSpPr>
          <p:nvPr/>
        </p:nvSpPr>
        <p:spPr bwMode="auto">
          <a:xfrm>
            <a:off x="3591969" y="1168359"/>
            <a:ext cx="3218452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902" dirty="0" smtClean="0">
                <a:solidFill>
                  <a:srgbClr val="0070C0"/>
                </a:solidFill>
                <a:sym typeface="Symbol" panose="05050102010706020507" pitchFamily="18" charset="2"/>
              </a:rPr>
              <a:t>A</a:t>
            </a:r>
            <a:r>
              <a:rPr lang="en-US" sz="3902" dirty="0" smtClean="0">
                <a:solidFill>
                  <a:srgbClr val="0070C0"/>
                </a:solidFill>
                <a:sym typeface="Symbol" panose="05050102010706020507" pitchFamily="18" charset="2"/>
              </a:rPr>
              <a:t>B+CD</a:t>
            </a:r>
            <a:r>
              <a:rPr lang="ru-RU" sz="3902" dirty="0" smtClean="0">
                <a:solidFill>
                  <a:srgbClr val="0070C0"/>
                </a:solidFill>
                <a:sym typeface="Symbol" panose="05050102010706020507" pitchFamily="18" charset="2"/>
              </a:rPr>
              <a:t></a:t>
            </a:r>
            <a:r>
              <a:rPr lang="en-US" sz="3902" dirty="0" smtClean="0">
                <a:solidFill>
                  <a:srgbClr val="0070C0"/>
                </a:solidFill>
                <a:sym typeface="Symbol" panose="05050102010706020507" pitchFamily="18" charset="2"/>
              </a:rPr>
              <a:t>OE</a:t>
            </a:r>
            <a:endParaRPr lang="en-US" sz="3902" dirty="0">
              <a:solidFill>
                <a:srgbClr val="0070C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470959" y="369902"/>
            <a:ext cx="43075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0070C0"/>
                </a:solidFill>
              </a:rPr>
              <a:t>AB </a:t>
            </a:r>
            <a:r>
              <a:rPr lang="en-US" sz="4000" dirty="0" err="1">
                <a:solidFill>
                  <a:srgbClr val="0070C0"/>
                </a:solidFill>
              </a:rPr>
              <a:t>va</a:t>
            </a:r>
            <a:r>
              <a:rPr lang="en-US" sz="4000" dirty="0">
                <a:solidFill>
                  <a:srgbClr val="0070C0"/>
                </a:solidFill>
              </a:rPr>
              <a:t> CD - </a:t>
            </a:r>
            <a:r>
              <a:rPr lang="en-US" sz="4000" dirty="0" err="1">
                <a:solidFill>
                  <a:srgbClr val="0070C0"/>
                </a:solidFill>
              </a:rPr>
              <a:t>kesmalar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4456" y="1160286"/>
            <a:ext cx="30694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 dirty="0" err="1"/>
              <a:t>Yasash</a:t>
            </a:r>
            <a:r>
              <a:rPr lang="en-US" sz="4000" b="1" i="1" dirty="0"/>
              <a:t> </a:t>
            </a:r>
            <a:r>
              <a:rPr lang="en-US" sz="4000" b="1" i="1" dirty="0" err="1"/>
              <a:t>kerak</a:t>
            </a:r>
            <a:r>
              <a:rPr lang="ru-RU" sz="4000" b="1" i="1" dirty="0"/>
              <a:t>:</a:t>
            </a:r>
          </a:p>
        </p:txBody>
      </p:sp>
      <p:sp>
        <p:nvSpPr>
          <p:cNvPr id="112" name="Freeform 26"/>
          <p:cNvSpPr>
            <a:spLocks/>
          </p:cNvSpPr>
          <p:nvPr/>
        </p:nvSpPr>
        <p:spPr bwMode="auto">
          <a:xfrm>
            <a:off x="7877387" y="2810243"/>
            <a:ext cx="1308421" cy="105039"/>
          </a:xfrm>
          <a:custGeom>
            <a:avLst/>
            <a:gdLst>
              <a:gd name="T0" fmla="*/ 0 w 1720"/>
              <a:gd name="T1" fmla="*/ 0 h 1"/>
              <a:gd name="T2" fmla="*/ 1720 w 1720"/>
              <a:gd name="T3" fmla="*/ 0 h 1"/>
              <a:gd name="T4" fmla="*/ 0 60000 65536"/>
              <a:gd name="T5" fmla="*/ 0 60000 65536"/>
              <a:gd name="T6" fmla="*/ 0 w 1720"/>
              <a:gd name="T7" fmla="*/ 0 h 1"/>
              <a:gd name="T8" fmla="*/ 1720 w 172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20" h="1">
                <a:moveTo>
                  <a:pt x="0" y="0"/>
                </a:moveTo>
                <a:lnTo>
                  <a:pt x="1720" y="0"/>
                </a:lnTo>
              </a:path>
            </a:pathLst>
          </a:custGeom>
          <a:noFill/>
          <a:ln w="28575">
            <a:solidFill>
              <a:schemeClr val="accent6">
                <a:lumMod val="50000"/>
              </a:schemeClr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3769"/>
          </a:p>
        </p:txBody>
      </p:sp>
    </p:spTree>
    <p:extLst>
      <p:ext uri="{BB962C8B-B14F-4D97-AF65-F5344CB8AC3E}">
        <p14:creationId xmlns:p14="http://schemas.microsoft.com/office/powerpoint/2010/main" val="391343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63" grpId="0" animBg="1"/>
      <p:bldP spid="87" grpId="0" animBg="1"/>
      <p:bldP spid="12" grpId="0"/>
      <p:bldP spid="104" grpId="0" animBg="1"/>
      <p:bldP spid="14" grpId="0"/>
      <p:bldP spid="1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9177" y="1133698"/>
            <a:ext cx="11737304" cy="6577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Yasashga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muhimligining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sababi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Yasashga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masalalarning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hos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chizg‘ich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shakllarni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Sirkul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yasashga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ishlarni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Yasashni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bajarishda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o‘lchashga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ruxsat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beriladimi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989682"/>
          </a:xfrm>
          <a:prstGeom prst="rect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56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73535" y="2208173"/>
            <a:ext cx="7822975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6-7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4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endParaRPr lang="en-US" sz="4400" b="1" dirty="0" smtClean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(125 - bet).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366" y="1746439"/>
            <a:ext cx="2700188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1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9"/>
          <p:cNvSpPr txBox="1">
            <a:spLocks noChangeArrowheads="1"/>
          </p:cNvSpPr>
          <p:nvPr/>
        </p:nvSpPr>
        <p:spPr bwMode="auto">
          <a:xfrm>
            <a:off x="510962" y="369408"/>
            <a:ext cx="11099203" cy="3803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sz="2800" dirty="0"/>
              <a:t>      </a:t>
            </a:r>
            <a:r>
              <a:rPr lang="en-US" sz="3200" dirty="0" err="1" smtClean="0"/>
              <a:t>Geometriyada</a:t>
            </a:r>
            <a:r>
              <a:rPr lang="en-US" sz="3200" dirty="0" smtClean="0"/>
              <a:t> </a:t>
            </a:r>
            <a:r>
              <a:rPr lang="en-US" sz="3200" b="1" dirty="0" err="1" smtClean="0"/>
              <a:t>sirkul</a:t>
            </a:r>
            <a:r>
              <a:rPr lang="en-US" sz="3200" dirty="0" smtClean="0"/>
              <a:t> </a:t>
            </a:r>
            <a:r>
              <a:rPr lang="en-US" sz="3200" dirty="0" err="1" smtClean="0"/>
              <a:t>va</a:t>
            </a:r>
            <a:r>
              <a:rPr lang="en-US" sz="3200" dirty="0" smtClean="0"/>
              <a:t> </a:t>
            </a:r>
            <a:r>
              <a:rPr lang="en-US" sz="3200" b="1" dirty="0" err="1" smtClean="0"/>
              <a:t>chizg‘ich</a:t>
            </a:r>
            <a:r>
              <a:rPr lang="en-US" sz="3200" dirty="0" smtClean="0"/>
              <a:t> </a:t>
            </a:r>
            <a:r>
              <a:rPr lang="en-US" sz="3200" dirty="0" err="1"/>
              <a:t>yordamida</a:t>
            </a:r>
            <a:r>
              <a:rPr lang="en-US" sz="3200" dirty="0"/>
              <a:t> </a:t>
            </a:r>
            <a:r>
              <a:rPr lang="en-US" sz="3200" dirty="0" err="1" smtClean="0"/>
              <a:t>yasashga</a:t>
            </a:r>
            <a:r>
              <a:rPr lang="ru-RU" sz="3200" dirty="0"/>
              <a:t> </a:t>
            </a:r>
            <a:r>
              <a:rPr lang="en-US" sz="3200" dirty="0" err="1" smtClean="0"/>
              <a:t>doir</a:t>
            </a:r>
            <a:r>
              <a:rPr lang="en-US" sz="3200" dirty="0" smtClean="0"/>
              <a:t> </a:t>
            </a:r>
            <a:r>
              <a:rPr lang="en-US" sz="3200" dirty="0" err="1"/>
              <a:t>masalalar</a:t>
            </a:r>
            <a:r>
              <a:rPr lang="en-US" sz="3200" dirty="0"/>
              <a:t> </a:t>
            </a:r>
            <a:r>
              <a:rPr lang="en-US" sz="3200" dirty="0" err="1"/>
              <a:t>alohida</a:t>
            </a:r>
            <a:r>
              <a:rPr lang="en-US" sz="3200" dirty="0"/>
              <a:t> </a:t>
            </a:r>
            <a:r>
              <a:rPr lang="en-US" sz="3200" dirty="0" err="1" smtClean="0"/>
              <a:t>ajratib</a:t>
            </a:r>
            <a:r>
              <a:rPr lang="en-US" sz="3200" dirty="0" smtClean="0"/>
              <a:t> </a:t>
            </a:r>
            <a:r>
              <a:rPr lang="en-US" sz="3200" dirty="0" err="1" smtClean="0"/>
              <a:t>o‘rganiladi.Yasashga</a:t>
            </a:r>
            <a:r>
              <a:rPr lang="en-US" sz="3200" dirty="0" smtClean="0"/>
              <a:t> </a:t>
            </a:r>
            <a:r>
              <a:rPr lang="en-US" sz="3200" dirty="0" err="1"/>
              <a:t>oid</a:t>
            </a:r>
            <a:r>
              <a:rPr lang="en-US" sz="3200" dirty="0"/>
              <a:t> </a:t>
            </a:r>
            <a:r>
              <a:rPr lang="en-US" sz="3200" dirty="0" err="1"/>
              <a:t>masalalarni</a:t>
            </a:r>
            <a:r>
              <a:rPr lang="en-US" sz="3200" dirty="0"/>
              <a:t> </a:t>
            </a:r>
            <a:r>
              <a:rPr lang="en-US" sz="3200" dirty="0" err="1"/>
              <a:t>faqat</a:t>
            </a:r>
            <a:r>
              <a:rPr lang="en-US" sz="3200" dirty="0"/>
              <a:t> </a:t>
            </a:r>
            <a:r>
              <a:rPr lang="en-US" sz="3200" dirty="0" err="1"/>
              <a:t>oddiy</a:t>
            </a:r>
            <a:r>
              <a:rPr lang="en-US" sz="3200" dirty="0"/>
              <a:t> </a:t>
            </a:r>
            <a:r>
              <a:rPr lang="en-US" sz="3200" dirty="0" err="1" smtClean="0"/>
              <a:t>chizg‘ich</a:t>
            </a:r>
            <a:r>
              <a:rPr lang="en-US" sz="3200" dirty="0" smtClean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sirkul</a:t>
            </a:r>
            <a:r>
              <a:rPr lang="en-US" sz="3200" dirty="0"/>
              <a:t> </a:t>
            </a:r>
            <a:r>
              <a:rPr lang="en-US" sz="3200" dirty="0" err="1" smtClean="0"/>
              <a:t>vositasida</a:t>
            </a:r>
            <a:r>
              <a:rPr lang="en-US" sz="3200" dirty="0" smtClean="0"/>
              <a:t> </a:t>
            </a:r>
            <a:r>
              <a:rPr lang="en-US" sz="3200" dirty="0" err="1"/>
              <a:t>yechish</a:t>
            </a:r>
            <a:r>
              <a:rPr lang="en-US" sz="3200" dirty="0"/>
              <a:t> </a:t>
            </a:r>
            <a:r>
              <a:rPr lang="en-US" sz="3200" dirty="0" smtClean="0"/>
              <a:t>- </a:t>
            </a:r>
            <a:r>
              <a:rPr lang="en-US" sz="3200" b="1" dirty="0" err="1"/>
              <a:t>mantiqiy</a:t>
            </a:r>
            <a:r>
              <a:rPr lang="en-US" sz="3200" b="1" dirty="0"/>
              <a:t> </a:t>
            </a:r>
            <a:r>
              <a:rPr lang="en-US" sz="3200" b="1" dirty="0" err="1"/>
              <a:t>mushohada</a:t>
            </a:r>
            <a:r>
              <a:rPr lang="en-US" sz="3200" b="1" dirty="0"/>
              <a:t> </a:t>
            </a:r>
            <a:r>
              <a:rPr lang="en-US" sz="3200" b="1" dirty="0" err="1"/>
              <a:t>qilish</a:t>
            </a:r>
            <a:r>
              <a:rPr lang="en-US" sz="3200" b="1" dirty="0"/>
              <a:t> </a:t>
            </a:r>
            <a:r>
              <a:rPr lang="en-US" sz="3200" dirty="0" err="1"/>
              <a:t>qobiliyatini</a:t>
            </a:r>
            <a:r>
              <a:rPr lang="en-US" sz="3200" dirty="0"/>
              <a:t> </a:t>
            </a:r>
            <a:r>
              <a:rPr lang="en-US" sz="3200" dirty="0" err="1" smtClean="0"/>
              <a:t>o‘stiradi</a:t>
            </a:r>
            <a:r>
              <a:rPr lang="en-US" sz="3200" dirty="0" smtClean="0"/>
              <a:t>. </a:t>
            </a:r>
            <a:r>
              <a:rPr lang="en-US" sz="3200" dirty="0" err="1" smtClean="0"/>
              <a:t>Shuning</a:t>
            </a:r>
            <a:r>
              <a:rPr lang="en-US" sz="3200" dirty="0" smtClean="0"/>
              <a:t> </a:t>
            </a:r>
            <a:r>
              <a:rPr lang="en-US" sz="3200" dirty="0" err="1"/>
              <a:t>uchun</a:t>
            </a:r>
            <a:r>
              <a:rPr lang="en-US" sz="3200" dirty="0"/>
              <a:t> </a:t>
            </a:r>
            <a:r>
              <a:rPr lang="en-US" sz="3200" dirty="0" err="1"/>
              <a:t>Qadimgi</a:t>
            </a:r>
            <a:r>
              <a:rPr lang="en-US" sz="3200" dirty="0"/>
              <a:t> </a:t>
            </a:r>
            <a:r>
              <a:rPr lang="en-US" sz="3200" dirty="0" err="1"/>
              <a:t>Yunonistonda</a:t>
            </a:r>
            <a:r>
              <a:rPr lang="en-US" sz="3200" dirty="0"/>
              <a:t> </a:t>
            </a:r>
            <a:r>
              <a:rPr lang="en-US" sz="3200" dirty="0" err="1"/>
              <a:t>bu</a:t>
            </a:r>
            <a:r>
              <a:rPr lang="en-US" sz="3200" dirty="0"/>
              <a:t> </a:t>
            </a:r>
            <a:r>
              <a:rPr lang="en-US" sz="3200" dirty="0" err="1"/>
              <a:t>mavzudagi</a:t>
            </a:r>
            <a:r>
              <a:rPr lang="en-US" sz="3200" dirty="0"/>
              <a:t> </a:t>
            </a:r>
            <a:r>
              <a:rPr lang="en-US" sz="3200" dirty="0" err="1"/>
              <a:t>masalalarni</a:t>
            </a:r>
            <a:r>
              <a:rPr lang="en-US" sz="3200" dirty="0"/>
              <a:t> </a:t>
            </a:r>
            <a:r>
              <a:rPr lang="en-US" sz="3200" dirty="0" err="1"/>
              <a:t>yechish</a:t>
            </a:r>
            <a:r>
              <a:rPr lang="en-US" sz="3200" dirty="0"/>
              <a:t> </a:t>
            </a:r>
            <a:r>
              <a:rPr lang="en-US" sz="3200" dirty="0" err="1"/>
              <a:t>san’at</a:t>
            </a:r>
            <a:r>
              <a:rPr lang="en-US" sz="3200" dirty="0"/>
              <a:t> </a:t>
            </a:r>
            <a:r>
              <a:rPr lang="en-US" sz="3200" dirty="0" err="1"/>
              <a:t>darajasiga</a:t>
            </a:r>
            <a:r>
              <a:rPr lang="en-US" sz="3200" dirty="0"/>
              <a:t> </a:t>
            </a:r>
            <a:r>
              <a:rPr lang="en-US" sz="3200" dirty="0" err="1" smtClean="0"/>
              <a:t>ko‘tarilgan</a:t>
            </a:r>
            <a:r>
              <a:rPr lang="en-US" sz="3200" dirty="0"/>
              <a:t>.</a:t>
            </a:r>
            <a:endParaRPr lang="ru-RU" sz="3200" dirty="0"/>
          </a:p>
          <a:p>
            <a:pPr algn="just"/>
            <a:endParaRPr lang="ru-RU" sz="2457" dirty="0">
              <a:solidFill>
                <a:schemeClr val="tx2"/>
              </a:solidFill>
            </a:endParaRPr>
          </a:p>
          <a:p>
            <a:pPr algn="just"/>
            <a:r>
              <a:rPr lang="ru-RU" sz="2457" dirty="0">
                <a:solidFill>
                  <a:schemeClr val="tx2"/>
                </a:solidFill>
              </a:rPr>
              <a:t>    </a:t>
            </a:r>
            <a:endParaRPr lang="ru-RU" sz="2457" dirty="0"/>
          </a:p>
        </p:txBody>
      </p:sp>
      <p:grpSp>
        <p:nvGrpSpPr>
          <p:cNvPr id="9219" name="Group 28"/>
          <p:cNvGrpSpPr>
            <a:grpSpLocks/>
          </p:cNvGrpSpPr>
          <p:nvPr/>
        </p:nvGrpSpPr>
        <p:grpSpPr bwMode="auto">
          <a:xfrm rot="2763387" flipH="1">
            <a:off x="5201543" y="3600257"/>
            <a:ext cx="1384485" cy="3137841"/>
            <a:chOff x="3797" y="754"/>
            <a:chExt cx="852" cy="1931"/>
          </a:xfrm>
        </p:grpSpPr>
        <p:sp>
          <p:nvSpPr>
            <p:cNvPr id="9239" name="Freeform 29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83326" name="Freeform 30"/>
            <p:cNvSpPr>
              <a:spLocks/>
            </p:cNvSpPr>
            <p:nvPr/>
          </p:nvSpPr>
          <p:spPr bwMode="auto">
            <a:xfrm rot="78698">
              <a:off x="4430" y="2313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9241" name="Freeform 31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9242" name="Freeform 32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grpSp>
        <p:nvGrpSpPr>
          <p:cNvPr id="9220" name="Group 33"/>
          <p:cNvGrpSpPr>
            <a:grpSpLocks/>
          </p:cNvGrpSpPr>
          <p:nvPr/>
        </p:nvGrpSpPr>
        <p:grpSpPr bwMode="auto">
          <a:xfrm rot="3659299" flipH="1">
            <a:off x="5038101" y="3173804"/>
            <a:ext cx="1384485" cy="3137841"/>
            <a:chOff x="3797" y="754"/>
            <a:chExt cx="852" cy="1931"/>
          </a:xfrm>
        </p:grpSpPr>
        <p:sp>
          <p:nvSpPr>
            <p:cNvPr id="9235" name="Freeform 3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83331" name="Freeform 35"/>
            <p:cNvSpPr>
              <a:spLocks/>
            </p:cNvSpPr>
            <p:nvPr/>
          </p:nvSpPr>
          <p:spPr bwMode="auto">
            <a:xfrm rot="78698">
              <a:off x="4429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9237" name="Freeform 3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9238" name="Freeform 3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grpSp>
        <p:nvGrpSpPr>
          <p:cNvPr id="9221" name="Group 5"/>
          <p:cNvGrpSpPr>
            <a:grpSpLocks/>
          </p:cNvGrpSpPr>
          <p:nvPr/>
        </p:nvGrpSpPr>
        <p:grpSpPr bwMode="auto">
          <a:xfrm rot="366378">
            <a:off x="8839639" y="3573672"/>
            <a:ext cx="1423485" cy="3282465"/>
            <a:chOff x="746" y="796"/>
            <a:chExt cx="903" cy="1999"/>
          </a:xfrm>
        </p:grpSpPr>
        <p:sp>
          <p:nvSpPr>
            <p:cNvPr id="9227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799 w 1252"/>
                <a:gd name="T5" fmla="*/ 1552 h 3125"/>
                <a:gd name="T6" fmla="*/ 848 w 1252"/>
                <a:gd name="T7" fmla="*/ 1909 h 3125"/>
                <a:gd name="T8" fmla="*/ 645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83303" name="Freeform 7"/>
            <p:cNvSpPr>
              <a:spLocks/>
            </p:cNvSpPr>
            <p:nvPr/>
          </p:nvSpPr>
          <p:spPr bwMode="auto">
            <a:xfrm rot="78698">
              <a:off x="1428" y="2354"/>
              <a:ext cx="212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9229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grpSp>
          <p:nvGrpSpPr>
            <p:cNvPr id="9230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9231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587 w 1094"/>
                  <a:gd name="T1" fmla="*/ 1595 h 2612"/>
                  <a:gd name="T2" fmla="*/ 741 w 1094"/>
                  <a:gd name="T3" fmla="*/ 1540 h 2612"/>
                  <a:gd name="T4" fmla="*/ 688 w 1094"/>
                  <a:gd name="T5" fmla="*/ 1560 h 2612"/>
                  <a:gd name="T6" fmla="*/ 57 w 1094"/>
                  <a:gd name="T7" fmla="*/ 0 h 2612"/>
                  <a:gd name="T8" fmla="*/ 0 w 1094"/>
                  <a:gd name="T9" fmla="*/ 18 h 2612"/>
                  <a:gd name="T10" fmla="*/ 637 w 1094"/>
                  <a:gd name="T11" fmla="*/ 1578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9232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9233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9234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ru-RU" sz="3902"/>
                </a:p>
              </p:txBody>
            </p:sp>
          </p:grpSp>
        </p:grpSp>
      </p:grpSp>
      <p:sp>
        <p:nvSpPr>
          <p:cNvPr id="9222" name="Freeform 24" descr="Папирус"/>
          <p:cNvSpPr>
            <a:spLocks/>
          </p:cNvSpPr>
          <p:nvPr/>
        </p:nvSpPr>
        <p:spPr bwMode="auto">
          <a:xfrm>
            <a:off x="1832789" y="6161934"/>
            <a:ext cx="6304933" cy="573619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560388 h 344"/>
              <a:gd name="T4" fmla="*/ 6146800 w 3880"/>
              <a:gd name="T5" fmla="*/ 560388 h 344"/>
              <a:gd name="T6" fmla="*/ 6159500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9223" name="Oval 25"/>
          <p:cNvSpPr>
            <a:spLocks noChangeArrowheads="1"/>
          </p:cNvSpPr>
          <p:nvPr/>
        </p:nvSpPr>
        <p:spPr bwMode="auto">
          <a:xfrm rot="-4023734">
            <a:off x="2121224" y="6378870"/>
            <a:ext cx="152748" cy="14462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3902"/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 rot="10800000">
            <a:off x="1826290" y="6089199"/>
            <a:ext cx="6340682" cy="312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819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819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819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819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819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819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r>
              <a:rPr lang="en-US" sz="921">
                <a:solidFill>
                  <a:srgbClr val="000000"/>
                </a:solidFill>
              </a:rPr>
              <a:t>IIII</a:t>
            </a:r>
            <a:r>
              <a:rPr lang="en-US" sz="1433">
                <a:solidFill>
                  <a:srgbClr val="000000"/>
                </a:solidFill>
              </a:rPr>
              <a:t>I</a:t>
            </a:r>
            <a:endParaRPr lang="ru-RU" sz="921">
              <a:solidFill>
                <a:srgbClr val="000000"/>
              </a:solidFill>
            </a:endParaRP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1754790" y="6309808"/>
            <a:ext cx="6342307" cy="23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921" b="1">
                <a:solidFill>
                  <a:srgbClr val="000000"/>
                </a:solidFill>
              </a:rPr>
              <a:t>   </a:t>
            </a:r>
            <a:r>
              <a:rPr lang="en-US" sz="921" b="1">
                <a:solidFill>
                  <a:srgbClr val="000000"/>
                </a:solidFill>
              </a:rPr>
              <a:t>0      </a:t>
            </a:r>
            <a:r>
              <a:rPr lang="ru-RU" sz="921" b="1">
                <a:solidFill>
                  <a:srgbClr val="000000"/>
                </a:solidFill>
              </a:rPr>
              <a:t> </a:t>
            </a:r>
            <a:r>
              <a:rPr lang="en-US" sz="921" b="1">
                <a:solidFill>
                  <a:srgbClr val="000000"/>
                </a:solidFill>
              </a:rPr>
              <a:t> 1     </a:t>
            </a:r>
            <a:r>
              <a:rPr lang="ru-RU" sz="921" b="1">
                <a:solidFill>
                  <a:srgbClr val="000000"/>
                </a:solidFill>
              </a:rPr>
              <a:t>  </a:t>
            </a:r>
            <a:r>
              <a:rPr lang="en-US" sz="921" b="1">
                <a:solidFill>
                  <a:srgbClr val="000000"/>
                </a:solidFill>
              </a:rPr>
              <a:t> </a:t>
            </a:r>
            <a:r>
              <a:rPr lang="ru-RU" sz="921" b="1">
                <a:solidFill>
                  <a:srgbClr val="000000"/>
                </a:solidFill>
              </a:rPr>
              <a:t> </a:t>
            </a:r>
            <a:r>
              <a:rPr lang="en-US" sz="921" b="1">
                <a:solidFill>
                  <a:srgbClr val="000000"/>
                </a:solidFill>
              </a:rPr>
              <a:t>2      </a:t>
            </a:r>
            <a:r>
              <a:rPr lang="ru-RU" sz="921" b="1">
                <a:solidFill>
                  <a:srgbClr val="000000"/>
                </a:solidFill>
              </a:rPr>
              <a:t> </a:t>
            </a:r>
            <a:r>
              <a:rPr lang="en-US" sz="921" b="1">
                <a:solidFill>
                  <a:srgbClr val="000000"/>
                </a:solidFill>
              </a:rPr>
              <a:t> 3       </a:t>
            </a:r>
            <a:r>
              <a:rPr lang="ru-RU" sz="921" b="1">
                <a:solidFill>
                  <a:srgbClr val="000000"/>
                </a:solidFill>
              </a:rPr>
              <a:t> </a:t>
            </a:r>
            <a:r>
              <a:rPr lang="en-US" sz="921" b="1">
                <a:solidFill>
                  <a:srgbClr val="000000"/>
                </a:solidFill>
              </a:rPr>
              <a:t>4       </a:t>
            </a:r>
            <a:r>
              <a:rPr lang="ru-RU" sz="921" b="1">
                <a:solidFill>
                  <a:srgbClr val="000000"/>
                </a:solidFill>
              </a:rPr>
              <a:t> </a:t>
            </a:r>
            <a:r>
              <a:rPr lang="en-US" sz="921" b="1">
                <a:solidFill>
                  <a:srgbClr val="000000"/>
                </a:solidFill>
              </a:rPr>
              <a:t> 5        </a:t>
            </a:r>
            <a:r>
              <a:rPr lang="ru-RU" sz="921" b="1">
                <a:solidFill>
                  <a:srgbClr val="000000"/>
                </a:solidFill>
              </a:rPr>
              <a:t> </a:t>
            </a:r>
            <a:r>
              <a:rPr lang="en-US" sz="921" b="1">
                <a:solidFill>
                  <a:srgbClr val="000000"/>
                </a:solidFill>
              </a:rPr>
              <a:t>6        7        8        </a:t>
            </a:r>
            <a:r>
              <a:rPr lang="ru-RU" sz="921" b="1">
                <a:solidFill>
                  <a:srgbClr val="000000"/>
                </a:solidFill>
              </a:rPr>
              <a:t> </a:t>
            </a:r>
            <a:r>
              <a:rPr lang="en-US" sz="921" b="1">
                <a:solidFill>
                  <a:srgbClr val="000000"/>
                </a:solidFill>
              </a:rPr>
              <a:t>9       10      11      12       13      14      15      16   </a:t>
            </a:r>
            <a:endParaRPr lang="ru-RU" sz="921" b="1">
              <a:solidFill>
                <a:srgbClr val="000000"/>
              </a:solidFill>
            </a:endParaRPr>
          </a:p>
        </p:txBody>
      </p:sp>
      <p:pic>
        <p:nvPicPr>
          <p:cNvPr id="183337" name="Picture 41" descr="janito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78" y="4523951"/>
            <a:ext cx="2120603" cy="1949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53937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xit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5000"/>
                                        <p:tgtEl>
                                          <p:spTgt spid="183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xit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" dur="50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38889E-6 -3.7037E-7 L 0.62952 -0.00162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183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7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83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9"/>
          <p:cNvSpPr txBox="1">
            <a:spLocks noChangeArrowheads="1"/>
          </p:cNvSpPr>
          <p:nvPr/>
        </p:nvSpPr>
        <p:spPr bwMode="auto">
          <a:xfrm>
            <a:off x="72550" y="325708"/>
            <a:ext cx="11668209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sz="3200" b="1" dirty="0" smtClean="0"/>
              <a:t>   </a:t>
            </a:r>
            <a:r>
              <a:rPr lang="en-US" sz="3200" b="1" dirty="0" err="1" smtClean="0"/>
              <a:t>Sirkul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chizg‘ichdan</a:t>
            </a:r>
            <a:r>
              <a:rPr lang="en-US" sz="3200" b="1" dirty="0" smtClean="0"/>
              <a:t> </a:t>
            </a:r>
            <a:r>
              <a:rPr lang="en-US" sz="3200" b="1" dirty="0" err="1"/>
              <a:t>foydalanishning</a:t>
            </a:r>
            <a:r>
              <a:rPr lang="en-US" sz="3200" b="1" dirty="0"/>
              <a:t> </a:t>
            </a:r>
            <a:r>
              <a:rPr lang="en-US" sz="3200" b="1" dirty="0" err="1"/>
              <a:t>maxsus</a:t>
            </a:r>
            <a:r>
              <a:rPr lang="en-US" sz="3200" b="1" dirty="0"/>
              <a:t> </a:t>
            </a:r>
            <a:r>
              <a:rPr lang="en-US" sz="3200" b="1" dirty="0" err="1" smtClean="0"/>
              <a:t>qoidalari</a:t>
            </a:r>
            <a:r>
              <a:rPr lang="en-US" sz="3200" b="1" dirty="0" smtClean="0"/>
              <a:t> bor.</a:t>
            </a:r>
            <a:r>
              <a:rPr lang="ru-RU" sz="3200" b="1" dirty="0" smtClean="0"/>
              <a:t> </a:t>
            </a:r>
            <a:r>
              <a:rPr lang="en-US" sz="3200" b="1" dirty="0" err="1" smtClean="0"/>
              <a:t>Ular</a:t>
            </a:r>
            <a:r>
              <a:rPr lang="en-US" sz="3200" b="1" dirty="0" smtClean="0"/>
              <a:t> </a:t>
            </a:r>
            <a:r>
              <a:rPr lang="en-US" sz="3200" b="1" dirty="0" err="1"/>
              <a:t>vositasida</a:t>
            </a:r>
            <a:r>
              <a:rPr lang="en-US" sz="3200" b="1" dirty="0"/>
              <a:t> </a:t>
            </a:r>
            <a:r>
              <a:rPr lang="en-US" sz="3200" b="1" dirty="0" err="1"/>
              <a:t>faqat</a:t>
            </a:r>
            <a:r>
              <a:rPr lang="en-US" sz="3200" b="1" dirty="0"/>
              <a:t> </a:t>
            </a:r>
            <a:r>
              <a:rPr lang="en-US" sz="3200" b="1" dirty="0" err="1" smtClean="0"/>
              <a:t>quyidagi</a:t>
            </a:r>
            <a:r>
              <a:rPr lang="en-US" sz="3200" b="1" dirty="0" smtClean="0"/>
              <a:t> </a:t>
            </a:r>
            <a:r>
              <a:rPr lang="en-US" sz="3200" b="1" dirty="0" err="1"/>
              <a:t>ishlarni</a:t>
            </a:r>
            <a:r>
              <a:rPr lang="en-US" sz="3200" b="1" dirty="0"/>
              <a:t> </a:t>
            </a:r>
            <a:r>
              <a:rPr lang="en-US" sz="3200" b="1" dirty="0" err="1"/>
              <a:t>bajarishga</a:t>
            </a:r>
            <a:r>
              <a:rPr lang="en-US" sz="3200" b="1" dirty="0"/>
              <a:t> </a:t>
            </a:r>
            <a:r>
              <a:rPr lang="en-US" sz="3200" b="1" dirty="0" err="1" smtClean="0"/>
              <a:t>ruxsat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etiladi</a:t>
            </a:r>
            <a:r>
              <a:rPr lang="en-US" sz="3200" b="1" dirty="0"/>
              <a:t>:</a:t>
            </a:r>
            <a:endParaRPr lang="ru-RU" sz="3200" b="1" dirty="0"/>
          </a:p>
          <a:p>
            <a:pPr algn="just"/>
            <a:r>
              <a:rPr lang="ru-RU" sz="3200" b="1" dirty="0"/>
              <a:t>    </a:t>
            </a:r>
          </a:p>
        </p:txBody>
      </p:sp>
      <p:grpSp>
        <p:nvGrpSpPr>
          <p:cNvPr id="9219" name="Group 28"/>
          <p:cNvGrpSpPr>
            <a:grpSpLocks/>
          </p:cNvGrpSpPr>
          <p:nvPr/>
        </p:nvGrpSpPr>
        <p:grpSpPr bwMode="auto">
          <a:xfrm rot="2763387" flipH="1">
            <a:off x="4906143" y="3814534"/>
            <a:ext cx="1384485" cy="3137841"/>
            <a:chOff x="3797" y="754"/>
            <a:chExt cx="852" cy="1931"/>
          </a:xfrm>
        </p:grpSpPr>
        <p:sp>
          <p:nvSpPr>
            <p:cNvPr id="9239" name="Freeform 29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83326" name="Freeform 30"/>
            <p:cNvSpPr>
              <a:spLocks/>
            </p:cNvSpPr>
            <p:nvPr/>
          </p:nvSpPr>
          <p:spPr bwMode="auto">
            <a:xfrm rot="78698">
              <a:off x="4430" y="2313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9241" name="Freeform 31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9242" name="Freeform 32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9222" name="Freeform 24" descr="Папирус"/>
          <p:cNvSpPr>
            <a:spLocks/>
          </p:cNvSpPr>
          <p:nvPr/>
        </p:nvSpPr>
        <p:spPr bwMode="auto">
          <a:xfrm>
            <a:off x="2101238" y="5960891"/>
            <a:ext cx="6304933" cy="573619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560388 h 344"/>
              <a:gd name="T4" fmla="*/ 6146800 w 3880"/>
              <a:gd name="T5" fmla="*/ 560388 h 344"/>
              <a:gd name="T6" fmla="*/ 6159500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9223" name="Oval 25"/>
          <p:cNvSpPr>
            <a:spLocks noChangeArrowheads="1"/>
          </p:cNvSpPr>
          <p:nvPr/>
        </p:nvSpPr>
        <p:spPr bwMode="auto">
          <a:xfrm rot="-4023734">
            <a:off x="2121224" y="6378870"/>
            <a:ext cx="152748" cy="14462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3902"/>
          </a:p>
        </p:txBody>
      </p:sp>
      <p:sp>
        <p:nvSpPr>
          <p:cNvPr id="2" name="Прямоугольник 1"/>
          <p:cNvSpPr/>
          <p:nvPr/>
        </p:nvSpPr>
        <p:spPr>
          <a:xfrm>
            <a:off x="495322" y="2327691"/>
            <a:ext cx="10822666" cy="2438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chizg‘ich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Tayin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chiziqni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5999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9" name="Group 28"/>
          <p:cNvGrpSpPr>
            <a:grpSpLocks/>
          </p:cNvGrpSpPr>
          <p:nvPr/>
        </p:nvGrpSpPr>
        <p:grpSpPr bwMode="auto">
          <a:xfrm rot="2763387" flipH="1">
            <a:off x="6659887" y="3096176"/>
            <a:ext cx="1384485" cy="3137841"/>
            <a:chOff x="3797" y="754"/>
            <a:chExt cx="852" cy="1931"/>
          </a:xfrm>
        </p:grpSpPr>
        <p:sp>
          <p:nvSpPr>
            <p:cNvPr id="9239" name="Freeform 29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83326" name="Freeform 30"/>
            <p:cNvSpPr>
              <a:spLocks/>
            </p:cNvSpPr>
            <p:nvPr/>
          </p:nvSpPr>
          <p:spPr bwMode="auto">
            <a:xfrm rot="78698">
              <a:off x="4430" y="2313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9241" name="Freeform 31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9242" name="Freeform 32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9222" name="Freeform 24" descr="Папирус"/>
          <p:cNvSpPr>
            <a:spLocks/>
          </p:cNvSpPr>
          <p:nvPr/>
        </p:nvSpPr>
        <p:spPr bwMode="auto">
          <a:xfrm rot="11080219">
            <a:off x="2101238" y="5242533"/>
            <a:ext cx="6304933" cy="573619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560388 h 344"/>
              <a:gd name="T4" fmla="*/ 6146800 w 3880"/>
              <a:gd name="T5" fmla="*/ 560388 h 344"/>
              <a:gd name="T6" fmla="*/ 6159500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9223" name="Oval 25"/>
          <p:cNvSpPr>
            <a:spLocks noChangeArrowheads="1"/>
          </p:cNvSpPr>
          <p:nvPr/>
        </p:nvSpPr>
        <p:spPr bwMode="auto">
          <a:xfrm rot="-4023734">
            <a:off x="2324442" y="5261086"/>
            <a:ext cx="152748" cy="14462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3902"/>
          </a:p>
        </p:txBody>
      </p:sp>
      <p:sp>
        <p:nvSpPr>
          <p:cNvPr id="2" name="Прямоугольник 1"/>
          <p:cNvSpPr/>
          <p:nvPr/>
        </p:nvSpPr>
        <p:spPr>
          <a:xfrm>
            <a:off x="989559" y="1479946"/>
            <a:ext cx="10822666" cy="2438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chizg‘ich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chiziqni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127771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  <a:t>Oddiy chizg‘ich yordamida: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832028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Прямая соединительная линия 22"/>
          <p:cNvCxnSpPr/>
          <p:nvPr/>
        </p:nvCxnSpPr>
        <p:spPr>
          <a:xfrm rot="10800000" flipH="1">
            <a:off x="2967238" y="3857087"/>
            <a:ext cx="4843626" cy="83916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0"/>
          <p:cNvGrpSpPr>
            <a:grpSpLocks/>
          </p:cNvGrpSpPr>
          <p:nvPr/>
        </p:nvGrpSpPr>
        <p:grpSpPr bwMode="auto">
          <a:xfrm rot="1051847" flipH="1">
            <a:off x="1508925" y="2523925"/>
            <a:ext cx="1882843" cy="1958219"/>
            <a:chOff x="519" y="587"/>
            <a:chExt cx="951" cy="1168"/>
          </a:xfrm>
        </p:grpSpPr>
        <p:sp>
          <p:nvSpPr>
            <p:cNvPr id="5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6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7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8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9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781"/>
            </a:p>
          </p:txBody>
        </p:sp>
      </p:grpSp>
      <p:grpSp>
        <p:nvGrpSpPr>
          <p:cNvPr id="4" name="Group 343"/>
          <p:cNvGrpSpPr>
            <a:grpSpLocks/>
          </p:cNvGrpSpPr>
          <p:nvPr/>
        </p:nvGrpSpPr>
        <p:grpSpPr bwMode="auto">
          <a:xfrm rot="21012661">
            <a:off x="2702045" y="4335509"/>
            <a:ext cx="6092933" cy="554332"/>
            <a:chOff x="297" y="3792"/>
            <a:chExt cx="3880" cy="353"/>
          </a:xfrm>
        </p:grpSpPr>
        <p:sp>
          <p:nvSpPr>
            <p:cNvPr id="12" name="Freeform 344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 sz="1781"/>
            </a:p>
          </p:txBody>
        </p:sp>
        <p:sp>
          <p:nvSpPr>
            <p:cNvPr id="13" name="Oval 345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1781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917189" y="3900080"/>
            <a:ext cx="513282" cy="741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220" b="1" dirty="0">
                <a:solidFill>
                  <a:srgbClr val="680000"/>
                </a:solidFill>
              </a:rPr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69265" y="3212370"/>
            <a:ext cx="487634" cy="741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220" b="1" dirty="0">
                <a:solidFill>
                  <a:srgbClr val="680000"/>
                </a:solidFill>
              </a:rPr>
              <a:t>В</a:t>
            </a: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2699276" y="2980982"/>
            <a:ext cx="8140660" cy="1130647"/>
          </a:xfrm>
          <a:prstGeom prst="rect">
            <a:avLst/>
          </a:prstGeom>
        </p:spPr>
        <p:txBody>
          <a:bodyPr>
            <a:normAutofit fontScale="9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904502">
              <a:spcBef>
                <a:spcPct val="0"/>
              </a:spcBef>
              <a:defRPr/>
            </a:pPr>
            <a:r>
              <a:rPr lang="ru-RU" sz="4352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4352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4352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577595" y="4984343"/>
            <a:ext cx="7408104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165" b="1" i="1" spc="50" dirty="0">
                <a:ln w="11430"/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АВ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spc="50" dirty="0" err="1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ru-RU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748" b="1" spc="50" dirty="0">
              <a:ln w="11430"/>
              <a:solidFill>
                <a:srgbClr val="00339A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9114" y="1337911"/>
            <a:ext cx="10542009" cy="741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22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422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2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22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2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22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2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en-US" sz="422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2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65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16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12060238" cy="10840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chizg‘ich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63002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969E-6 7.10086E-7 L 0.53745 -0.12687 " pathEditMode="relative" rAng="0" ptsTypes="AA">
                                      <p:cBhvr>
                                        <p:cTn id="1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66" y="-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Прямая соединительная линия 22"/>
          <p:cNvCxnSpPr/>
          <p:nvPr/>
        </p:nvCxnSpPr>
        <p:spPr>
          <a:xfrm rot="10800000" flipH="1">
            <a:off x="2962687" y="3881080"/>
            <a:ext cx="4843626" cy="83916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0"/>
          <p:cNvGrpSpPr>
            <a:grpSpLocks/>
          </p:cNvGrpSpPr>
          <p:nvPr/>
        </p:nvGrpSpPr>
        <p:grpSpPr bwMode="auto">
          <a:xfrm rot="1051847" flipH="1">
            <a:off x="1508925" y="2523925"/>
            <a:ext cx="1882843" cy="1958219"/>
            <a:chOff x="519" y="587"/>
            <a:chExt cx="951" cy="1168"/>
          </a:xfrm>
        </p:grpSpPr>
        <p:sp>
          <p:nvSpPr>
            <p:cNvPr id="5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6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7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8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9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781"/>
            </a:p>
          </p:txBody>
        </p:sp>
      </p:grpSp>
      <p:grpSp>
        <p:nvGrpSpPr>
          <p:cNvPr id="4" name="Group 343"/>
          <p:cNvGrpSpPr>
            <a:grpSpLocks/>
          </p:cNvGrpSpPr>
          <p:nvPr/>
        </p:nvGrpSpPr>
        <p:grpSpPr bwMode="auto">
          <a:xfrm rot="21012661">
            <a:off x="2702045" y="4335509"/>
            <a:ext cx="6092933" cy="554332"/>
            <a:chOff x="297" y="3792"/>
            <a:chExt cx="3880" cy="353"/>
          </a:xfrm>
        </p:grpSpPr>
        <p:sp>
          <p:nvSpPr>
            <p:cNvPr id="12" name="Freeform 344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 sz="1781"/>
            </a:p>
          </p:txBody>
        </p:sp>
        <p:sp>
          <p:nvSpPr>
            <p:cNvPr id="13" name="Oval 345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1781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224379" y="3827568"/>
            <a:ext cx="513282" cy="741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220" b="1" dirty="0">
                <a:solidFill>
                  <a:srgbClr val="680000"/>
                </a:solidFill>
              </a:rPr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69606" y="3258021"/>
            <a:ext cx="474810" cy="741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20" b="1" dirty="0">
                <a:solidFill>
                  <a:srgbClr val="680000"/>
                </a:solidFill>
              </a:rPr>
              <a:t>n</a:t>
            </a:r>
            <a:endParaRPr lang="ru-RU" sz="4220" b="1" dirty="0">
              <a:solidFill>
                <a:srgbClr val="680000"/>
              </a:solidFill>
            </a:endParaRP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2699276" y="2980982"/>
            <a:ext cx="8140660" cy="1130647"/>
          </a:xfrm>
          <a:prstGeom prst="rect">
            <a:avLst/>
          </a:prstGeom>
        </p:spPr>
        <p:txBody>
          <a:bodyPr>
            <a:normAutofit fontScale="9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904502">
              <a:spcBef>
                <a:spcPct val="0"/>
              </a:spcBef>
              <a:defRPr/>
            </a:pPr>
            <a:r>
              <a:rPr lang="ru-RU" sz="4352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4352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4352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2630" y="2274281"/>
            <a:ext cx="11131761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165" b="1" i="1" spc="50" dirty="0">
                <a:ln w="11430"/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ru-RU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748" b="1" spc="50" dirty="0">
              <a:ln w="11430"/>
              <a:solidFill>
                <a:srgbClr val="00339A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6264" y="1268961"/>
            <a:ext cx="1160770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Tayin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ru-RU" sz="422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65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16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12060238" cy="10840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300462" y="4479905"/>
            <a:ext cx="218987" cy="216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17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1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969E-6 7.10086E-7 L 0.53745 -0.12687 " pathEditMode="relative" rAng="0" ptsTypes="AA">
                                      <p:cBhvr>
                                        <p:cTn id="5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66" y="-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4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Прямая соединительная линия 22"/>
          <p:cNvCxnSpPr/>
          <p:nvPr/>
        </p:nvCxnSpPr>
        <p:spPr>
          <a:xfrm rot="10800000" flipH="1">
            <a:off x="3049039" y="3867599"/>
            <a:ext cx="4843626" cy="83916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0"/>
          <p:cNvGrpSpPr>
            <a:grpSpLocks/>
          </p:cNvGrpSpPr>
          <p:nvPr/>
        </p:nvGrpSpPr>
        <p:grpSpPr bwMode="auto">
          <a:xfrm rot="1051847" flipH="1">
            <a:off x="1508925" y="2523925"/>
            <a:ext cx="1882843" cy="1958219"/>
            <a:chOff x="519" y="587"/>
            <a:chExt cx="951" cy="1168"/>
          </a:xfrm>
        </p:grpSpPr>
        <p:sp>
          <p:nvSpPr>
            <p:cNvPr id="5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6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7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8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9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781"/>
            </a:p>
          </p:txBody>
        </p:sp>
      </p:grpSp>
      <p:grpSp>
        <p:nvGrpSpPr>
          <p:cNvPr id="4" name="Group 343"/>
          <p:cNvGrpSpPr>
            <a:grpSpLocks/>
          </p:cNvGrpSpPr>
          <p:nvPr/>
        </p:nvGrpSpPr>
        <p:grpSpPr bwMode="auto">
          <a:xfrm rot="21012661">
            <a:off x="2702046" y="4299628"/>
            <a:ext cx="6092933" cy="554332"/>
            <a:chOff x="297" y="3792"/>
            <a:chExt cx="3880" cy="353"/>
          </a:xfrm>
        </p:grpSpPr>
        <p:sp>
          <p:nvSpPr>
            <p:cNvPr id="12" name="Freeform 344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 sz="1781"/>
            </a:p>
          </p:txBody>
        </p:sp>
        <p:sp>
          <p:nvSpPr>
            <p:cNvPr id="13" name="Oval 345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1781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153680" y="3872808"/>
            <a:ext cx="657552" cy="741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20" b="1" dirty="0">
                <a:solidFill>
                  <a:srgbClr val="680000"/>
                </a:solidFill>
              </a:rPr>
              <a:t>M</a:t>
            </a:r>
            <a:endParaRPr lang="ru-RU" sz="4220" b="1" dirty="0">
              <a:solidFill>
                <a:srgbClr val="68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74748" y="3306695"/>
            <a:ext cx="4331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680000"/>
                </a:solidFill>
              </a:rPr>
              <a:t>d</a:t>
            </a:r>
            <a:endParaRPr lang="ru-RU" sz="3600" b="1" dirty="0">
              <a:solidFill>
                <a:srgbClr val="680000"/>
              </a:solidFill>
            </a:endParaRP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2699276" y="2980982"/>
            <a:ext cx="8140660" cy="1130647"/>
          </a:xfrm>
          <a:prstGeom prst="rect">
            <a:avLst/>
          </a:prstGeom>
        </p:spPr>
        <p:txBody>
          <a:bodyPr>
            <a:normAutofit fontScale="9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904502">
              <a:spcBef>
                <a:spcPct val="0"/>
              </a:spcBef>
              <a:defRPr/>
            </a:pPr>
            <a:r>
              <a:rPr lang="ru-RU" sz="4352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4352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4352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2631" y="1984737"/>
            <a:ext cx="11131761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165" b="1" i="1" spc="50" dirty="0">
                <a:ln w="11430"/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4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nuqtalardan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ru-RU" sz="4400" b="1" spc="50" dirty="0" smtClean="0">
                <a:ln w="11430"/>
                <a:solidFill>
                  <a:srgbClr val="00339A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748" b="1" spc="50" dirty="0">
              <a:ln w="11430"/>
              <a:solidFill>
                <a:srgbClr val="00339A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6264" y="1268961"/>
            <a:ext cx="1160770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Tayin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ru-RU" sz="422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65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16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12060238" cy="10840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300672" y="4480226"/>
            <a:ext cx="218987" cy="216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966723" y="3492240"/>
            <a:ext cx="540533" cy="741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20" b="1" dirty="0">
                <a:solidFill>
                  <a:srgbClr val="680000"/>
                </a:solidFill>
              </a:rPr>
              <a:t>N</a:t>
            </a:r>
            <a:endParaRPr lang="ru-RU" sz="4220" b="1" dirty="0">
              <a:solidFill>
                <a:srgbClr val="680000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459204" y="3946221"/>
            <a:ext cx="218987" cy="216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9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1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969E-6 7.10086E-7 L 0.53745 -0.12687 " pathEditMode="relative" rAng="0" ptsTypes="AA">
                                      <p:cBhvr>
                                        <p:cTn id="8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66" y="-6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4" grpId="0"/>
      <p:bldP spid="11" grpId="0" animBg="1"/>
      <p:bldP spid="19" grpId="0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9"/>
          <p:cNvSpPr txBox="1">
            <a:spLocks noChangeArrowheads="1"/>
          </p:cNvSpPr>
          <p:nvPr/>
        </p:nvSpPr>
        <p:spPr bwMode="auto">
          <a:xfrm>
            <a:off x="426400" y="189307"/>
            <a:ext cx="1166820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 b="1" dirty="0" smtClean="0"/>
              <a:t> </a:t>
            </a:r>
            <a:r>
              <a:rPr lang="en-US" sz="3200" b="1" dirty="0" err="1" smtClean="0">
                <a:solidFill>
                  <a:srgbClr val="00339A"/>
                </a:solidFill>
              </a:rPr>
              <a:t>Sirkuldan</a:t>
            </a:r>
            <a:r>
              <a:rPr lang="en-US" sz="3200" b="1" dirty="0" smtClean="0">
                <a:solidFill>
                  <a:srgbClr val="00339A"/>
                </a:solidFill>
              </a:rPr>
              <a:t> </a:t>
            </a:r>
            <a:r>
              <a:rPr lang="en-US" sz="3200" b="1" dirty="0" err="1">
                <a:solidFill>
                  <a:srgbClr val="00339A"/>
                </a:solidFill>
              </a:rPr>
              <a:t>foydalanishning</a:t>
            </a:r>
            <a:r>
              <a:rPr lang="en-US" sz="3200" b="1" dirty="0">
                <a:solidFill>
                  <a:srgbClr val="00339A"/>
                </a:solidFill>
              </a:rPr>
              <a:t> </a:t>
            </a:r>
            <a:r>
              <a:rPr lang="en-US" sz="3200" b="1" dirty="0" err="1">
                <a:solidFill>
                  <a:srgbClr val="00339A"/>
                </a:solidFill>
              </a:rPr>
              <a:t>maxsus</a:t>
            </a:r>
            <a:r>
              <a:rPr lang="en-US" sz="3200" b="1" dirty="0">
                <a:solidFill>
                  <a:srgbClr val="00339A"/>
                </a:solidFill>
              </a:rPr>
              <a:t> </a:t>
            </a:r>
            <a:r>
              <a:rPr lang="en-US" sz="3200" b="1" dirty="0" err="1" smtClean="0">
                <a:solidFill>
                  <a:srgbClr val="00339A"/>
                </a:solidFill>
              </a:rPr>
              <a:t>qoidasi</a:t>
            </a:r>
            <a:r>
              <a:rPr lang="en-US" sz="3200" b="1" dirty="0" smtClean="0">
                <a:solidFill>
                  <a:srgbClr val="00339A"/>
                </a:solidFill>
              </a:rPr>
              <a:t>:</a:t>
            </a:r>
            <a:endParaRPr lang="ru-RU" sz="3200" b="1" dirty="0">
              <a:solidFill>
                <a:srgbClr val="00339A"/>
              </a:solidFill>
            </a:endParaRPr>
          </a:p>
          <a:p>
            <a:r>
              <a:rPr lang="ru-RU" sz="3200" b="1" dirty="0"/>
              <a:t>  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57511" y="962496"/>
            <a:ext cx="1082266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Sirkul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radiusli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radiusli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kesmadan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kesmaga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nurga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boshidan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0615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2343650" y="3605309"/>
            <a:ext cx="662133" cy="672109"/>
            <a:chOff x="2491" y="1575"/>
            <a:chExt cx="327" cy="428"/>
          </a:xfrm>
        </p:grpSpPr>
        <p:sp>
          <p:nvSpPr>
            <p:cNvPr id="22585" name="Text Box 28"/>
            <p:cNvSpPr txBox="1">
              <a:spLocks noChangeArrowheads="1"/>
            </p:cNvSpPr>
            <p:nvPr/>
          </p:nvSpPr>
          <p:spPr bwMode="auto">
            <a:xfrm>
              <a:off x="2491" y="1575"/>
              <a:ext cx="31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ru-RU" sz="376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6" name="Oval 29"/>
            <p:cNvSpPr>
              <a:spLocks noChangeArrowheads="1"/>
            </p:cNvSpPr>
            <p:nvPr/>
          </p:nvSpPr>
          <p:spPr bwMode="auto">
            <a:xfrm>
              <a:off x="2774" y="1688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3769"/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738" y="976998"/>
            <a:ext cx="3990279" cy="2278568"/>
            <a:chOff x="2834" y="436"/>
            <a:chExt cx="1906" cy="1451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69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769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769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769"/>
                  </a:p>
                </p:txBody>
              </p:sp>
            </p:grpSp>
          </p:grpSp>
        </p:grpSp>
      </p:grpSp>
      <p:sp>
        <p:nvSpPr>
          <p:cNvPr id="3" name="Овал 2"/>
          <p:cNvSpPr/>
          <p:nvPr/>
        </p:nvSpPr>
        <p:spPr>
          <a:xfrm>
            <a:off x="7199119" y="2620260"/>
            <a:ext cx="3151480" cy="2977934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1" name="Group 5"/>
          <p:cNvGrpSpPr>
            <a:grpSpLocks/>
          </p:cNvGrpSpPr>
          <p:nvPr/>
        </p:nvGrpSpPr>
        <p:grpSpPr bwMode="auto">
          <a:xfrm rot="152909">
            <a:off x="5515639" y="341156"/>
            <a:ext cx="1512944" cy="2414646"/>
            <a:chOff x="746" y="796"/>
            <a:chExt cx="903" cy="1999"/>
          </a:xfrm>
        </p:grpSpPr>
        <p:sp>
          <p:nvSpPr>
            <p:cNvPr id="42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799 w 1252"/>
                <a:gd name="T5" fmla="*/ 1552 h 3125"/>
                <a:gd name="T6" fmla="*/ 848 w 1252"/>
                <a:gd name="T7" fmla="*/ 1909 h 3125"/>
                <a:gd name="T8" fmla="*/ 645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43" name="Freeform 7"/>
            <p:cNvSpPr>
              <a:spLocks/>
            </p:cNvSpPr>
            <p:nvPr/>
          </p:nvSpPr>
          <p:spPr bwMode="auto">
            <a:xfrm rot="78698">
              <a:off x="1428" y="2354"/>
              <a:ext cx="212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44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grpSp>
          <p:nvGrpSpPr>
            <p:cNvPr id="45" name="Group 9"/>
            <p:cNvGrpSpPr>
              <a:grpSpLocks/>
            </p:cNvGrpSpPr>
            <p:nvPr/>
          </p:nvGrpSpPr>
          <p:grpSpPr bwMode="auto">
            <a:xfrm>
              <a:off x="746" y="851"/>
              <a:ext cx="876" cy="1944"/>
              <a:chOff x="738" y="850"/>
              <a:chExt cx="876" cy="1944"/>
            </a:xfrm>
          </p:grpSpPr>
          <p:sp>
            <p:nvSpPr>
              <p:cNvPr id="46" name="Freeform 10"/>
              <p:cNvSpPr>
                <a:spLocks/>
              </p:cNvSpPr>
              <p:nvPr/>
            </p:nvSpPr>
            <p:spPr bwMode="auto">
              <a:xfrm rot="78698">
                <a:off x="873" y="850"/>
                <a:ext cx="741" cy="1595"/>
              </a:xfrm>
              <a:custGeom>
                <a:avLst/>
                <a:gdLst>
                  <a:gd name="T0" fmla="*/ 587 w 1094"/>
                  <a:gd name="T1" fmla="*/ 1595 h 2612"/>
                  <a:gd name="T2" fmla="*/ 741 w 1094"/>
                  <a:gd name="T3" fmla="*/ 1540 h 2612"/>
                  <a:gd name="T4" fmla="*/ 688 w 1094"/>
                  <a:gd name="T5" fmla="*/ 1560 h 2612"/>
                  <a:gd name="T6" fmla="*/ 57 w 1094"/>
                  <a:gd name="T7" fmla="*/ 0 h 2612"/>
                  <a:gd name="T8" fmla="*/ 0 w 1094"/>
                  <a:gd name="T9" fmla="*/ 18 h 2612"/>
                  <a:gd name="T10" fmla="*/ 637 w 1094"/>
                  <a:gd name="T11" fmla="*/ 1578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47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48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49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ru-RU" sz="3902"/>
                </a:p>
              </p:txBody>
            </p:sp>
          </p:grpSp>
        </p:grpSp>
      </p:grpSp>
      <p:sp>
        <p:nvSpPr>
          <p:cNvPr id="5" name="Прямоугольник 4"/>
          <p:cNvSpPr/>
          <p:nvPr/>
        </p:nvSpPr>
        <p:spPr>
          <a:xfrm>
            <a:off x="182108" y="541019"/>
            <a:ext cx="55082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51" name="Овал 50"/>
          <p:cNvSpPr/>
          <p:nvPr/>
        </p:nvSpPr>
        <p:spPr>
          <a:xfrm>
            <a:off x="1377936" y="2445209"/>
            <a:ext cx="3021704" cy="288032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2" name="Group 27"/>
          <p:cNvGrpSpPr>
            <a:grpSpLocks/>
          </p:cNvGrpSpPr>
          <p:nvPr/>
        </p:nvGrpSpPr>
        <p:grpSpPr bwMode="auto">
          <a:xfrm>
            <a:off x="8116419" y="3661680"/>
            <a:ext cx="720174" cy="672109"/>
            <a:chOff x="2474" y="1482"/>
            <a:chExt cx="344" cy="428"/>
          </a:xfrm>
        </p:grpSpPr>
        <p:sp>
          <p:nvSpPr>
            <p:cNvPr id="53" name="Text Box 28"/>
            <p:cNvSpPr txBox="1">
              <a:spLocks noChangeArrowheads="1"/>
            </p:cNvSpPr>
            <p:nvPr/>
          </p:nvSpPr>
          <p:spPr bwMode="auto">
            <a:xfrm>
              <a:off x="2474" y="1482"/>
              <a:ext cx="315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769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O</a:t>
              </a:r>
              <a:endParaRPr lang="ru-RU" sz="376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29"/>
            <p:cNvSpPr>
              <a:spLocks noChangeArrowheads="1"/>
            </p:cNvSpPr>
            <p:nvPr/>
          </p:nvSpPr>
          <p:spPr bwMode="auto">
            <a:xfrm>
              <a:off x="2774" y="1688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3769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2699343" y="287119"/>
            <a:ext cx="123853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radiusli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513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5050</TotalTime>
  <Words>642</Words>
  <Application>Microsoft Office PowerPoint</Application>
  <PresentationFormat>Произвольный</PresentationFormat>
  <Paragraphs>123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532</cp:revision>
  <dcterms:created xsi:type="dcterms:W3CDTF">2020-04-09T07:32:19Z</dcterms:created>
  <dcterms:modified xsi:type="dcterms:W3CDTF">2021-02-15T13:15:29Z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