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361" r:id="rId2"/>
    <p:sldId id="278" r:id="rId3"/>
    <p:sldId id="349" r:id="rId4"/>
    <p:sldId id="341" r:id="rId5"/>
    <p:sldId id="350" r:id="rId6"/>
    <p:sldId id="288" r:id="rId7"/>
    <p:sldId id="356" r:id="rId8"/>
    <p:sldId id="342" r:id="rId9"/>
    <p:sldId id="351" r:id="rId10"/>
    <p:sldId id="345" r:id="rId11"/>
    <p:sldId id="353" r:id="rId12"/>
    <p:sldId id="346" r:id="rId13"/>
    <p:sldId id="354" r:id="rId14"/>
    <p:sldId id="347" r:id="rId15"/>
    <p:sldId id="355" r:id="rId16"/>
    <p:sldId id="348" r:id="rId17"/>
    <p:sldId id="359" r:id="rId18"/>
    <p:sldId id="357" r:id="rId19"/>
    <p:sldId id="358" r:id="rId20"/>
    <p:sldId id="360" r:id="rId21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AB2"/>
    <a:srgbClr val="2365C7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518" y="2176176"/>
            <a:ext cx="102512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036" y="3931158"/>
            <a:ext cx="844216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193" y="2903721"/>
            <a:ext cx="3369853" cy="852990"/>
          </a:xfrm>
        </p:spPr>
        <p:txBody>
          <a:bodyPr lIns="0" tIns="0" rIns="0" bIns="0"/>
          <a:lstStyle>
            <a:lvl1pPr>
              <a:defRPr sz="55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8897" y="2125265"/>
            <a:ext cx="8322445" cy="708207"/>
          </a:xfrm>
        </p:spPr>
        <p:txBody>
          <a:bodyPr lIns="0" tIns="0" rIns="0" bIns="0"/>
          <a:lstStyle>
            <a:lvl1pPr>
              <a:defRPr sz="4602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09" y="1159949"/>
            <a:ext cx="11819830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7974"/>
          </a:p>
        </p:txBody>
      </p:sp>
      <p:sp>
        <p:nvSpPr>
          <p:cNvPr id="17" name="bg object 17"/>
          <p:cNvSpPr/>
          <p:nvPr/>
        </p:nvSpPr>
        <p:spPr>
          <a:xfrm>
            <a:off x="139826" y="153945"/>
            <a:ext cx="11819830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97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193" y="2903721"/>
            <a:ext cx="3369853" cy="852990"/>
          </a:xfrm>
        </p:spPr>
        <p:txBody>
          <a:bodyPr lIns="0" tIns="0" rIns="0" bIns="0"/>
          <a:lstStyle>
            <a:lvl1pPr>
              <a:defRPr sz="55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8971" y="1559302"/>
            <a:ext cx="3815976" cy="4505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2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023" y="1614583"/>
            <a:ext cx="524620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08038" y="2285225"/>
            <a:ext cx="5484221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97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193" y="2903721"/>
            <a:ext cx="3369853" cy="852990"/>
          </a:xfrm>
        </p:spPr>
        <p:txBody>
          <a:bodyPr lIns="0" tIns="0" rIns="0" bIns="0"/>
          <a:lstStyle>
            <a:lvl1pPr>
              <a:defRPr sz="55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09" y="1159949"/>
            <a:ext cx="11819830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797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193" y="2903721"/>
            <a:ext cx="336985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8897" y="2125265"/>
            <a:ext cx="83224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0481" y="6528529"/>
            <a:ext cx="3859276" cy="586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12" y="6528529"/>
            <a:ext cx="2773855" cy="586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3371" y="6528529"/>
            <a:ext cx="2773855" cy="586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56325">
        <a:defRPr>
          <a:latin typeface="+mn-lt"/>
          <a:ea typeface="+mn-ea"/>
          <a:cs typeface="+mn-cs"/>
        </a:defRPr>
      </a:lvl2pPr>
      <a:lvl3pPr marL="1912650">
        <a:defRPr>
          <a:latin typeface="+mn-lt"/>
          <a:ea typeface="+mn-ea"/>
          <a:cs typeface="+mn-cs"/>
        </a:defRPr>
      </a:lvl3pPr>
      <a:lvl4pPr marL="2868976">
        <a:defRPr>
          <a:latin typeface="+mn-lt"/>
          <a:ea typeface="+mn-ea"/>
          <a:cs typeface="+mn-cs"/>
        </a:defRPr>
      </a:lvl4pPr>
      <a:lvl5pPr marL="3825301">
        <a:defRPr>
          <a:latin typeface="+mn-lt"/>
          <a:ea typeface="+mn-ea"/>
          <a:cs typeface="+mn-cs"/>
        </a:defRPr>
      </a:lvl5pPr>
      <a:lvl6pPr marL="4781626">
        <a:defRPr>
          <a:latin typeface="+mn-lt"/>
          <a:ea typeface="+mn-ea"/>
          <a:cs typeface="+mn-cs"/>
        </a:defRPr>
      </a:lvl6pPr>
      <a:lvl7pPr marL="5737951">
        <a:defRPr>
          <a:latin typeface="+mn-lt"/>
          <a:ea typeface="+mn-ea"/>
          <a:cs typeface="+mn-cs"/>
        </a:defRPr>
      </a:lvl7pPr>
      <a:lvl8pPr marL="6694277">
        <a:defRPr>
          <a:latin typeface="+mn-lt"/>
          <a:ea typeface="+mn-ea"/>
          <a:cs typeface="+mn-cs"/>
        </a:defRPr>
      </a:lvl8pPr>
      <a:lvl9pPr marL="76506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56325">
        <a:defRPr>
          <a:latin typeface="+mn-lt"/>
          <a:ea typeface="+mn-ea"/>
          <a:cs typeface="+mn-cs"/>
        </a:defRPr>
      </a:lvl2pPr>
      <a:lvl3pPr marL="1912650">
        <a:defRPr>
          <a:latin typeface="+mn-lt"/>
          <a:ea typeface="+mn-ea"/>
          <a:cs typeface="+mn-cs"/>
        </a:defRPr>
      </a:lvl3pPr>
      <a:lvl4pPr marL="2868976">
        <a:defRPr>
          <a:latin typeface="+mn-lt"/>
          <a:ea typeface="+mn-ea"/>
          <a:cs typeface="+mn-cs"/>
        </a:defRPr>
      </a:lvl4pPr>
      <a:lvl5pPr marL="3825301">
        <a:defRPr>
          <a:latin typeface="+mn-lt"/>
          <a:ea typeface="+mn-ea"/>
          <a:cs typeface="+mn-cs"/>
        </a:defRPr>
      </a:lvl5pPr>
      <a:lvl6pPr marL="4781626">
        <a:defRPr>
          <a:latin typeface="+mn-lt"/>
          <a:ea typeface="+mn-ea"/>
          <a:cs typeface="+mn-cs"/>
        </a:defRPr>
      </a:lvl6pPr>
      <a:lvl7pPr marL="5737951">
        <a:defRPr>
          <a:latin typeface="+mn-lt"/>
          <a:ea typeface="+mn-ea"/>
          <a:cs typeface="+mn-cs"/>
        </a:defRPr>
      </a:lvl7pPr>
      <a:lvl8pPr marL="6694277">
        <a:defRPr>
          <a:latin typeface="+mn-lt"/>
          <a:ea typeface="+mn-ea"/>
          <a:cs typeface="+mn-cs"/>
        </a:defRPr>
      </a:lvl8pPr>
      <a:lvl9pPr marL="76506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2" y="121231"/>
            <a:ext cx="12042390" cy="173619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160AB2"/>
          </a:solidFill>
        </p:spPr>
        <p:txBody>
          <a:bodyPr wrap="square" lIns="0" tIns="0" rIns="0" bIns="0" rtlCol="0"/>
          <a:lstStyle/>
          <a:p>
            <a:endParaRPr sz="376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5427" y="457096"/>
            <a:ext cx="6156716" cy="1126837"/>
          </a:xfrm>
          <a:prstGeom prst="rect">
            <a:avLst/>
          </a:prstGeom>
        </p:spPr>
        <p:txBody>
          <a:bodyPr vert="horz" wrap="square" lIns="0" tIns="30533" rIns="0" bIns="0" rtlCol="0" anchor="ctr">
            <a:spAutoFit/>
          </a:bodyPr>
          <a:lstStyle/>
          <a:p>
            <a:pPr marL="26551">
              <a:spcBef>
                <a:spcPts val="239"/>
              </a:spcBef>
            </a:pPr>
            <a:r>
              <a:rPr lang="en-US" sz="7122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12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20966" y="403540"/>
            <a:ext cx="10206360" cy="132624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76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76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763"/>
            </a:p>
          </p:txBody>
        </p:sp>
      </p:grpSp>
      <p:sp>
        <p:nvSpPr>
          <p:cNvPr id="11" name="object 11"/>
          <p:cNvSpPr/>
          <p:nvPr/>
        </p:nvSpPr>
        <p:spPr>
          <a:xfrm>
            <a:off x="7470279" y="3875094"/>
            <a:ext cx="2334212" cy="2011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63"/>
          </a:p>
        </p:txBody>
      </p:sp>
      <p:sp>
        <p:nvSpPr>
          <p:cNvPr id="12" name="object 12"/>
          <p:cNvSpPr txBox="1"/>
          <p:nvPr/>
        </p:nvSpPr>
        <p:spPr>
          <a:xfrm>
            <a:off x="9924014" y="688028"/>
            <a:ext cx="904011" cy="757237"/>
          </a:xfrm>
          <a:prstGeom prst="rect">
            <a:avLst/>
          </a:prstGeom>
        </p:spPr>
        <p:txBody>
          <a:bodyPr vert="horz" wrap="square" lIns="0" tIns="33189" rIns="0" bIns="0" rtlCol="0">
            <a:spAutoFit/>
          </a:bodyPr>
          <a:lstStyle/>
          <a:p>
            <a:pPr>
              <a:spcBef>
                <a:spcPts val="261"/>
              </a:spcBef>
            </a:pPr>
            <a:r>
              <a:rPr lang="en-US" sz="470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220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03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63741" y="879464"/>
            <a:ext cx="562890" cy="443725"/>
          </a:xfrm>
          <a:prstGeom prst="rect">
            <a:avLst/>
          </a:prstGeom>
        </p:spPr>
        <p:txBody>
          <a:bodyPr vert="horz" wrap="square" lIns="0" tIns="25223" rIns="0" bIns="0" rtlCol="0">
            <a:spAutoFit/>
          </a:bodyPr>
          <a:lstStyle/>
          <a:p>
            <a:pPr>
              <a:spcBef>
                <a:spcPts val="199"/>
              </a:spcBef>
            </a:pPr>
            <a:r>
              <a:rPr sz="271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18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06397" y="1809102"/>
            <a:ext cx="8435499" cy="291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633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 DARS</a:t>
            </a: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4419" y="2355525"/>
            <a:ext cx="813474" cy="1519569"/>
          </a:xfrm>
          <a:prstGeom prst="rect">
            <a:avLst/>
          </a:prstGeom>
          <a:solidFill>
            <a:srgbClr val="160A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28"/>
          </a:p>
        </p:txBody>
      </p:sp>
      <p:sp>
        <p:nvSpPr>
          <p:cNvPr id="15" name="Прямоугольник 14"/>
          <p:cNvSpPr/>
          <p:nvPr/>
        </p:nvSpPr>
        <p:spPr>
          <a:xfrm>
            <a:off x="684419" y="4079800"/>
            <a:ext cx="813474" cy="15195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28"/>
          </a:p>
        </p:txBody>
      </p:sp>
    </p:spTree>
    <p:extLst>
      <p:ext uri="{BB962C8B-B14F-4D97-AF65-F5344CB8AC3E}">
        <p14:creationId xmlns:p14="http://schemas.microsoft.com/office/powerpoint/2010/main" val="321740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yonli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asosi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yon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 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uzun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peremetri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32 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asosining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toping?</a:t>
            </a: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82795" y="5098175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12m</a:t>
            </a:r>
            <a:endParaRPr lang="ru-RU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35686" y="5138432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13m</a:t>
            </a:r>
            <a:endParaRPr lang="ru-RU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26463" y="5098176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3586" y="5138432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14m</a:t>
            </a:r>
            <a:endParaRPr lang="ru-RU" sz="60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3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1133575" y="1925786"/>
            <a:ext cx="3384376" cy="316835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25863" y="294377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0763" y="5106332"/>
            <a:ext cx="1055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33575" y="294377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1934775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P=2a+b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2167" y="1637754"/>
            <a:ext cx="35734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x+x+x+2=32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3x=32-2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x=30:3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x=10(a)</a:t>
            </a:r>
          </a:p>
          <a:p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62167" y="4806106"/>
            <a:ext cx="31357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10+2=12(b)</a:t>
            </a:r>
          </a:p>
        </p:txBody>
      </p:sp>
    </p:spTree>
    <p:extLst>
      <p:ext uri="{BB962C8B-B14F-4D97-AF65-F5344CB8AC3E}">
        <p14:creationId xmlns:p14="http://schemas.microsoft.com/office/powerpoint/2010/main" val="15672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1487" y="1359362"/>
            <a:ext cx="114492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peremetri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8 cm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4 cm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5 cm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toping? 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3575" y="4552115"/>
            <a:ext cx="17251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3cm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65823" y="5473922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4cm</a:t>
            </a:r>
            <a:endParaRPr lang="ru-RU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598071" y="4479550"/>
            <a:ext cx="187904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5cm</a:t>
            </a:r>
            <a:endParaRPr lang="ru-RU" sz="6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491304" y="5473921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7cm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8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0238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P=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20944115">
            <a:off x="491502" y="1925786"/>
            <a:ext cx="4536504" cy="2016224"/>
          </a:xfrm>
          <a:prstGeom prst="triangle">
            <a:avLst>
              <a:gd name="adj" fmla="val 5042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881516" y="1846725"/>
            <a:ext cx="59766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P = 2p 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 =2∙8=16</a:t>
            </a: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 = P- (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c =16-(4+5) = 7(cm)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07926" y="2213818"/>
            <a:ext cx="1587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1542" y="2766301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1782" y="394375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30119" y="5310162"/>
            <a:ext cx="3150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 cm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7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5" y="1376362"/>
            <a:ext cx="109815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yonli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uchbur-chakning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peremetri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24cm,gipotenuza-ning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6 cm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bo‘lsa,gipote-nuza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toping?</a:t>
            </a: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5495" y="4496649"/>
            <a:ext cx="1725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  <a:endParaRPr lang="ru-RU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81847" y="5449250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7cm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90159" y="4588982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9cm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81019" y="5310162"/>
            <a:ext cx="19543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12cm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4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; c-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1421607" y="2069802"/>
            <a:ext cx="3384376" cy="3312368"/>
          </a:xfrm>
          <a:prstGeom prst="rt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80461" y="35819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72649" y="53821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5126" y="3258804"/>
            <a:ext cx="966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+6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74135" y="1256963"/>
            <a:ext cx="23423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P=2a+c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4978" y="2285826"/>
            <a:ext cx="60229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 = 2a+a+6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 = 24 - 6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 = 18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=18:3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6          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6+6 = 12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09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Tog‘ri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o‘tkir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burchagining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ikkinchisidan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toping?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1567" y="4086026"/>
            <a:ext cx="2255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30°;60°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7313" y="5166146"/>
            <a:ext cx="25090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18°;72°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92226" y="4147582"/>
            <a:ext cx="2255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14°;76°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50399" y="5078729"/>
            <a:ext cx="2255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20°;70°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4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060238" cy="120570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ru-RU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en-US" sz="7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ru-RU" sz="7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060238" cy="12057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ый треугольник 4"/>
          <p:cNvSpPr/>
          <p:nvPr/>
        </p:nvSpPr>
        <p:spPr>
          <a:xfrm>
            <a:off x="1493615" y="1925786"/>
            <a:ext cx="5040560" cy="2952328"/>
          </a:xfrm>
          <a:prstGeom prst="rtTriangl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93615" y="2285826"/>
            <a:ext cx="792088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66023" y="4199146"/>
            <a:ext cx="446072" cy="678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91571" y="2285826"/>
            <a:ext cx="3385863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4x+x= 90°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5x=90°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x=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18°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4∙18=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72°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93615" y="4590082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2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95" y="0"/>
            <a:ext cx="12185650" cy="14217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shlash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1527" y="1614353"/>
            <a:ext cx="123946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BC = 13 cm,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4cm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AB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9925" y="5039495"/>
            <a:ext cx="19319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8,5cm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10347" y="5808121"/>
            <a:ext cx="19319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4,5cm</a:t>
            </a:r>
            <a:endParaRPr lang="en-US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090955" y="5808121"/>
            <a:ext cx="19319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7,5cm</a:t>
            </a:r>
            <a:endParaRPr 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1527" y="5454178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en-US" sz="5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5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4534156" y="2573858"/>
            <a:ext cx="67687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380510" y="2427982"/>
            <a:ext cx="0" cy="2928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118164" y="177968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C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99650" y="1629929"/>
            <a:ext cx="4356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148397" y="18584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8191" y="2082888"/>
            <a:ext cx="66007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</a:t>
            </a:r>
            <a:r>
              <a:rPr lang="en-US" sz="4400" dirty="0" smtClean="0"/>
              <a:t>x+x-4 = 13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2x = 13 + 4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2x = 17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x = 8,5(cm)               </a:t>
            </a:r>
            <a:r>
              <a:rPr lang="en-US" sz="4400" b="1" dirty="0" smtClean="0">
                <a:solidFill>
                  <a:srgbClr val="C00000"/>
                </a:solidFill>
              </a:rPr>
              <a:t> AB=8,5cm.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517456" y="2338060"/>
            <a:ext cx="1" cy="471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307319" y="2414889"/>
            <a:ext cx="0" cy="3947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029151" y="187390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x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404411" y="1927527"/>
            <a:ext cx="7713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x-4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968" y="0"/>
            <a:ext cx="12060238" cy="11197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Bo‘laklarga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503" y="1637754"/>
            <a:ext cx="1058517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gradusga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7200" b="1" dirty="0">
                <a:latin typeface="Arial" pitchFamily="34" charset="0"/>
                <a:cs typeface="Arial" pitchFamily="34" charset="0"/>
              </a:rPr>
              <a:t>?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endParaRPr lang="ru-RU" sz="4400" b="1" dirty="0"/>
          </a:p>
        </p:txBody>
      </p:sp>
      <p:sp>
        <p:nvSpPr>
          <p:cNvPr id="6" name="object 2"/>
          <p:cNvSpPr/>
          <p:nvPr/>
        </p:nvSpPr>
        <p:spPr>
          <a:xfrm>
            <a:off x="34683" y="0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05583" y="4878114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</a:rPr>
              <a:t>80</a:t>
            </a:r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94415" y="4120431"/>
            <a:ext cx="181171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rgbClr val="160AB2"/>
                </a:solidFill>
              </a:rPr>
              <a:t>180</a:t>
            </a:r>
            <a:r>
              <a:rPr lang="en-US" sz="66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>
              <a:solidFill>
                <a:srgbClr val="160AB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36096" y="4900449"/>
            <a:ext cx="138211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9</a:t>
            </a:r>
            <a:r>
              <a:rPr lang="en-US" sz="6600" b="1" dirty="0" smtClean="0">
                <a:solidFill>
                  <a:srgbClr val="C00000"/>
                </a:solidFill>
              </a:rPr>
              <a:t>0</a:t>
            </a:r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7164" y="4120431"/>
            <a:ext cx="181171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/>
              <a:t>360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077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0238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607" y="3437954"/>
            <a:ext cx="3264202" cy="26504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69679" y="1666508"/>
            <a:ext cx="87639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155 -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1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15121" y="1853778"/>
            <a:ext cx="0" cy="37444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5121" y="5598194"/>
            <a:ext cx="25202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815992" y="5022130"/>
            <a:ext cx="360040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20716" y="550886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69679" y="3372043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038231" y="2145529"/>
                <a:ext cx="3384376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80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8000" b="1" i="0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8000" b="1" i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 </m:t>
                    </m:r>
                  </m:oMath>
                </a14:m>
                <a:r>
                  <a:rPr lang="en-US" sz="80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8000" b="1" dirty="0">
                  <a:solidFill>
                    <a:srgbClr val="160AB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231" y="2145529"/>
                <a:ext cx="3384376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15495" t="-19816" b="-41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2183526" y="5385752"/>
            <a:ext cx="6238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82521" y="3764179"/>
                <a:ext cx="3422412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7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∟</m:t>
                    </m:r>
                    <m:r>
                      <a:rPr lang="en-US" sz="7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𝐎</m:t>
                    </m:r>
                  </m:oMath>
                </a14:m>
                <a:r>
                  <a:rPr lang="en-US" sz="7200" b="1" dirty="0" smtClean="0"/>
                  <a:t> = 90°</a:t>
                </a:r>
                <a:endParaRPr lang="ru-RU" sz="7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21" y="3764179"/>
                <a:ext cx="3422412" cy="1107996"/>
              </a:xfrm>
              <a:prstGeom prst="rect">
                <a:avLst/>
              </a:prstGeom>
              <a:blipFill rotWithShape="0">
                <a:blip r:embed="rId3"/>
                <a:stretch>
                  <a:fillRect t="-24725" r="-15152" b="-48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82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3420" y="1452562"/>
            <a:ext cx="10058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39621" lvl="1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burchaklar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gradus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endParaRPr lang="ru-RU" sz="4400" b="1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15079" y="3367086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9559" y="5281794"/>
            <a:ext cx="16610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/>
              <a:t>360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69879" y="4437994"/>
            <a:ext cx="181171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rgbClr val="160AB2"/>
                </a:solidFill>
              </a:rPr>
              <a:t>180</a:t>
            </a:r>
            <a:r>
              <a:rPr lang="en-US" sz="6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>
              <a:solidFill>
                <a:srgbClr val="160AB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69328" y="5598194"/>
            <a:ext cx="13484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  <a:endParaRPr lang="ru-RU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34375" y="4530327"/>
            <a:ext cx="16610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120</a:t>
            </a:r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6" name="object 2"/>
          <p:cNvSpPr/>
          <p:nvPr/>
        </p:nvSpPr>
        <p:spPr>
          <a:xfrm>
            <a:off x="0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2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0" y="0"/>
                <a:ext cx="12185650" cy="142173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8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ru-RU" sz="8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8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8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8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8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𝜷</m:t>
                    </m:r>
                  </m:oMath>
                </a14:m>
                <a:r>
                  <a:rPr lang="en-US" sz="8000" b="1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180°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85650" cy="1421730"/>
              </a:xfrm>
              <a:prstGeom prst="rect">
                <a:avLst/>
              </a:prstGeom>
              <a:blipFill rotWithShape="0">
                <a:blip r:embed="rId2"/>
                <a:stretch>
                  <a:fillRect t="-13502" b="-34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6668889" y="4086026"/>
            <a:ext cx="53285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7604993" y="1817774"/>
            <a:ext cx="1944216" cy="22682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523683" y="2789882"/>
                <a:ext cx="58060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?</m:t>
                      </m:r>
                    </m:oMath>
                  </m:oMathPara>
                </a14:m>
                <a:endParaRPr lang="ru-RU" sz="4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683" y="2789882"/>
                <a:ext cx="580607" cy="7694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286810" y="2851436"/>
                <a:ext cx="138037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𝟏𝟒𝟒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ru-RU" sz="36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810" y="2851436"/>
                <a:ext cx="1380379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5653" y="2717874"/>
                <a:ext cx="6701288" cy="5149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3600" b="1" dirty="0" smtClean="0"/>
              </a:p>
              <a:p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6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en-US" sz="5400" b="1" i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54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𝜷</m:t>
                    </m:r>
                    <m:r>
                      <a:rPr lang="en-US" sz="5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=144</m:t>
                    </m:r>
                  </m:oMath>
                </a14:m>
                <a:r>
                  <a:rPr lang="en-US" sz="5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° </a:t>
                </a:r>
              </a:p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54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180°-144°=36°</a:t>
                </a:r>
                <a:endParaRPr lang="en-US" sz="5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3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53" y="2717874"/>
                <a:ext cx="6701288" cy="51493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477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yi‘g‘indisi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gradusga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18225" y="5361204"/>
            <a:ext cx="181171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360</a:t>
            </a:r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86033" y="5237116"/>
            <a:ext cx="163378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/>
              <a:t>9</a:t>
            </a:r>
            <a:r>
              <a:rPr lang="en-US" sz="8000" b="1" dirty="0" smtClean="0"/>
              <a:t>0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8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0201" y="4452286"/>
            <a:ext cx="178125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smtClean="0">
                <a:solidFill>
                  <a:srgbClr val="002060"/>
                </a:solidFill>
              </a:rPr>
              <a:t>60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88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26063" y="4452286"/>
            <a:ext cx="19575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rgbClr val="160AB2"/>
                </a:solidFill>
              </a:rPr>
              <a:t>180</a:t>
            </a:r>
            <a:r>
              <a:rPr lang="en-US" sz="72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7200" b="1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1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-10738" y="-34149"/>
                <a:ext cx="12060238" cy="120570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4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4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180°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738" y="-34149"/>
                <a:ext cx="12060238" cy="1205706"/>
              </a:xfrm>
              <a:prstGeom prst="rect">
                <a:avLst/>
              </a:prstGeom>
              <a:blipFill rotWithShape="0">
                <a:blip r:embed="rId2"/>
                <a:stretch>
                  <a:fillRect b="-94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220308" y="4086026"/>
            <a:ext cx="689674" cy="936104"/>
          </a:xfrm>
          <a:prstGeom prst="rect">
            <a:avLst/>
          </a:prstGeom>
        </p:spPr>
        <p:txBody>
          <a:bodyPr/>
          <a:lstStyle/>
          <a:p>
            <a:r>
              <a:rPr lang="en" dirty="0"/>
              <a:t>x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825472" y="1942137"/>
            <a:ext cx="5767630" cy="2808312"/>
          </a:xfrm>
          <a:prstGeom prst="triangle">
            <a:avLst>
              <a:gd name="adj" fmla="val 269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27954" y="47168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40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2945" y="12001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40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867" y="4662165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40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368350" y="4227229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50°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39353" y="2240931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70°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826" y="1797985"/>
                <a:ext cx="11204964" cy="295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5400" b="1" i="1" dirty="0" smtClean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∠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180°- (50°+70°)</a:t>
                </a:r>
              </a:p>
              <a:p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400" b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  <m:r>
                      <a:rPr lang="en-US" sz="44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60°</a:t>
                </a:r>
                <a:endParaRPr lang="en-US" sz="3200" b="1" dirty="0">
                  <a:solidFill>
                    <a:srgbClr val="160AB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26" y="1797985"/>
                <a:ext cx="11204964" cy="2954655"/>
              </a:xfrm>
              <a:prstGeom prst="rect">
                <a:avLst/>
              </a:prstGeom>
              <a:blipFill rotWithShape="0">
                <a:blip r:embed="rId3"/>
                <a:stretch>
                  <a:fillRect b="-8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72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 smtClean="0"/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peremetri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27 m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540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/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07074" y="3841263"/>
            <a:ext cx="140775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3m</a:t>
            </a:r>
            <a:endParaRPr kumimoji="0" lang="en-US" sz="6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33959" y="5146625"/>
            <a:ext cx="19383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0,9m</a:t>
            </a:r>
            <a:endParaRPr lang="en-US" sz="6000" b="1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06673" y="4638794"/>
            <a:ext cx="27011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90dm</a:t>
            </a:r>
            <a:endParaRPr lang="en-US" sz="6000" b="1" dirty="0">
              <a:solidFill>
                <a:srgbClr val="7030A0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53193" y="3958397"/>
            <a:ext cx="21531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30cm</a:t>
            </a:r>
            <a:endParaRPr lang="en-US" sz="6000" b="1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Muntazam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133575" y="1925786"/>
            <a:ext cx="3384376" cy="3168352"/>
          </a:xfrm>
          <a:prstGeom prst="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16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725863" y="294377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0763" y="5106332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33575" y="294377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38031" y="1835774"/>
            <a:ext cx="2641236" cy="110799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3a</a:t>
            </a:r>
            <a:endParaRPr lang="ru-RU" sz="66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38031" y="2979155"/>
            <a:ext cx="537839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27:3 = 9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(m) </a:t>
            </a: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m = 90dm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2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491</Words>
  <Application>Microsoft Office PowerPoint</Application>
  <PresentationFormat>Произвольный</PresentationFormat>
  <Paragraphs>150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Wingdings</vt:lpstr>
      <vt:lpstr>Office Theme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205</cp:revision>
  <dcterms:created xsi:type="dcterms:W3CDTF">2020-04-09T07:32:19Z</dcterms:created>
  <dcterms:modified xsi:type="dcterms:W3CDTF">2021-03-27T04:30:40Z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