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301" r:id="rId2"/>
    <p:sldId id="388" r:id="rId3"/>
    <p:sldId id="368" r:id="rId4"/>
    <p:sldId id="369" r:id="rId5"/>
    <p:sldId id="370" r:id="rId6"/>
    <p:sldId id="371" r:id="rId7"/>
    <p:sldId id="373" r:id="rId8"/>
    <p:sldId id="374" r:id="rId9"/>
    <p:sldId id="378" r:id="rId10"/>
    <p:sldId id="379" r:id="rId11"/>
    <p:sldId id="384" r:id="rId12"/>
    <p:sldId id="362" r:id="rId13"/>
    <p:sldId id="380" r:id="rId14"/>
    <p:sldId id="381" r:id="rId15"/>
    <p:sldId id="326" r:id="rId16"/>
    <p:sldId id="385" r:id="rId17"/>
    <p:sldId id="387" r:id="rId18"/>
    <p:sldId id="386" r:id="rId19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0AB2"/>
    <a:srgbClr val="007E39"/>
    <a:srgbClr val="C86AC1"/>
    <a:srgbClr val="FF0066"/>
    <a:srgbClr val="682663"/>
    <a:srgbClr val="68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24" autoAdjust="0"/>
  </p:normalViewPr>
  <p:slideViewPr>
    <p:cSldViewPr>
      <p:cViewPr varScale="1">
        <p:scale>
          <a:sx n="98" d="100"/>
          <a:sy n="98" d="100"/>
        </p:scale>
        <p:origin x="600" y="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7232F-1B7D-48C9-8C32-6F17E1E55F2E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D5AFC0-17C6-40A1-BCB8-6708F6916D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4426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1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1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8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2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2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2" y="1151336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2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1" y="1151336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1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6" y="204788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5" y="204791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6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2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2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5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5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5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0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38" y="2434"/>
            <a:ext cx="9130468" cy="131637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160AB2"/>
          </a:solidFill>
        </p:spPr>
        <p:txBody>
          <a:bodyPr wrap="square" lIns="0" tIns="0" rIns="0" bIns="0" rtlCol="0"/>
          <a:lstStyle/>
          <a:p>
            <a:endParaRPr sz="2853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66402" y="257079"/>
            <a:ext cx="4667985" cy="854373"/>
          </a:xfrm>
          <a:prstGeom prst="rect">
            <a:avLst/>
          </a:prstGeom>
        </p:spPr>
        <p:txBody>
          <a:bodyPr vert="horz" wrap="square" lIns="0" tIns="23150" rIns="0" bIns="0" rtlCol="0" anchor="ctr">
            <a:spAutoFit/>
          </a:bodyPr>
          <a:lstStyle/>
          <a:p>
            <a:pPr marL="20131">
              <a:spcBef>
                <a:spcPts val="181"/>
              </a:spcBef>
            </a:pPr>
            <a:r>
              <a:rPr lang="en-US" sz="5400" b="1" spc="8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698270" y="216479"/>
            <a:ext cx="7738401" cy="1005549"/>
            <a:chOff x="439463" y="212864"/>
            <a:chExt cx="4881880" cy="634365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2853"/>
            </a:p>
          </p:txBody>
        </p:sp>
        <p:sp>
          <p:nvSpPr>
            <p:cNvPr id="9" name="object 9"/>
            <p:cNvSpPr/>
            <p:nvPr/>
          </p:nvSpPr>
          <p:spPr>
            <a:xfrm>
              <a:off x="4701997" y="228104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853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7" y="228104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853"/>
            </a:p>
          </p:txBody>
        </p:sp>
      </p:grpSp>
      <p:sp>
        <p:nvSpPr>
          <p:cNvPr id="11" name="object 11"/>
          <p:cNvSpPr/>
          <p:nvPr/>
        </p:nvSpPr>
        <p:spPr>
          <a:xfrm>
            <a:off x="6876256" y="1917258"/>
            <a:ext cx="1878779" cy="19083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853"/>
          </a:p>
        </p:txBody>
      </p:sp>
      <p:sp>
        <p:nvSpPr>
          <p:cNvPr id="12" name="object 12"/>
          <p:cNvSpPr txBox="1"/>
          <p:nvPr/>
        </p:nvSpPr>
        <p:spPr>
          <a:xfrm>
            <a:off x="7524328" y="432177"/>
            <a:ext cx="685416" cy="574150"/>
          </a:xfrm>
          <a:prstGeom prst="rect">
            <a:avLst/>
          </a:prstGeom>
        </p:spPr>
        <p:txBody>
          <a:bodyPr vert="horz" wrap="square" lIns="0" tIns="25164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en-US" sz="3566" b="1" spc="16" dirty="0" smtClean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ru-RU" sz="3200" spc="16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endParaRPr sz="3566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933546" y="577322"/>
            <a:ext cx="426780" cy="336449"/>
          </a:xfrm>
          <a:prstGeom prst="rect">
            <a:avLst/>
          </a:prstGeom>
        </p:spPr>
        <p:txBody>
          <a:bodyPr vert="horz" wrap="square" lIns="0" tIns="19124" rIns="0" bIns="0" rtlCol="0">
            <a:spAutoFit/>
          </a:bodyPr>
          <a:lstStyle/>
          <a:p>
            <a:pPr>
              <a:spcBef>
                <a:spcPts val="151"/>
              </a:spcBef>
            </a:pPr>
            <a:r>
              <a:rPr sz="2061" spc="-8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061" dirty="0">
              <a:latin typeface="Arial"/>
              <a:cs typeface="Arial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202521" y="1773781"/>
            <a:ext cx="6395745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ru-RU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18922" y="1696463"/>
            <a:ext cx="616771" cy="1152128"/>
          </a:xfrm>
          <a:prstGeom prst="rect">
            <a:avLst/>
          </a:prstGeom>
          <a:solidFill>
            <a:srgbClr val="160AB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518922" y="3003798"/>
            <a:ext cx="616771" cy="115212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651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14100" y="68471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45254" y="151625"/>
                <a:ext cx="5819582" cy="20313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solidFill>
                      <a:srgbClr val="3E18A8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2700" b="1" dirty="0" err="1">
                    <a:solidFill>
                      <a:srgbClr val="3E18A8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2700" b="1" dirty="0">
                    <a:solidFill>
                      <a:srgbClr val="3E18A8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27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 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AOC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2400" dirty="0">
                    <a:ea typeface="Cambria Math" panose="02040503050406030204" pitchFamily="18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 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BOC –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qo‘shni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burchaklar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4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OO</m:t>
                        </m:r>
                      </m:e>
                      <m:sub>
                        <m:r>
                          <a:rPr lang="en-US" sz="24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m:rPr>
                        <m:sty m:val="p"/>
                      </m:rPr>
                      <a:rPr lang="en-US" sz="24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va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4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OO</m:t>
                        </m:r>
                      </m:e>
                      <m:sub>
                        <m:r>
                          <a:rPr lang="en-US" sz="24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-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bissektrisalar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r>
                  <a:rPr lang="el-GR" sz="3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α</a:t>
                </a:r>
                <a:r>
                  <a:rPr lang="en-US" sz="3000" dirty="0">
                    <a:latin typeface="Arial" pitchFamily="34" charset="0"/>
                    <a:cs typeface="Arial" pitchFamily="34" charset="0"/>
                  </a:rPr>
                  <a:t> : </a:t>
                </a:r>
                <a:r>
                  <a:rPr lang="el-GR" sz="3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β</a:t>
                </a:r>
                <a:r>
                  <a:rPr lang="en-US" sz="3000" dirty="0">
                    <a:latin typeface="Arial" pitchFamily="34" charset="0"/>
                    <a:cs typeface="Arial" pitchFamily="34" charset="0"/>
                  </a:rPr>
                  <a:t> = 4 : 5 </a:t>
                </a:r>
              </a:p>
              <a:p>
                <a:endParaRPr lang="ru-RU" sz="21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254" y="151625"/>
                <a:ext cx="5819582" cy="2031325"/>
              </a:xfrm>
              <a:prstGeom prst="rect">
                <a:avLst/>
              </a:prstGeom>
              <a:blipFill>
                <a:blip r:embed="rId2"/>
                <a:stretch>
                  <a:fillRect l="-2408" t="-27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Прямая соединительная линия 15"/>
          <p:cNvCxnSpPr/>
          <p:nvPr/>
        </p:nvCxnSpPr>
        <p:spPr>
          <a:xfrm>
            <a:off x="5288961" y="1776798"/>
            <a:ext cx="3335608" cy="1039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5829906" y="550872"/>
            <a:ext cx="1107980" cy="1217309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6947822" y="273853"/>
            <a:ext cx="517934" cy="1554032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6972992" y="729423"/>
            <a:ext cx="1522316" cy="1032986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Дуга 19"/>
          <p:cNvSpPr/>
          <p:nvPr/>
        </p:nvSpPr>
        <p:spPr>
          <a:xfrm rot="14875006">
            <a:off x="6622827" y="1516712"/>
            <a:ext cx="337604" cy="353291"/>
          </a:xfrm>
          <a:prstGeom prst="arc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1" name="Дуга 20"/>
          <p:cNvSpPr/>
          <p:nvPr/>
        </p:nvSpPr>
        <p:spPr>
          <a:xfrm rot="19606619">
            <a:off x="6800161" y="1504737"/>
            <a:ext cx="263953" cy="255324"/>
          </a:xfrm>
          <a:prstGeom prst="arc">
            <a:avLst>
              <a:gd name="adj1" fmla="val 13814016"/>
              <a:gd name="adj2" fmla="val 0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2" name="Дуга 21"/>
          <p:cNvSpPr/>
          <p:nvPr/>
        </p:nvSpPr>
        <p:spPr>
          <a:xfrm>
            <a:off x="6956764" y="1493234"/>
            <a:ext cx="221976" cy="267183"/>
          </a:xfrm>
          <a:prstGeom prst="arc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3" name="Дуга 22"/>
          <p:cNvSpPr/>
          <p:nvPr/>
        </p:nvSpPr>
        <p:spPr>
          <a:xfrm rot="617876">
            <a:off x="7082292" y="1532731"/>
            <a:ext cx="337604" cy="353291"/>
          </a:xfrm>
          <a:prstGeom prst="arc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4" name="Прямоугольник 23"/>
          <p:cNvSpPr/>
          <p:nvPr/>
        </p:nvSpPr>
        <p:spPr>
          <a:xfrm>
            <a:off x="6384945" y="1442335"/>
            <a:ext cx="284052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350" i="1" dirty="0">
                <a:latin typeface="Arial" panose="020B0604020202020204" pitchFamily="34" charset="0"/>
                <a:cs typeface="Arial" panose="020B0604020202020204" pitchFamily="34" charset="0"/>
              </a:rPr>
              <a:t>β</a:t>
            </a:r>
            <a:endParaRPr lang="ru-RU" sz="1350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6770424" y="1206419"/>
            <a:ext cx="367408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50" i="1" dirty="0">
                <a:latin typeface="Arial" panose="020B0604020202020204" pitchFamily="34" charset="0"/>
                <a:cs typeface="Arial" panose="020B0604020202020204" pitchFamily="34" charset="0"/>
              </a:rPr>
              <a:t>5x</a:t>
            </a:r>
            <a:endParaRPr lang="ru-RU" sz="1350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7099658" y="1258315"/>
            <a:ext cx="367408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50" i="1" dirty="0">
                <a:latin typeface="Arial" panose="020B0604020202020204" pitchFamily="34" charset="0"/>
                <a:cs typeface="Arial" panose="020B0604020202020204" pitchFamily="34" charset="0"/>
              </a:rPr>
              <a:t>4x</a:t>
            </a:r>
            <a:endParaRPr lang="ru-RU" sz="135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7400392" y="1477219"/>
            <a:ext cx="641351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35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35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8341084" y="773869"/>
                <a:ext cx="409407" cy="3000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35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35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𝑂</m:t>
                          </m:r>
                        </m:e>
                        <m:sub>
                          <m:r>
                            <a:rPr lang="en-US" sz="135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1350" dirty="0"/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41084" y="773869"/>
                <a:ext cx="409407" cy="30008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5642505" y="559489"/>
                <a:ext cx="413447" cy="3000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35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35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𝑂</m:t>
                          </m:r>
                        </m:e>
                        <m:sub>
                          <m:r>
                            <a:rPr lang="en-US" sz="135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sz="1350" dirty="0"/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2505" y="559489"/>
                <a:ext cx="413447" cy="30008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/>
          <p:cNvSpPr txBox="1"/>
          <p:nvPr/>
        </p:nvSpPr>
        <p:spPr>
          <a:xfrm>
            <a:off x="6809216" y="1792014"/>
            <a:ext cx="4191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232264" y="1760417"/>
            <a:ext cx="241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  <a:endParaRPr lang="ru-RU" dirty="0"/>
          </a:p>
        </p:txBody>
      </p:sp>
      <p:sp>
        <p:nvSpPr>
          <p:cNvPr id="32" name="TextBox 31"/>
          <p:cNvSpPr txBox="1"/>
          <p:nvPr/>
        </p:nvSpPr>
        <p:spPr>
          <a:xfrm>
            <a:off x="8460757" y="1743062"/>
            <a:ext cx="201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199004" y="151625"/>
            <a:ext cx="17804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5835700" y="535173"/>
            <a:ext cx="1130411" cy="1252015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H="1">
            <a:off x="6976788" y="709864"/>
            <a:ext cx="1535698" cy="1038444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6" name="Прямоугольник 65"/>
          <p:cNvSpPr/>
          <p:nvPr/>
        </p:nvSpPr>
        <p:spPr>
          <a:xfrm>
            <a:off x="7455636" y="1466062"/>
            <a:ext cx="284052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50" i="1" dirty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endParaRPr lang="ru-RU" sz="135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693680" y="2977621"/>
                <a:ext cx="5348063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 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BOC = 50°</a:t>
                </a:r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·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2=100°</a:t>
                </a:r>
              </a:p>
              <a:p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 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AOC = 40°</a:t>
                </a:r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· 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2=80°</a:t>
                </a:r>
              </a:p>
              <a:p>
                <a:r>
                  <a:rPr lang="en-US" sz="2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 </m:t>
                    </m:r>
                  </m:oMath>
                </a14:m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BOC - </a:t>
                </a:r>
                <a14:m>
                  <m:oMath xmlns:m="http://schemas.openxmlformats.org/officeDocument/2006/math">
                    <m:r>
                      <a:rPr lang="en-US" sz="24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 </m:t>
                    </m:r>
                  </m:oMath>
                </a14:m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AOC = 100°- 80° = 20° </a:t>
                </a:r>
              </a:p>
              <a:p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3680" y="2977621"/>
                <a:ext cx="5348063" cy="1569660"/>
              </a:xfrm>
              <a:prstGeom prst="rect">
                <a:avLst/>
              </a:prstGeom>
              <a:blipFill>
                <a:blip r:embed="rId5"/>
                <a:stretch>
                  <a:fillRect t="-27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7" name="TextBox 66"/>
          <p:cNvSpPr txBox="1"/>
          <p:nvPr/>
        </p:nvSpPr>
        <p:spPr>
          <a:xfrm>
            <a:off x="1298863" y="4304468"/>
            <a:ext cx="331494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00" b="1" dirty="0" err="1">
                <a:solidFill>
                  <a:srgbClr val="3E18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300" b="1" dirty="0">
                <a:solidFill>
                  <a:srgbClr val="3E18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20°</a:t>
            </a:r>
            <a:endParaRPr lang="ru-RU" sz="3300" b="1" dirty="0">
              <a:solidFill>
                <a:srgbClr val="3E18A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78838" y="1863752"/>
            <a:ext cx="4572000" cy="3000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35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3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216971" y="1734088"/>
                <a:ext cx="4572000" cy="2585323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sz="27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 </a:t>
                </a:r>
                <a:r>
                  <a:rPr lang="en-US" sz="2700" b="1" dirty="0" err="1">
                    <a:solidFill>
                      <a:srgbClr val="3E18A8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Topish</a:t>
                </a:r>
                <a:r>
                  <a:rPr lang="en-US" sz="2700" b="1" dirty="0">
                    <a:solidFill>
                      <a:srgbClr val="3E18A8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700" b="1" dirty="0" err="1">
                    <a:solidFill>
                      <a:srgbClr val="3E18A8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kerak</a:t>
                </a:r>
                <a:r>
                  <a:rPr lang="en-US" sz="2700" b="1" dirty="0">
                    <a:solidFill>
                      <a:srgbClr val="3E18A8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:</a:t>
                </a:r>
                <a:endParaRPr lang="en-US" sz="2700" b="1" dirty="0">
                  <a:solidFill>
                    <a:srgbClr val="3E18A8"/>
                  </a:solidFill>
                  <a:latin typeface="Arial" pitchFamily="34" charset="0"/>
                  <a:cs typeface="Arial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7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</m:oMath>
                </a14:m>
                <a:r>
                  <a:rPr lang="en-US" sz="2700" dirty="0">
                    <a:latin typeface="Arial" pitchFamily="34" charset="0"/>
                    <a:cs typeface="Arial" pitchFamily="34" charset="0"/>
                  </a:rPr>
                  <a:t> BOC - </a:t>
                </a:r>
                <a14:m>
                  <m:oMath xmlns:m="http://schemas.openxmlformats.org/officeDocument/2006/math">
                    <m:r>
                      <a:rPr lang="en-US" sz="27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</m:oMath>
                </a14:m>
                <a:r>
                  <a:rPr lang="en-US" sz="2700" dirty="0">
                    <a:latin typeface="Arial" pitchFamily="34" charset="0"/>
                    <a:cs typeface="Arial" pitchFamily="34" charset="0"/>
                  </a:rPr>
                  <a:t>AOC = ?</a:t>
                </a:r>
              </a:p>
              <a:p>
                <a:r>
                  <a:rPr lang="en-US" sz="27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  </a:t>
                </a:r>
                <a:r>
                  <a:rPr lang="en-US" sz="2700" b="1" dirty="0" err="1">
                    <a:solidFill>
                      <a:srgbClr val="3E18A8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Yechish</a:t>
                </a:r>
                <a:r>
                  <a:rPr lang="en-US" sz="2700" b="1" dirty="0">
                    <a:solidFill>
                      <a:srgbClr val="3E18A8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:</a:t>
                </a:r>
              </a:p>
              <a:p>
                <a:r>
                  <a:rPr lang="en-US" sz="27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5x + 4x= 90⁰</a:t>
                </a:r>
              </a:p>
              <a:p>
                <a:r>
                  <a:rPr lang="en-US" sz="27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x = 90⁰: 9</a:t>
                </a:r>
              </a:p>
              <a:p>
                <a:r>
                  <a:rPr lang="en-US" sz="27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x = 10⁰</a:t>
                </a: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971" y="1734088"/>
                <a:ext cx="4572000" cy="2585323"/>
              </a:xfrm>
              <a:prstGeom prst="rect">
                <a:avLst/>
              </a:prstGeom>
              <a:blipFill>
                <a:blip r:embed="rId6"/>
                <a:stretch>
                  <a:fillRect l="-2533" t="-1882" b="-51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5054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  <p:bldP spid="24" grpId="0"/>
      <p:bldP spid="25" grpId="0"/>
      <p:bldP spid="26" grpId="0"/>
      <p:bldP spid="27" grpId="0"/>
      <p:bldP spid="28" grpId="0" animBg="1"/>
      <p:bldP spid="29" grpId="0" animBg="1"/>
      <p:bldP spid="30" grpId="0"/>
      <p:bldP spid="31" grpId="0"/>
      <p:bldP spid="32" grpId="0"/>
      <p:bldP spid="33" grpId="0"/>
      <p:bldP spid="6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" descr="Транспортир 1328085 - Канцелярские товары | Sho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5364088" y="2189985"/>
            <a:ext cx="3096344" cy="102787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 flipV="1">
            <a:off x="5574217" y="2168900"/>
            <a:ext cx="2503428" cy="119577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5962648" y="2459501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4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Дуга 17"/>
          <p:cNvSpPr/>
          <p:nvPr/>
        </p:nvSpPr>
        <p:spPr>
          <a:xfrm rot="3090784">
            <a:off x="6958463" y="2711627"/>
            <a:ext cx="288032" cy="217524"/>
          </a:xfrm>
          <a:prstGeom prst="arc">
            <a:avLst>
              <a:gd name="adj1" fmla="val 12577021"/>
              <a:gd name="adj2" fmla="val 247055"/>
            </a:avLst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Дуга 18"/>
          <p:cNvSpPr/>
          <p:nvPr/>
        </p:nvSpPr>
        <p:spPr>
          <a:xfrm rot="19377534">
            <a:off x="6377827" y="2594167"/>
            <a:ext cx="906690" cy="872663"/>
          </a:xfrm>
          <a:prstGeom prst="arc">
            <a:avLst>
              <a:gd name="adj1" fmla="val 16425960"/>
              <a:gd name="adj2" fmla="val 20321049"/>
            </a:avLst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6612478" y="2906607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chemeClr val="accent6">
                    <a:lumMod val="75000"/>
                  </a:schemeClr>
                </a:solidFill>
              </a:rPr>
              <a:t>4</a:t>
            </a:r>
            <a:endParaRPr lang="ru-RU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645244" y="92358"/>
            <a:ext cx="74987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chiziqning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kesishishidan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burchaklardan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uchtasining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yig‘indisi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220⁰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Burchaklardan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kichigini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309941" y="2586907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400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647837" y="2077524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4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Дуга 31"/>
          <p:cNvSpPr/>
          <p:nvPr/>
        </p:nvSpPr>
        <p:spPr>
          <a:xfrm rot="15869304">
            <a:off x="6417780" y="2663720"/>
            <a:ext cx="288032" cy="264623"/>
          </a:xfrm>
          <a:prstGeom prst="arc">
            <a:avLst>
              <a:gd name="adj1" fmla="val 14046872"/>
              <a:gd name="adj2" fmla="val 616414"/>
            </a:avLst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Дуга 32"/>
          <p:cNvSpPr/>
          <p:nvPr/>
        </p:nvSpPr>
        <p:spPr>
          <a:xfrm rot="9190084">
            <a:off x="6454203" y="2098696"/>
            <a:ext cx="906690" cy="872663"/>
          </a:xfrm>
          <a:prstGeom prst="arc">
            <a:avLst>
              <a:gd name="adj1" fmla="val 16215393"/>
              <a:gd name="adj2" fmla="val 20798158"/>
            </a:avLst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214085" y="1603126"/>
                <a:ext cx="4089272" cy="144655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b="1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 +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+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3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220⁰</a:t>
                </a:r>
              </a:p>
              <a:p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1 </m:t>
                    </m:r>
                  </m:oMath>
                </a14:m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yoki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3 -?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11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11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085" y="1603126"/>
                <a:ext cx="4089272" cy="1446550"/>
              </a:xfrm>
              <a:prstGeom prst="rect">
                <a:avLst/>
              </a:prstGeom>
              <a:blipFill rotWithShape="0">
                <a:blip r:embed="rId2"/>
                <a:stretch>
                  <a:fillRect l="-2235" t="-29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171206" y="3000805"/>
                <a:ext cx="7691551" cy="17235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b="1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Yechish: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1+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4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180⁰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1 +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4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+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4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3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220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⁰</a:t>
                </a:r>
              </a:p>
              <a:p>
                <a14:m>
                  <m:oMath xmlns:m="http://schemas.openxmlformats.org/officeDocument/2006/math">
                    <m:r>
                      <a:rPr lang="en-US" sz="24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4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</m:oMath>
                </a14:m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220⁰ -180⁰ = 40⁰(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10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206" y="3000805"/>
                <a:ext cx="7691551" cy="1723549"/>
              </a:xfrm>
              <a:prstGeom prst="rect">
                <a:avLst/>
              </a:prstGeom>
              <a:blipFill rotWithShape="0">
                <a:blip r:embed="rId3"/>
                <a:stretch>
                  <a:fillRect l="-1189" t="-24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Волна 19"/>
          <p:cNvSpPr/>
          <p:nvPr/>
        </p:nvSpPr>
        <p:spPr>
          <a:xfrm>
            <a:off x="155575" y="154302"/>
            <a:ext cx="1392089" cy="864096"/>
          </a:xfrm>
          <a:prstGeom prst="wave">
            <a:avLst/>
          </a:prstGeom>
          <a:solidFill>
            <a:srgbClr val="160AB2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masala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31066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8" grpId="0" animBg="1"/>
      <p:bldP spid="19" grpId="0" animBg="1"/>
      <p:bldP spid="21" grpId="0"/>
      <p:bldP spid="25" grpId="0"/>
      <p:bldP spid="26" grpId="0"/>
      <p:bldP spid="32" grpId="0" animBg="1"/>
      <p:bldP spid="3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>
            <a:cxnSpLocks noChangeShapeType="1"/>
          </p:cNvCxnSpPr>
          <p:nvPr/>
        </p:nvCxnSpPr>
        <p:spPr bwMode="auto">
          <a:xfrm>
            <a:off x="442229" y="4309279"/>
            <a:ext cx="3481699" cy="0"/>
          </a:xfrm>
          <a:prstGeom prst="line">
            <a:avLst/>
          </a:prstGeom>
          <a:noFill/>
          <a:ln w="38100" algn="ctr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Прямая соединительная линия 6"/>
          <p:cNvCxnSpPr>
            <a:cxnSpLocks noChangeShapeType="1"/>
          </p:cNvCxnSpPr>
          <p:nvPr/>
        </p:nvCxnSpPr>
        <p:spPr bwMode="auto">
          <a:xfrm rot="5400000" flipH="1" flipV="1">
            <a:off x="335073" y="2434044"/>
            <a:ext cx="1982391" cy="1768078"/>
          </a:xfrm>
          <a:prstGeom prst="line">
            <a:avLst/>
          </a:prstGeom>
          <a:noFill/>
          <a:ln w="38100" algn="ctr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341" name="TextBox 9"/>
          <p:cNvSpPr txBox="1">
            <a:spLocks noChangeArrowheads="1"/>
          </p:cNvSpPr>
          <p:nvPr/>
        </p:nvSpPr>
        <p:spPr bwMode="auto">
          <a:xfrm>
            <a:off x="2617045" y="4474530"/>
            <a:ext cx="4286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400" dirty="0">
                <a:solidFill>
                  <a:srgbClr val="0000CC"/>
                </a:solidFill>
              </a:rPr>
              <a:t>А</a:t>
            </a:r>
          </a:p>
        </p:txBody>
      </p:sp>
      <p:sp>
        <p:nvSpPr>
          <p:cNvPr id="14342" name="TextBox 10"/>
          <p:cNvSpPr txBox="1">
            <a:spLocks noChangeArrowheads="1"/>
          </p:cNvSpPr>
          <p:nvPr/>
        </p:nvSpPr>
        <p:spPr bwMode="auto">
          <a:xfrm>
            <a:off x="3076816" y="3132876"/>
            <a:ext cx="145398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400" b="1" dirty="0" smtClean="0">
                <a:solidFill>
                  <a:srgbClr val="680000"/>
                </a:solidFill>
              </a:rPr>
              <a:t>С</a:t>
            </a:r>
            <a:r>
              <a:rPr lang="en-US" altLang="ru-RU" sz="2400" b="1" dirty="0">
                <a:solidFill>
                  <a:srgbClr val="680000"/>
                </a:solidFill>
              </a:rPr>
              <a:t>&gt;</a:t>
            </a:r>
            <a:r>
              <a:rPr lang="en-US" altLang="ru-RU" sz="2400" b="1" dirty="0" smtClean="0">
                <a:solidFill>
                  <a:srgbClr val="680000"/>
                </a:solidFill>
              </a:rPr>
              <a:t> </a:t>
            </a:r>
            <a:r>
              <a:rPr lang="en-US" altLang="ru-RU" sz="2400" b="1" dirty="0" smtClean="0">
                <a:solidFill>
                  <a:srgbClr val="680000"/>
                </a:solidFill>
              </a:rPr>
              <a:t>90⁰</a:t>
            </a:r>
            <a:endParaRPr lang="ru-RU" altLang="ru-RU" sz="2400" b="1" dirty="0">
              <a:solidFill>
                <a:srgbClr val="680000"/>
              </a:solidFill>
            </a:endParaRPr>
          </a:p>
        </p:txBody>
      </p:sp>
      <p:sp>
        <p:nvSpPr>
          <p:cNvPr id="14343" name="TextBox 11"/>
          <p:cNvSpPr txBox="1">
            <a:spLocks noChangeArrowheads="1"/>
          </p:cNvSpPr>
          <p:nvPr/>
        </p:nvSpPr>
        <p:spPr bwMode="auto">
          <a:xfrm>
            <a:off x="1111955" y="2710407"/>
            <a:ext cx="4286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400" dirty="0">
                <a:solidFill>
                  <a:srgbClr val="0000CC"/>
                </a:solidFill>
              </a:rPr>
              <a:t>В</a:t>
            </a:r>
          </a:p>
        </p:txBody>
      </p:sp>
      <p:sp>
        <p:nvSpPr>
          <p:cNvPr id="14344" name="TextBox 12"/>
          <p:cNvSpPr txBox="1">
            <a:spLocks noChangeArrowheads="1"/>
          </p:cNvSpPr>
          <p:nvPr/>
        </p:nvSpPr>
        <p:spPr bwMode="auto">
          <a:xfrm>
            <a:off x="107504" y="4168081"/>
            <a:ext cx="4286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400" dirty="0">
                <a:solidFill>
                  <a:srgbClr val="0000CC"/>
                </a:solidFill>
              </a:rPr>
              <a:t>О</a:t>
            </a:r>
          </a:p>
        </p:txBody>
      </p:sp>
      <p:sp>
        <p:nvSpPr>
          <p:cNvPr id="6" name="Овал 5"/>
          <p:cNvSpPr/>
          <p:nvPr/>
        </p:nvSpPr>
        <p:spPr>
          <a:xfrm>
            <a:off x="1973721" y="2475775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2969462" y="4215506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Picture 13" descr="tran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7039" y="3106905"/>
            <a:ext cx="2978665" cy="1878516"/>
          </a:xfrm>
          <a:prstGeom prst="rect">
            <a:avLst/>
          </a:prstGeom>
          <a:noFill/>
          <a:ln>
            <a:noFill/>
          </a:ln>
          <a:extLst/>
        </p:spPr>
      </p:pic>
      <p:cxnSp>
        <p:nvCxnSpPr>
          <p:cNvPr id="9" name="Прямая соединительная линия 8"/>
          <p:cNvCxnSpPr/>
          <p:nvPr/>
        </p:nvCxnSpPr>
        <p:spPr>
          <a:xfrm flipV="1">
            <a:off x="3041470" y="3225227"/>
            <a:ext cx="0" cy="987759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 flipV="1">
            <a:off x="1973721" y="2482705"/>
            <a:ext cx="1286648" cy="1300342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13" descr="tran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895122">
            <a:off x="689507" y="1761527"/>
            <a:ext cx="2978665" cy="1878516"/>
          </a:xfrm>
          <a:prstGeom prst="rect">
            <a:avLst/>
          </a:prstGeom>
          <a:noFill/>
          <a:ln>
            <a:noFill/>
          </a:ln>
          <a:extLst/>
        </p:spPr>
      </p:pic>
      <p:sp>
        <p:nvSpPr>
          <p:cNvPr id="15" name="Прямоугольник 14"/>
          <p:cNvSpPr/>
          <p:nvPr/>
        </p:nvSpPr>
        <p:spPr>
          <a:xfrm>
            <a:off x="6915164" y="2405863"/>
            <a:ext cx="11176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C=90⁰</a:t>
            </a:r>
            <a:r>
              <a:rPr lang="en-US" sz="2400" b="1" dirty="0" smtClean="0">
                <a:solidFill>
                  <a:srgbClr val="160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b="1" dirty="0">
              <a:solidFill>
                <a:srgbClr val="160AB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flipV="1">
            <a:off x="4972917" y="4486349"/>
            <a:ext cx="3487515" cy="1"/>
          </a:xfrm>
          <a:prstGeom prst="line">
            <a:avLst/>
          </a:prstGeom>
          <a:ln w="38100">
            <a:solidFill>
              <a:srgbClr val="160A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878761" y="4486349"/>
            <a:ext cx="36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80000"/>
                </a:solidFill>
              </a:rPr>
              <a:t>A</a:t>
            </a:r>
            <a:endParaRPr lang="ru-RU" sz="2400" b="1" dirty="0">
              <a:solidFill>
                <a:srgbClr val="680000"/>
              </a:solidFill>
            </a:endParaRP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 flipH="1">
            <a:off x="4972917" y="1916872"/>
            <a:ext cx="22890" cy="2590994"/>
          </a:xfrm>
          <a:prstGeom prst="line">
            <a:avLst/>
          </a:prstGeom>
          <a:ln w="38100">
            <a:solidFill>
              <a:srgbClr val="160A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4457327" y="2207130"/>
                <a:ext cx="557315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0" smtClean="0">
                          <a:solidFill>
                            <a:srgbClr val="680000"/>
                          </a:solidFill>
                          <a:latin typeface="Cambria Math" panose="02040503050406030204" pitchFamily="18" charset="0"/>
                        </a:rPr>
                        <m:t>𝐁</m:t>
                      </m:r>
                    </m:oMath>
                  </m:oMathPara>
                </a14:m>
                <a:endParaRPr lang="ru-RU" sz="2000" b="1" dirty="0">
                  <a:solidFill>
                    <a:srgbClr val="680000"/>
                  </a:solidFill>
                </a:endParaRPr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7327" y="2207130"/>
                <a:ext cx="557315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Прямоугольник 30"/>
          <p:cNvSpPr/>
          <p:nvPr/>
        </p:nvSpPr>
        <p:spPr>
          <a:xfrm rot="10800000">
            <a:off x="4842332" y="4175637"/>
            <a:ext cx="4860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>
                <a:solidFill>
                  <a:srgbClr val="002060"/>
                </a:solidFill>
                <a:latin typeface="Times New Roman"/>
                <a:cs typeface="Times New Roman"/>
              </a:rPr>
              <a:t>∟</a:t>
            </a:r>
            <a:endParaRPr lang="ru-RU" sz="2400" b="1" i="1" dirty="0">
              <a:solidFill>
                <a:srgbClr val="002060"/>
              </a:solidFill>
            </a:endParaRPr>
          </a:p>
        </p:txBody>
      </p:sp>
      <p:grpSp>
        <p:nvGrpSpPr>
          <p:cNvPr id="32" name="Group 3"/>
          <p:cNvGrpSpPr>
            <a:grpSpLocks/>
          </p:cNvGrpSpPr>
          <p:nvPr/>
        </p:nvGrpSpPr>
        <p:grpSpPr bwMode="auto">
          <a:xfrm>
            <a:off x="6994243" y="3142804"/>
            <a:ext cx="961077" cy="1331303"/>
            <a:chOff x="1728" y="1536"/>
            <a:chExt cx="1104" cy="1968"/>
          </a:xfrm>
        </p:grpSpPr>
        <p:sp>
          <p:nvSpPr>
            <p:cNvPr id="33" name="AutoShape 4"/>
            <p:cNvSpPr>
              <a:spLocks noChangeArrowheads="1"/>
            </p:cNvSpPr>
            <p:nvPr/>
          </p:nvSpPr>
          <p:spPr bwMode="auto">
            <a:xfrm>
              <a:off x="1728" y="1536"/>
              <a:ext cx="1104" cy="1968"/>
            </a:xfrm>
            <a:prstGeom prst="rtTriangle">
              <a:avLst/>
            </a:prstGeom>
            <a:solidFill>
              <a:schemeClr val="hlink"/>
            </a:solidFill>
            <a:ln w="9525">
              <a:solidFill>
                <a:srgbClr val="0000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1350"/>
            </a:p>
          </p:txBody>
        </p:sp>
        <p:sp>
          <p:nvSpPr>
            <p:cNvPr id="34" name="AutoShape 5"/>
            <p:cNvSpPr>
              <a:spLocks noChangeArrowheads="1"/>
            </p:cNvSpPr>
            <p:nvPr/>
          </p:nvSpPr>
          <p:spPr bwMode="auto">
            <a:xfrm>
              <a:off x="1920" y="2256"/>
              <a:ext cx="528" cy="1008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rgbClr val="0000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1350"/>
            </a:p>
          </p:txBody>
        </p:sp>
      </p:grpSp>
      <p:sp>
        <p:nvSpPr>
          <p:cNvPr id="35" name="Овал 34"/>
          <p:cNvSpPr/>
          <p:nvPr/>
        </p:nvSpPr>
        <p:spPr>
          <a:xfrm>
            <a:off x="4972916" y="2440097"/>
            <a:ext cx="83453" cy="82456"/>
          </a:xfrm>
          <a:prstGeom prst="ellipse">
            <a:avLst/>
          </a:prstGeom>
          <a:solidFill>
            <a:schemeClr val="tx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Овал 35"/>
          <p:cNvSpPr/>
          <p:nvPr/>
        </p:nvSpPr>
        <p:spPr>
          <a:xfrm>
            <a:off x="6931496" y="4421808"/>
            <a:ext cx="62747" cy="104598"/>
          </a:xfrm>
          <a:prstGeom prst="ellipse">
            <a:avLst/>
          </a:prstGeom>
          <a:solidFill>
            <a:schemeClr val="tx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7" name="Group 3"/>
          <p:cNvGrpSpPr>
            <a:grpSpLocks/>
          </p:cNvGrpSpPr>
          <p:nvPr/>
        </p:nvGrpSpPr>
        <p:grpSpPr bwMode="auto">
          <a:xfrm rot="5400000">
            <a:off x="5182680" y="2277148"/>
            <a:ext cx="961077" cy="1331303"/>
            <a:chOff x="1764" y="1522"/>
            <a:chExt cx="1104" cy="1968"/>
          </a:xfrm>
        </p:grpSpPr>
        <p:sp>
          <p:nvSpPr>
            <p:cNvPr id="38" name="AutoShape 4"/>
            <p:cNvSpPr>
              <a:spLocks noChangeArrowheads="1"/>
            </p:cNvSpPr>
            <p:nvPr/>
          </p:nvSpPr>
          <p:spPr bwMode="auto">
            <a:xfrm>
              <a:off x="1764" y="1522"/>
              <a:ext cx="1104" cy="1968"/>
            </a:xfrm>
            <a:prstGeom prst="rtTriangle">
              <a:avLst/>
            </a:prstGeom>
            <a:solidFill>
              <a:schemeClr val="hlink"/>
            </a:solidFill>
            <a:ln w="9525">
              <a:solidFill>
                <a:srgbClr val="0000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1350"/>
            </a:p>
          </p:txBody>
        </p:sp>
        <p:sp>
          <p:nvSpPr>
            <p:cNvPr id="39" name="AutoShape 5"/>
            <p:cNvSpPr>
              <a:spLocks noChangeArrowheads="1"/>
            </p:cNvSpPr>
            <p:nvPr/>
          </p:nvSpPr>
          <p:spPr bwMode="auto">
            <a:xfrm>
              <a:off x="1920" y="2256"/>
              <a:ext cx="528" cy="1008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rgbClr val="0000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1350"/>
            </a:p>
          </p:txBody>
        </p:sp>
      </p:grpSp>
      <p:cxnSp>
        <p:nvCxnSpPr>
          <p:cNvPr id="40" name="Прямая соединительная линия 39"/>
          <p:cNvCxnSpPr>
            <a:endCxn id="36" idx="5"/>
          </p:cNvCxnSpPr>
          <p:nvPr/>
        </p:nvCxnSpPr>
        <p:spPr>
          <a:xfrm>
            <a:off x="6978780" y="1867710"/>
            <a:ext cx="6274" cy="264337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>
            <a:stCxn id="35" idx="0"/>
          </p:cNvCxnSpPr>
          <p:nvPr/>
        </p:nvCxnSpPr>
        <p:spPr>
          <a:xfrm flipV="1">
            <a:off x="5014643" y="2440096"/>
            <a:ext cx="2460138" cy="1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Group 3"/>
          <p:cNvGrpSpPr>
            <a:grpSpLocks/>
          </p:cNvGrpSpPr>
          <p:nvPr/>
        </p:nvGrpSpPr>
        <p:grpSpPr bwMode="auto">
          <a:xfrm>
            <a:off x="6994242" y="1086629"/>
            <a:ext cx="961077" cy="1331303"/>
            <a:chOff x="1728" y="1536"/>
            <a:chExt cx="1104" cy="1968"/>
          </a:xfrm>
        </p:grpSpPr>
        <p:sp>
          <p:nvSpPr>
            <p:cNvPr id="43" name="AutoShape 4"/>
            <p:cNvSpPr>
              <a:spLocks noChangeArrowheads="1"/>
            </p:cNvSpPr>
            <p:nvPr/>
          </p:nvSpPr>
          <p:spPr bwMode="auto">
            <a:xfrm>
              <a:off x="1728" y="1536"/>
              <a:ext cx="1104" cy="1968"/>
            </a:xfrm>
            <a:prstGeom prst="rtTriangle">
              <a:avLst/>
            </a:prstGeom>
            <a:solidFill>
              <a:schemeClr val="hlink"/>
            </a:solidFill>
            <a:ln w="9525">
              <a:solidFill>
                <a:srgbClr val="0000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1350"/>
            </a:p>
          </p:txBody>
        </p:sp>
        <p:sp>
          <p:nvSpPr>
            <p:cNvPr id="44" name="AutoShape 5"/>
            <p:cNvSpPr>
              <a:spLocks noChangeArrowheads="1"/>
            </p:cNvSpPr>
            <p:nvPr/>
          </p:nvSpPr>
          <p:spPr bwMode="auto">
            <a:xfrm>
              <a:off x="1920" y="2256"/>
              <a:ext cx="528" cy="1008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rgbClr val="0000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1350"/>
            </a:p>
          </p:txBody>
        </p:sp>
      </p:grpSp>
      <p:sp>
        <p:nvSpPr>
          <p:cNvPr id="16" name="Прямоугольник 15"/>
          <p:cNvSpPr/>
          <p:nvPr/>
        </p:nvSpPr>
        <p:spPr>
          <a:xfrm>
            <a:off x="251520" y="100146"/>
            <a:ext cx="871296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b="1" dirty="0" smtClean="0">
                <a:solidFill>
                  <a:srgbClr val="160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altLang="ru-RU" b="1" dirty="0" smtClean="0">
                <a:solidFill>
                  <a:srgbClr val="160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altLang="ru-RU" b="1" dirty="0" smtClean="0">
                <a:solidFill>
                  <a:srgbClr val="160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ru-RU" b="1" dirty="0" smtClean="0">
                <a:solidFill>
                  <a:srgbClr val="160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Chimadagi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burchaklarning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tomonlariga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nuqtalari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perpendikulyar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chiziqlar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o‘tkazing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chiziqlar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kesishish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nuqtasida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burchaklar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51520" y="1281069"/>
            <a:ext cx="5485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</a:t>
            </a:r>
            <a:endParaRPr lang="ru-RU" sz="3200" dirty="0">
              <a:solidFill>
                <a:srgbClr val="68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4333730" y="1277786"/>
            <a:ext cx="54854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</a:t>
            </a:r>
            <a:endParaRPr lang="ru-RU" sz="3200" dirty="0">
              <a:solidFill>
                <a:srgbClr val="68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606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2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2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4" dur="2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6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4644594" y="558404"/>
            <a:ext cx="2303108" cy="2239565"/>
            <a:chOff x="703" y="1605"/>
            <a:chExt cx="1389" cy="1881"/>
          </a:xfrm>
        </p:grpSpPr>
        <p:sp>
          <p:nvSpPr>
            <p:cNvPr id="22592" name="Freeform 4"/>
            <p:cNvSpPr>
              <a:spLocks/>
            </p:cNvSpPr>
            <p:nvPr/>
          </p:nvSpPr>
          <p:spPr bwMode="auto">
            <a:xfrm rot="-598683">
              <a:off x="1158" y="1605"/>
              <a:ext cx="766" cy="1823"/>
            </a:xfrm>
            <a:custGeom>
              <a:avLst/>
              <a:gdLst>
                <a:gd name="T0" fmla="*/ 0 w 1252"/>
                <a:gd name="T1" fmla="*/ 1 h 3125"/>
                <a:gd name="T2" fmla="*/ 2 w 1252"/>
                <a:gd name="T3" fmla="*/ 0 h 3125"/>
                <a:gd name="T4" fmla="*/ 14 w 1252"/>
                <a:gd name="T5" fmla="*/ 20 h 3125"/>
                <a:gd name="T6" fmla="*/ 15 w 1252"/>
                <a:gd name="T7" fmla="*/ 25 h 3125"/>
                <a:gd name="T8" fmla="*/ 12 w 1252"/>
                <a:gd name="T9" fmla="*/ 21 h 3125"/>
                <a:gd name="T10" fmla="*/ 0 w 1252"/>
                <a:gd name="T11" fmla="*/ 1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858"/>
            </a:p>
          </p:txBody>
        </p:sp>
        <p:grpSp>
          <p:nvGrpSpPr>
            <p:cNvPr id="22593" name="Group 5"/>
            <p:cNvGrpSpPr>
              <a:grpSpLocks/>
            </p:cNvGrpSpPr>
            <p:nvPr/>
          </p:nvGrpSpPr>
          <p:grpSpPr bwMode="auto">
            <a:xfrm>
              <a:off x="703" y="1616"/>
              <a:ext cx="1389" cy="1870"/>
              <a:chOff x="703" y="1616"/>
              <a:chExt cx="1389" cy="1870"/>
            </a:xfrm>
          </p:grpSpPr>
          <p:grpSp>
            <p:nvGrpSpPr>
              <p:cNvPr id="22594" name="Group 6"/>
              <p:cNvGrpSpPr>
                <a:grpSpLocks/>
              </p:cNvGrpSpPr>
              <p:nvPr/>
            </p:nvGrpSpPr>
            <p:grpSpPr bwMode="auto">
              <a:xfrm>
                <a:off x="1819" y="3017"/>
                <a:ext cx="273" cy="343"/>
                <a:chOff x="1819" y="3017"/>
                <a:chExt cx="273" cy="343"/>
              </a:xfrm>
            </p:grpSpPr>
            <p:sp>
              <p:nvSpPr>
                <p:cNvPr id="177159" name="Freeform 7"/>
                <p:cNvSpPr>
                  <a:spLocks/>
                </p:cNvSpPr>
                <p:nvPr/>
              </p:nvSpPr>
              <p:spPr bwMode="auto">
                <a:xfrm>
                  <a:off x="1819" y="3017"/>
                  <a:ext cx="245" cy="339"/>
                </a:xfrm>
                <a:custGeom>
                  <a:avLst/>
                  <a:gdLst/>
                  <a:ahLst/>
                  <a:cxnLst>
                    <a:cxn ang="0">
                      <a:pos x="245" y="339"/>
                    </a:cxn>
                    <a:cxn ang="0">
                      <a:pos x="129" y="0"/>
                    </a:cxn>
                    <a:cxn ang="0">
                      <a:pos x="0" y="83"/>
                    </a:cxn>
                    <a:cxn ang="0">
                      <a:pos x="245" y="339"/>
                    </a:cxn>
                  </a:cxnLst>
                  <a:rect l="0" t="0" r="r" b="b"/>
                  <a:pathLst>
                    <a:path w="245" h="339">
                      <a:moveTo>
                        <a:pt x="245" y="339"/>
                      </a:moveTo>
                      <a:lnTo>
                        <a:pt x="129" y="0"/>
                      </a:lnTo>
                      <a:lnTo>
                        <a:pt x="0" y="83"/>
                      </a:lnTo>
                      <a:lnTo>
                        <a:pt x="245" y="339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 sz="2858"/>
                </a:p>
              </p:txBody>
            </p:sp>
            <p:sp>
              <p:nvSpPr>
                <p:cNvPr id="22601" name="Freeform 8"/>
                <p:cNvSpPr>
                  <a:spLocks/>
                </p:cNvSpPr>
                <p:nvPr/>
              </p:nvSpPr>
              <p:spPr bwMode="auto">
                <a:xfrm>
                  <a:off x="1980" y="3204"/>
                  <a:ext cx="112" cy="156"/>
                </a:xfrm>
                <a:custGeom>
                  <a:avLst/>
                  <a:gdLst>
                    <a:gd name="T0" fmla="*/ 56 w 112"/>
                    <a:gd name="T1" fmla="*/ 0 h 156"/>
                    <a:gd name="T2" fmla="*/ 0 w 112"/>
                    <a:gd name="T3" fmla="*/ 36 h 156"/>
                    <a:gd name="T4" fmla="*/ 112 w 112"/>
                    <a:gd name="T5" fmla="*/ 156 h 156"/>
                    <a:gd name="T6" fmla="*/ 56 w 112"/>
                    <a:gd name="T7" fmla="*/ 0 h 15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2"/>
                    <a:gd name="T13" fmla="*/ 0 h 156"/>
                    <a:gd name="T14" fmla="*/ 112 w 112"/>
                    <a:gd name="T15" fmla="*/ 156 h 15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2" h="156">
                      <a:moveTo>
                        <a:pt x="56" y="0"/>
                      </a:moveTo>
                      <a:lnTo>
                        <a:pt x="0" y="36"/>
                      </a:lnTo>
                      <a:lnTo>
                        <a:pt x="112" y="156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sz="2858"/>
                </a:p>
              </p:txBody>
            </p:sp>
          </p:grpSp>
          <p:grpSp>
            <p:nvGrpSpPr>
              <p:cNvPr id="22595" name="Group 9"/>
              <p:cNvGrpSpPr>
                <a:grpSpLocks/>
              </p:cNvGrpSpPr>
              <p:nvPr/>
            </p:nvGrpSpPr>
            <p:grpSpPr bwMode="auto">
              <a:xfrm>
                <a:off x="703" y="1616"/>
                <a:ext cx="1158" cy="1870"/>
                <a:chOff x="2332" y="357"/>
                <a:chExt cx="1158" cy="1870"/>
              </a:xfrm>
            </p:grpSpPr>
            <p:sp>
              <p:nvSpPr>
                <p:cNvPr id="22596" name="Freeform 10"/>
                <p:cNvSpPr>
                  <a:spLocks/>
                </p:cNvSpPr>
                <p:nvPr/>
              </p:nvSpPr>
              <p:spPr bwMode="auto">
                <a:xfrm rot="-598683">
                  <a:off x="2820" y="357"/>
                  <a:ext cx="670" cy="1523"/>
                </a:xfrm>
                <a:custGeom>
                  <a:avLst/>
                  <a:gdLst>
                    <a:gd name="T0" fmla="*/ 10 w 1094"/>
                    <a:gd name="T1" fmla="*/ 20 h 2612"/>
                    <a:gd name="T2" fmla="*/ 13 w 1094"/>
                    <a:gd name="T3" fmla="*/ 20 h 2612"/>
                    <a:gd name="T4" fmla="*/ 12 w 1094"/>
                    <a:gd name="T5" fmla="*/ 20 h 2612"/>
                    <a:gd name="T6" fmla="*/ 1 w 1094"/>
                    <a:gd name="T7" fmla="*/ 0 h 2612"/>
                    <a:gd name="T8" fmla="*/ 0 w 1094"/>
                    <a:gd name="T9" fmla="*/ 1 h 2612"/>
                    <a:gd name="T10" fmla="*/ 12 w 1094"/>
                    <a:gd name="T11" fmla="*/ 20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2858"/>
                </a:p>
              </p:txBody>
            </p:sp>
            <p:grpSp>
              <p:nvGrpSpPr>
                <p:cNvPr id="22597" name="Group 11"/>
                <p:cNvGrpSpPr>
                  <a:grpSpLocks/>
                </p:cNvGrpSpPr>
                <p:nvPr/>
              </p:nvGrpSpPr>
              <p:grpSpPr bwMode="auto">
                <a:xfrm>
                  <a:off x="2332" y="496"/>
                  <a:ext cx="657" cy="1731"/>
                  <a:chOff x="2332" y="496"/>
                  <a:chExt cx="657" cy="1731"/>
                </a:xfrm>
              </p:grpSpPr>
              <p:sp>
                <p:nvSpPr>
                  <p:cNvPr id="22598" name="Freeform 12"/>
                  <p:cNvSpPr>
                    <a:spLocks/>
                  </p:cNvSpPr>
                  <p:nvPr/>
                </p:nvSpPr>
                <p:spPr bwMode="auto">
                  <a:xfrm rot="1453774">
                    <a:off x="2332" y="496"/>
                    <a:ext cx="216" cy="1731"/>
                  </a:xfrm>
                  <a:custGeom>
                    <a:avLst/>
                    <a:gdLst>
                      <a:gd name="T0" fmla="*/ 146 w 227"/>
                      <a:gd name="T1" fmla="*/ 71 h 1859"/>
                      <a:gd name="T2" fmla="*/ 0 w 227"/>
                      <a:gd name="T3" fmla="*/ 979 h 1859"/>
                      <a:gd name="T4" fmla="*/ 0 w 227"/>
                      <a:gd name="T5" fmla="*/ 859 h 1859"/>
                      <a:gd name="T6" fmla="*/ 88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2858"/>
                  </a:p>
                </p:txBody>
              </p:sp>
              <p:sp>
                <p:nvSpPr>
                  <p:cNvPr id="22599" name="Oval 13"/>
                  <p:cNvSpPr>
                    <a:spLocks noChangeArrowheads="1"/>
                  </p:cNvSpPr>
                  <p:nvPr/>
                </p:nvSpPr>
                <p:spPr bwMode="auto">
                  <a:xfrm rot="1453774">
                    <a:off x="2730" y="566"/>
                    <a:ext cx="259" cy="25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 sz="2858"/>
                  </a:p>
                </p:txBody>
              </p:sp>
            </p:grpSp>
          </p:grpSp>
        </p:grpSp>
      </p:grpSp>
      <p:grpSp>
        <p:nvGrpSpPr>
          <p:cNvPr id="7" name="Group 15"/>
          <p:cNvGrpSpPr>
            <a:grpSpLocks/>
          </p:cNvGrpSpPr>
          <p:nvPr/>
        </p:nvGrpSpPr>
        <p:grpSpPr bwMode="auto">
          <a:xfrm>
            <a:off x="5436660" y="303610"/>
            <a:ext cx="565079" cy="4512470"/>
            <a:chOff x="2789" y="346"/>
            <a:chExt cx="356" cy="3790"/>
          </a:xfrm>
        </p:grpSpPr>
        <p:sp>
          <p:nvSpPr>
            <p:cNvPr id="22590" name="Text Box 16"/>
            <p:cNvSpPr txBox="1">
              <a:spLocks noChangeArrowheads="1"/>
            </p:cNvSpPr>
            <p:nvPr/>
          </p:nvSpPr>
          <p:spPr bwMode="auto">
            <a:xfrm>
              <a:off x="2789" y="3566"/>
              <a:ext cx="356" cy="5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3810" b="1">
                  <a:solidFill>
                    <a:srgbClr val="000066"/>
                  </a:solidFill>
                  <a:latin typeface="Times New Roman" pitchFamily="18" charset="0"/>
                </a:rPr>
                <a:t>Q</a:t>
              </a:r>
              <a:endParaRPr lang="ru-RU" sz="3810" b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22591" name="Text Box 17"/>
            <p:cNvSpPr txBox="1">
              <a:spLocks noChangeArrowheads="1"/>
            </p:cNvSpPr>
            <p:nvPr/>
          </p:nvSpPr>
          <p:spPr bwMode="auto">
            <a:xfrm>
              <a:off x="2817" y="346"/>
              <a:ext cx="304" cy="5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3810" b="1">
                  <a:solidFill>
                    <a:srgbClr val="000066"/>
                  </a:solidFill>
                  <a:latin typeface="Times New Roman" pitchFamily="18" charset="0"/>
                </a:rPr>
                <a:t>P</a:t>
              </a:r>
              <a:endParaRPr lang="ru-RU" sz="3810" b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</p:grpSp>
      <p:sp>
        <p:nvSpPr>
          <p:cNvPr id="177171" name="Arc 19"/>
          <p:cNvSpPr>
            <a:spLocks/>
          </p:cNvSpPr>
          <p:nvPr/>
        </p:nvSpPr>
        <p:spPr bwMode="auto">
          <a:xfrm rot="-859367">
            <a:off x="4181100" y="417911"/>
            <a:ext cx="2746039" cy="4063603"/>
          </a:xfrm>
          <a:custGeom>
            <a:avLst/>
            <a:gdLst>
              <a:gd name="T0" fmla="*/ 2147483647 w 22069"/>
              <a:gd name="T1" fmla="*/ 0 h 41179"/>
              <a:gd name="T2" fmla="*/ 0 w 22069"/>
              <a:gd name="T3" fmla="*/ 2147483647 h 41179"/>
              <a:gd name="T4" fmla="*/ 2147483647 w 22069"/>
              <a:gd name="T5" fmla="*/ 2147483647 h 41179"/>
              <a:gd name="T6" fmla="*/ 0 60000 65536"/>
              <a:gd name="T7" fmla="*/ 0 60000 65536"/>
              <a:gd name="T8" fmla="*/ 0 60000 65536"/>
              <a:gd name="T9" fmla="*/ 0 w 22069"/>
              <a:gd name="T10" fmla="*/ 0 h 41179"/>
              <a:gd name="T11" fmla="*/ 22069 w 22069"/>
              <a:gd name="T12" fmla="*/ 41179 h 4117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069" h="41179" fill="none" extrusionOk="0">
                <a:moveTo>
                  <a:pt x="9591" y="-1"/>
                </a:moveTo>
                <a:cubicBezTo>
                  <a:pt x="17202" y="3545"/>
                  <a:pt x="22069" y="11181"/>
                  <a:pt x="22069" y="19579"/>
                </a:cubicBezTo>
                <a:cubicBezTo>
                  <a:pt x="22069" y="31508"/>
                  <a:pt x="12398" y="41179"/>
                  <a:pt x="469" y="41179"/>
                </a:cubicBezTo>
                <a:cubicBezTo>
                  <a:pt x="312" y="41179"/>
                  <a:pt x="156" y="41177"/>
                  <a:pt x="0" y="41173"/>
                </a:cubicBezTo>
              </a:path>
              <a:path w="22069" h="41179" stroke="0" extrusionOk="0">
                <a:moveTo>
                  <a:pt x="9591" y="-1"/>
                </a:moveTo>
                <a:cubicBezTo>
                  <a:pt x="17202" y="3545"/>
                  <a:pt x="22069" y="11181"/>
                  <a:pt x="22069" y="19579"/>
                </a:cubicBezTo>
                <a:cubicBezTo>
                  <a:pt x="22069" y="31508"/>
                  <a:pt x="12398" y="41179"/>
                  <a:pt x="469" y="41179"/>
                </a:cubicBezTo>
                <a:cubicBezTo>
                  <a:pt x="312" y="41179"/>
                  <a:pt x="156" y="41177"/>
                  <a:pt x="0" y="41173"/>
                </a:cubicBezTo>
                <a:lnTo>
                  <a:pt x="469" y="19579"/>
                </a:lnTo>
                <a:lnTo>
                  <a:pt x="9591" y="-1"/>
                </a:lnTo>
                <a:close/>
              </a:path>
            </a:pathLst>
          </a:custGeom>
          <a:noFill/>
          <a:ln w="3810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1637" tIns="40818" rIns="81637" bIns="40818" anchor="ctr"/>
          <a:lstStyle/>
          <a:p>
            <a:endParaRPr lang="ru-RU" sz="2858"/>
          </a:p>
        </p:txBody>
      </p:sp>
      <p:sp>
        <p:nvSpPr>
          <p:cNvPr id="177172" name="Arc 20"/>
          <p:cNvSpPr>
            <a:spLocks/>
          </p:cNvSpPr>
          <p:nvPr/>
        </p:nvSpPr>
        <p:spPr bwMode="auto">
          <a:xfrm rot="859367" flipH="1">
            <a:off x="4163641" y="375048"/>
            <a:ext cx="2807943" cy="4135042"/>
          </a:xfrm>
          <a:custGeom>
            <a:avLst/>
            <a:gdLst>
              <a:gd name="T0" fmla="*/ 2147483647 w 21600"/>
              <a:gd name="T1" fmla="*/ 0 h 40873"/>
              <a:gd name="T2" fmla="*/ 2147483647 w 21600"/>
              <a:gd name="T3" fmla="*/ 2147483647 h 40873"/>
              <a:gd name="T4" fmla="*/ 0 w 21600"/>
              <a:gd name="T5" fmla="*/ 2147483647 h 40873"/>
              <a:gd name="T6" fmla="*/ 0 60000 65536"/>
              <a:gd name="T7" fmla="*/ 0 60000 65536"/>
              <a:gd name="T8" fmla="*/ 0 60000 65536"/>
              <a:gd name="T9" fmla="*/ 0 w 21600"/>
              <a:gd name="T10" fmla="*/ 0 h 40873"/>
              <a:gd name="T11" fmla="*/ 21600 w 21600"/>
              <a:gd name="T12" fmla="*/ 40873 h 4087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0873" fill="none" extrusionOk="0">
                <a:moveTo>
                  <a:pt x="9570" y="0"/>
                </a:moveTo>
                <a:cubicBezTo>
                  <a:pt x="16937" y="3641"/>
                  <a:pt x="21600" y="11146"/>
                  <a:pt x="21600" y="19364"/>
                </a:cubicBezTo>
                <a:cubicBezTo>
                  <a:pt x="21600" y="30525"/>
                  <a:pt x="13095" y="39849"/>
                  <a:pt x="1980" y="40872"/>
                </a:cubicBezTo>
              </a:path>
              <a:path w="21600" h="40873" stroke="0" extrusionOk="0">
                <a:moveTo>
                  <a:pt x="9570" y="0"/>
                </a:moveTo>
                <a:cubicBezTo>
                  <a:pt x="16937" y="3641"/>
                  <a:pt x="21600" y="11146"/>
                  <a:pt x="21600" y="19364"/>
                </a:cubicBezTo>
                <a:cubicBezTo>
                  <a:pt x="21600" y="30525"/>
                  <a:pt x="13095" y="39849"/>
                  <a:pt x="1980" y="40872"/>
                </a:cubicBezTo>
                <a:lnTo>
                  <a:pt x="0" y="19364"/>
                </a:lnTo>
                <a:lnTo>
                  <a:pt x="9570" y="0"/>
                </a:lnTo>
                <a:close/>
              </a:path>
            </a:pathLst>
          </a:custGeom>
          <a:noFill/>
          <a:ln w="3810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1637" tIns="40818" rIns="81637" bIns="40818" anchor="ctr"/>
          <a:lstStyle/>
          <a:p>
            <a:endParaRPr lang="ru-RU" sz="2858"/>
          </a:p>
        </p:txBody>
      </p:sp>
      <p:sp>
        <p:nvSpPr>
          <p:cNvPr id="177173" name="Oval 21"/>
          <p:cNvSpPr>
            <a:spLocks noChangeArrowheads="1"/>
          </p:cNvSpPr>
          <p:nvPr/>
        </p:nvSpPr>
        <p:spPr bwMode="auto">
          <a:xfrm>
            <a:off x="5509676" y="4462463"/>
            <a:ext cx="71428" cy="5357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81637" tIns="40818" rIns="81637" bIns="40818" anchor="ctr"/>
          <a:lstStyle/>
          <a:p>
            <a:endParaRPr lang="ru-RU" sz="2858"/>
          </a:p>
        </p:txBody>
      </p:sp>
      <p:sp>
        <p:nvSpPr>
          <p:cNvPr id="177174" name="Oval 22"/>
          <p:cNvSpPr>
            <a:spLocks noChangeArrowheads="1"/>
          </p:cNvSpPr>
          <p:nvPr/>
        </p:nvSpPr>
        <p:spPr bwMode="auto">
          <a:xfrm>
            <a:off x="5496978" y="720330"/>
            <a:ext cx="71428" cy="54769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CC"/>
            </a:solidFill>
            <a:round/>
            <a:headEnd/>
            <a:tailEnd/>
          </a:ln>
        </p:spPr>
        <p:txBody>
          <a:bodyPr wrap="none" lIns="81637" tIns="40818" rIns="81637" bIns="40818" anchor="ctr"/>
          <a:lstStyle/>
          <a:p>
            <a:endParaRPr lang="ru-RU" sz="2858"/>
          </a:p>
        </p:txBody>
      </p:sp>
      <p:grpSp>
        <p:nvGrpSpPr>
          <p:cNvPr id="22537" name="Group 23"/>
          <p:cNvGrpSpPr>
            <a:grpSpLocks/>
          </p:cNvGrpSpPr>
          <p:nvPr/>
        </p:nvGrpSpPr>
        <p:grpSpPr bwMode="auto">
          <a:xfrm>
            <a:off x="3565224" y="2409829"/>
            <a:ext cx="4082362" cy="694136"/>
            <a:chOff x="1655" y="2024"/>
            <a:chExt cx="2498" cy="583"/>
          </a:xfrm>
        </p:grpSpPr>
        <p:sp>
          <p:nvSpPr>
            <p:cNvPr id="22587" name="Text Box 24"/>
            <p:cNvSpPr txBox="1">
              <a:spLocks noChangeArrowheads="1"/>
            </p:cNvSpPr>
            <p:nvPr/>
          </p:nvSpPr>
          <p:spPr bwMode="auto">
            <a:xfrm>
              <a:off x="3878" y="2024"/>
              <a:ext cx="275" cy="4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2858" b="1" i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В</a:t>
              </a:r>
              <a:endParaRPr lang="ru-RU" sz="2858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588" name="Text Box 25"/>
            <p:cNvSpPr txBox="1">
              <a:spLocks noChangeArrowheads="1"/>
            </p:cNvSpPr>
            <p:nvPr/>
          </p:nvSpPr>
          <p:spPr bwMode="auto">
            <a:xfrm>
              <a:off x="1655" y="2160"/>
              <a:ext cx="275" cy="4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2858" b="1" i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А</a:t>
              </a:r>
              <a:endParaRPr lang="ru-RU" sz="2858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589" name="Freeform 26"/>
            <p:cNvSpPr>
              <a:spLocks/>
            </p:cNvSpPr>
            <p:nvPr/>
          </p:nvSpPr>
          <p:spPr bwMode="auto">
            <a:xfrm>
              <a:off x="2000" y="2232"/>
              <a:ext cx="1720" cy="1"/>
            </a:xfrm>
            <a:custGeom>
              <a:avLst/>
              <a:gdLst>
                <a:gd name="T0" fmla="*/ 0 w 1720"/>
                <a:gd name="T1" fmla="*/ 0 h 1"/>
                <a:gd name="T2" fmla="*/ 1720 w 1720"/>
                <a:gd name="T3" fmla="*/ 0 h 1"/>
                <a:gd name="T4" fmla="*/ 0 60000 65536"/>
                <a:gd name="T5" fmla="*/ 0 60000 65536"/>
                <a:gd name="T6" fmla="*/ 0 w 1720"/>
                <a:gd name="T7" fmla="*/ 0 h 1"/>
                <a:gd name="T8" fmla="*/ 1720 w 1720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20" h="1">
                  <a:moveTo>
                    <a:pt x="0" y="0"/>
                  </a:moveTo>
                  <a:lnTo>
                    <a:pt x="1720" y="0"/>
                  </a:lnTo>
                </a:path>
              </a:pathLst>
            </a:custGeom>
            <a:noFill/>
            <a:ln w="38100">
              <a:solidFill>
                <a:srgbClr val="CC0066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 sz="2858"/>
            </a:p>
          </p:txBody>
        </p:sp>
      </p:grpSp>
      <p:grpSp>
        <p:nvGrpSpPr>
          <p:cNvPr id="9" name="Group 27"/>
          <p:cNvGrpSpPr>
            <a:grpSpLocks/>
          </p:cNvGrpSpPr>
          <p:nvPr/>
        </p:nvGrpSpPr>
        <p:grpSpPr bwMode="auto">
          <a:xfrm>
            <a:off x="5077929" y="2571750"/>
            <a:ext cx="503175" cy="532211"/>
            <a:chOff x="2562" y="2160"/>
            <a:chExt cx="317" cy="447"/>
          </a:xfrm>
        </p:grpSpPr>
        <p:sp>
          <p:nvSpPr>
            <p:cNvPr id="22585" name="Text Box 28"/>
            <p:cNvSpPr txBox="1">
              <a:spLocks noChangeArrowheads="1"/>
            </p:cNvSpPr>
            <p:nvPr/>
          </p:nvSpPr>
          <p:spPr bwMode="auto">
            <a:xfrm>
              <a:off x="2562" y="2160"/>
              <a:ext cx="315" cy="4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2858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О</a:t>
              </a:r>
            </a:p>
          </p:txBody>
        </p:sp>
        <p:sp>
          <p:nvSpPr>
            <p:cNvPr id="22586" name="Oval 29"/>
            <p:cNvSpPr>
              <a:spLocks noChangeArrowheads="1"/>
            </p:cNvSpPr>
            <p:nvPr/>
          </p:nvSpPr>
          <p:spPr bwMode="auto">
            <a:xfrm>
              <a:off x="2835" y="2205"/>
              <a:ext cx="44" cy="45"/>
            </a:xfrm>
            <a:prstGeom prst="ellipse">
              <a:avLst/>
            </a:prstGeom>
            <a:solidFill>
              <a:srgbClr val="0000CC"/>
            </a:solidFill>
            <a:ln w="76200">
              <a:solidFill>
                <a:srgbClr val="0000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 sz="2858"/>
            </a:p>
          </p:txBody>
        </p:sp>
      </p:grpSp>
      <p:grpSp>
        <p:nvGrpSpPr>
          <p:cNvPr id="10" name="Group 30"/>
          <p:cNvGrpSpPr>
            <a:grpSpLocks/>
          </p:cNvGrpSpPr>
          <p:nvPr/>
        </p:nvGrpSpPr>
        <p:grpSpPr bwMode="auto">
          <a:xfrm flipH="1">
            <a:off x="1154024" y="651271"/>
            <a:ext cx="6207954" cy="3994547"/>
            <a:chOff x="829" y="436"/>
            <a:chExt cx="3911" cy="3355"/>
          </a:xfrm>
        </p:grpSpPr>
        <p:sp>
          <p:nvSpPr>
            <p:cNvPr id="22564" name="Freeform 31"/>
            <p:cNvSpPr>
              <a:spLocks/>
            </p:cNvSpPr>
            <p:nvPr/>
          </p:nvSpPr>
          <p:spPr bwMode="auto">
            <a:xfrm rot="17393687" flipV="1">
              <a:off x="3429" y="110"/>
              <a:ext cx="800" cy="1823"/>
            </a:xfrm>
            <a:custGeom>
              <a:avLst/>
              <a:gdLst>
                <a:gd name="T0" fmla="*/ 0 w 1252"/>
                <a:gd name="T1" fmla="*/ 1 h 3125"/>
                <a:gd name="T2" fmla="*/ 4 w 1252"/>
                <a:gd name="T3" fmla="*/ 0 h 3125"/>
                <a:gd name="T4" fmla="*/ 21 w 1252"/>
                <a:gd name="T5" fmla="*/ 20 h 3125"/>
                <a:gd name="T6" fmla="*/ 22 w 1252"/>
                <a:gd name="T7" fmla="*/ 25 h 3125"/>
                <a:gd name="T8" fmla="*/ 17 w 1252"/>
                <a:gd name="T9" fmla="*/ 21 h 3125"/>
                <a:gd name="T10" fmla="*/ 0 w 1252"/>
                <a:gd name="T11" fmla="*/ 1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 sz="2858"/>
            </a:p>
          </p:txBody>
        </p:sp>
        <p:grpSp>
          <p:nvGrpSpPr>
            <p:cNvPr id="22565" name="Group 32"/>
            <p:cNvGrpSpPr>
              <a:grpSpLocks/>
            </p:cNvGrpSpPr>
            <p:nvPr/>
          </p:nvGrpSpPr>
          <p:grpSpPr bwMode="auto">
            <a:xfrm rot="16795005" flipV="1">
              <a:off x="3043" y="227"/>
              <a:ext cx="1451" cy="1870"/>
              <a:chOff x="703" y="1616"/>
              <a:chExt cx="1390" cy="1870"/>
            </a:xfrm>
          </p:grpSpPr>
          <p:grpSp>
            <p:nvGrpSpPr>
              <p:cNvPr id="22577" name="Group 33"/>
              <p:cNvGrpSpPr>
                <a:grpSpLocks/>
              </p:cNvGrpSpPr>
              <p:nvPr/>
            </p:nvGrpSpPr>
            <p:grpSpPr bwMode="auto">
              <a:xfrm>
                <a:off x="1848" y="3017"/>
                <a:ext cx="245" cy="343"/>
                <a:chOff x="1848" y="3017"/>
                <a:chExt cx="245" cy="343"/>
              </a:xfrm>
            </p:grpSpPr>
            <p:sp>
              <p:nvSpPr>
                <p:cNvPr id="22583" name="Freeform 34"/>
                <p:cNvSpPr>
                  <a:spLocks/>
                </p:cNvSpPr>
                <p:nvPr/>
              </p:nvSpPr>
              <p:spPr bwMode="auto">
                <a:xfrm>
                  <a:off x="1848" y="3017"/>
                  <a:ext cx="245" cy="339"/>
                </a:xfrm>
                <a:custGeom>
                  <a:avLst/>
                  <a:gdLst>
                    <a:gd name="T0" fmla="*/ 245 w 245"/>
                    <a:gd name="T1" fmla="*/ 339 h 339"/>
                    <a:gd name="T2" fmla="*/ 129 w 245"/>
                    <a:gd name="T3" fmla="*/ 0 h 339"/>
                    <a:gd name="T4" fmla="*/ 0 w 245"/>
                    <a:gd name="T5" fmla="*/ 83 h 339"/>
                    <a:gd name="T6" fmla="*/ 245 w 245"/>
                    <a:gd name="T7" fmla="*/ 339 h 33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45"/>
                    <a:gd name="T13" fmla="*/ 0 h 339"/>
                    <a:gd name="T14" fmla="*/ 245 w 245"/>
                    <a:gd name="T15" fmla="*/ 339 h 33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45" h="339">
                      <a:moveTo>
                        <a:pt x="245" y="339"/>
                      </a:moveTo>
                      <a:lnTo>
                        <a:pt x="129" y="0"/>
                      </a:lnTo>
                      <a:lnTo>
                        <a:pt x="0" y="83"/>
                      </a:lnTo>
                      <a:lnTo>
                        <a:pt x="245" y="339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2858"/>
                </a:p>
              </p:txBody>
            </p:sp>
            <p:sp>
              <p:nvSpPr>
                <p:cNvPr id="22584" name="Freeform 35"/>
                <p:cNvSpPr>
                  <a:spLocks/>
                </p:cNvSpPr>
                <p:nvPr/>
              </p:nvSpPr>
              <p:spPr bwMode="auto">
                <a:xfrm>
                  <a:off x="1980" y="3204"/>
                  <a:ext cx="112" cy="156"/>
                </a:xfrm>
                <a:custGeom>
                  <a:avLst/>
                  <a:gdLst>
                    <a:gd name="T0" fmla="*/ 56 w 112"/>
                    <a:gd name="T1" fmla="*/ 0 h 156"/>
                    <a:gd name="T2" fmla="*/ 0 w 112"/>
                    <a:gd name="T3" fmla="*/ 36 h 156"/>
                    <a:gd name="T4" fmla="*/ 112 w 112"/>
                    <a:gd name="T5" fmla="*/ 156 h 156"/>
                    <a:gd name="T6" fmla="*/ 56 w 112"/>
                    <a:gd name="T7" fmla="*/ 0 h 15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2"/>
                    <a:gd name="T13" fmla="*/ 0 h 156"/>
                    <a:gd name="T14" fmla="*/ 112 w 112"/>
                    <a:gd name="T15" fmla="*/ 156 h 15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2" h="156">
                      <a:moveTo>
                        <a:pt x="56" y="0"/>
                      </a:moveTo>
                      <a:lnTo>
                        <a:pt x="0" y="36"/>
                      </a:lnTo>
                      <a:lnTo>
                        <a:pt x="112" y="156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2858"/>
                </a:p>
              </p:txBody>
            </p:sp>
          </p:grpSp>
          <p:grpSp>
            <p:nvGrpSpPr>
              <p:cNvPr id="22578" name="Group 36"/>
              <p:cNvGrpSpPr>
                <a:grpSpLocks/>
              </p:cNvGrpSpPr>
              <p:nvPr/>
            </p:nvGrpSpPr>
            <p:grpSpPr bwMode="auto">
              <a:xfrm>
                <a:off x="703" y="1616"/>
                <a:ext cx="1158" cy="1870"/>
                <a:chOff x="2332" y="357"/>
                <a:chExt cx="1158" cy="1870"/>
              </a:xfrm>
            </p:grpSpPr>
            <p:sp>
              <p:nvSpPr>
                <p:cNvPr id="22579" name="Freeform 37"/>
                <p:cNvSpPr>
                  <a:spLocks/>
                </p:cNvSpPr>
                <p:nvPr/>
              </p:nvSpPr>
              <p:spPr bwMode="auto">
                <a:xfrm rot="-598683">
                  <a:off x="2820" y="357"/>
                  <a:ext cx="670" cy="1523"/>
                </a:xfrm>
                <a:custGeom>
                  <a:avLst/>
                  <a:gdLst>
                    <a:gd name="T0" fmla="*/ 10 w 1094"/>
                    <a:gd name="T1" fmla="*/ 20 h 2612"/>
                    <a:gd name="T2" fmla="*/ 13 w 1094"/>
                    <a:gd name="T3" fmla="*/ 20 h 2612"/>
                    <a:gd name="T4" fmla="*/ 12 w 1094"/>
                    <a:gd name="T5" fmla="*/ 20 h 2612"/>
                    <a:gd name="T6" fmla="*/ 1 w 1094"/>
                    <a:gd name="T7" fmla="*/ 0 h 2612"/>
                    <a:gd name="T8" fmla="*/ 0 w 1094"/>
                    <a:gd name="T9" fmla="*/ 1 h 2612"/>
                    <a:gd name="T10" fmla="*/ 12 w 1094"/>
                    <a:gd name="T11" fmla="*/ 20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2858"/>
                </a:p>
              </p:txBody>
            </p:sp>
            <p:grpSp>
              <p:nvGrpSpPr>
                <p:cNvPr id="22580" name="Group 38"/>
                <p:cNvGrpSpPr>
                  <a:grpSpLocks/>
                </p:cNvGrpSpPr>
                <p:nvPr/>
              </p:nvGrpSpPr>
              <p:grpSpPr bwMode="auto">
                <a:xfrm>
                  <a:off x="2332" y="496"/>
                  <a:ext cx="657" cy="1731"/>
                  <a:chOff x="2332" y="496"/>
                  <a:chExt cx="657" cy="1731"/>
                </a:xfrm>
              </p:grpSpPr>
              <p:sp>
                <p:nvSpPr>
                  <p:cNvPr id="22581" name="Freeform 39"/>
                  <p:cNvSpPr>
                    <a:spLocks/>
                  </p:cNvSpPr>
                  <p:nvPr/>
                </p:nvSpPr>
                <p:spPr bwMode="auto">
                  <a:xfrm rot="1453774">
                    <a:off x="2332" y="496"/>
                    <a:ext cx="216" cy="1731"/>
                  </a:xfrm>
                  <a:custGeom>
                    <a:avLst/>
                    <a:gdLst>
                      <a:gd name="T0" fmla="*/ 146 w 227"/>
                      <a:gd name="T1" fmla="*/ 71 h 1859"/>
                      <a:gd name="T2" fmla="*/ 0 w 227"/>
                      <a:gd name="T3" fmla="*/ 979 h 1859"/>
                      <a:gd name="T4" fmla="*/ 0 w 227"/>
                      <a:gd name="T5" fmla="*/ 859 h 1859"/>
                      <a:gd name="T6" fmla="*/ 88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2858"/>
                  </a:p>
                </p:txBody>
              </p:sp>
              <p:sp>
                <p:nvSpPr>
                  <p:cNvPr id="22582" name="Oval 40"/>
                  <p:cNvSpPr>
                    <a:spLocks noChangeArrowheads="1"/>
                  </p:cNvSpPr>
                  <p:nvPr/>
                </p:nvSpPr>
                <p:spPr bwMode="auto">
                  <a:xfrm rot="1453774">
                    <a:off x="2730" y="566"/>
                    <a:ext cx="259" cy="253"/>
                  </a:xfrm>
                  <a:prstGeom prst="ellips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 sz="2858"/>
                  </a:p>
                </p:txBody>
              </p:sp>
            </p:grpSp>
          </p:grpSp>
        </p:grpSp>
        <p:grpSp>
          <p:nvGrpSpPr>
            <p:cNvPr id="22566" name="Group 41"/>
            <p:cNvGrpSpPr>
              <a:grpSpLocks/>
            </p:cNvGrpSpPr>
            <p:nvPr/>
          </p:nvGrpSpPr>
          <p:grpSpPr bwMode="auto">
            <a:xfrm rot="16795005" flipH="1">
              <a:off x="1068" y="2139"/>
              <a:ext cx="1413" cy="1892"/>
              <a:chOff x="782" y="1605"/>
              <a:chExt cx="1353" cy="1892"/>
            </a:xfrm>
          </p:grpSpPr>
          <p:sp>
            <p:nvSpPr>
              <p:cNvPr id="22567" name="Freeform 42"/>
              <p:cNvSpPr>
                <a:spLocks/>
              </p:cNvSpPr>
              <p:nvPr/>
            </p:nvSpPr>
            <p:spPr bwMode="auto">
              <a:xfrm rot="-598683">
                <a:off x="1158" y="1605"/>
                <a:ext cx="766" cy="1823"/>
              </a:xfrm>
              <a:custGeom>
                <a:avLst/>
                <a:gdLst>
                  <a:gd name="T0" fmla="*/ 0 w 1252"/>
                  <a:gd name="T1" fmla="*/ 1 h 3125"/>
                  <a:gd name="T2" fmla="*/ 2 w 1252"/>
                  <a:gd name="T3" fmla="*/ 0 h 3125"/>
                  <a:gd name="T4" fmla="*/ 14 w 1252"/>
                  <a:gd name="T5" fmla="*/ 20 h 3125"/>
                  <a:gd name="T6" fmla="*/ 15 w 1252"/>
                  <a:gd name="T7" fmla="*/ 25 h 3125"/>
                  <a:gd name="T8" fmla="*/ 12 w 1252"/>
                  <a:gd name="T9" fmla="*/ 21 h 3125"/>
                  <a:gd name="T10" fmla="*/ 0 w 1252"/>
                  <a:gd name="T11" fmla="*/ 1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sz="2858"/>
              </a:p>
            </p:txBody>
          </p:sp>
          <p:grpSp>
            <p:nvGrpSpPr>
              <p:cNvPr id="22568" name="Group 43"/>
              <p:cNvGrpSpPr>
                <a:grpSpLocks/>
              </p:cNvGrpSpPr>
              <p:nvPr/>
            </p:nvGrpSpPr>
            <p:grpSpPr bwMode="auto">
              <a:xfrm>
                <a:off x="782" y="1616"/>
                <a:ext cx="1353" cy="1881"/>
                <a:chOff x="782" y="1616"/>
                <a:chExt cx="1353" cy="1881"/>
              </a:xfrm>
            </p:grpSpPr>
            <p:grpSp>
              <p:nvGrpSpPr>
                <p:cNvPr id="22569" name="Group 44"/>
                <p:cNvGrpSpPr>
                  <a:grpSpLocks/>
                </p:cNvGrpSpPr>
                <p:nvPr/>
              </p:nvGrpSpPr>
              <p:grpSpPr bwMode="auto">
                <a:xfrm>
                  <a:off x="1890" y="3032"/>
                  <a:ext cx="245" cy="339"/>
                  <a:chOff x="1890" y="3032"/>
                  <a:chExt cx="245" cy="339"/>
                </a:xfrm>
              </p:grpSpPr>
              <p:sp>
                <p:nvSpPr>
                  <p:cNvPr id="177197" name="Freeform 45"/>
                  <p:cNvSpPr>
                    <a:spLocks/>
                  </p:cNvSpPr>
                  <p:nvPr/>
                </p:nvSpPr>
                <p:spPr bwMode="auto">
                  <a:xfrm>
                    <a:off x="1890" y="3032"/>
                    <a:ext cx="245" cy="339"/>
                  </a:xfrm>
                  <a:custGeom>
                    <a:avLst/>
                    <a:gdLst/>
                    <a:ahLst/>
                    <a:cxnLst>
                      <a:cxn ang="0">
                        <a:pos x="245" y="339"/>
                      </a:cxn>
                      <a:cxn ang="0">
                        <a:pos x="129" y="0"/>
                      </a:cxn>
                      <a:cxn ang="0">
                        <a:pos x="0" y="83"/>
                      </a:cxn>
                      <a:cxn ang="0">
                        <a:pos x="245" y="339"/>
                      </a:cxn>
                    </a:cxnLst>
                    <a:rect l="0" t="0" r="r" b="b"/>
                    <a:pathLst>
                      <a:path w="245" h="339">
                        <a:moveTo>
                          <a:pt x="245" y="339"/>
                        </a:moveTo>
                        <a:lnTo>
                          <a:pt x="129" y="0"/>
                        </a:lnTo>
                        <a:lnTo>
                          <a:pt x="0" y="83"/>
                        </a:lnTo>
                        <a:lnTo>
                          <a:pt x="245" y="339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bg1"/>
                      </a:gs>
                      <a:gs pos="50000">
                        <a:srgbClr val="FF9900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 sz="2858"/>
                  </a:p>
                </p:txBody>
              </p:sp>
              <p:sp>
                <p:nvSpPr>
                  <p:cNvPr id="22576" name="Freeform 46"/>
                  <p:cNvSpPr>
                    <a:spLocks/>
                  </p:cNvSpPr>
                  <p:nvPr/>
                </p:nvSpPr>
                <p:spPr bwMode="auto">
                  <a:xfrm>
                    <a:off x="1980" y="3204"/>
                    <a:ext cx="112" cy="156"/>
                  </a:xfrm>
                  <a:custGeom>
                    <a:avLst/>
                    <a:gdLst>
                      <a:gd name="T0" fmla="*/ 56 w 112"/>
                      <a:gd name="T1" fmla="*/ 0 h 156"/>
                      <a:gd name="T2" fmla="*/ 0 w 112"/>
                      <a:gd name="T3" fmla="*/ 36 h 156"/>
                      <a:gd name="T4" fmla="*/ 112 w 112"/>
                      <a:gd name="T5" fmla="*/ 156 h 156"/>
                      <a:gd name="T6" fmla="*/ 56 w 112"/>
                      <a:gd name="T7" fmla="*/ 0 h 15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12"/>
                      <a:gd name="T13" fmla="*/ 0 h 156"/>
                      <a:gd name="T14" fmla="*/ 112 w 112"/>
                      <a:gd name="T15" fmla="*/ 156 h 15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12" h="156">
                        <a:moveTo>
                          <a:pt x="56" y="0"/>
                        </a:moveTo>
                        <a:lnTo>
                          <a:pt x="0" y="36"/>
                        </a:lnTo>
                        <a:lnTo>
                          <a:pt x="112" y="156"/>
                        </a:lnTo>
                        <a:lnTo>
                          <a:pt x="56" y="0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2858"/>
                  </a:p>
                </p:txBody>
              </p:sp>
            </p:grpSp>
            <p:grpSp>
              <p:nvGrpSpPr>
                <p:cNvPr id="22570" name="Group 47"/>
                <p:cNvGrpSpPr>
                  <a:grpSpLocks/>
                </p:cNvGrpSpPr>
                <p:nvPr/>
              </p:nvGrpSpPr>
              <p:grpSpPr bwMode="auto">
                <a:xfrm>
                  <a:off x="782" y="1616"/>
                  <a:ext cx="1079" cy="1881"/>
                  <a:chOff x="2411" y="357"/>
                  <a:chExt cx="1079" cy="1881"/>
                </a:xfrm>
              </p:grpSpPr>
              <p:sp>
                <p:nvSpPr>
                  <p:cNvPr id="22571" name="Freeform 48"/>
                  <p:cNvSpPr>
                    <a:spLocks/>
                  </p:cNvSpPr>
                  <p:nvPr/>
                </p:nvSpPr>
                <p:spPr bwMode="auto">
                  <a:xfrm rot="-598683">
                    <a:off x="2820" y="357"/>
                    <a:ext cx="670" cy="1523"/>
                  </a:xfrm>
                  <a:custGeom>
                    <a:avLst/>
                    <a:gdLst>
                      <a:gd name="T0" fmla="*/ 10 w 1094"/>
                      <a:gd name="T1" fmla="*/ 20 h 2612"/>
                      <a:gd name="T2" fmla="*/ 13 w 1094"/>
                      <a:gd name="T3" fmla="*/ 20 h 2612"/>
                      <a:gd name="T4" fmla="*/ 12 w 1094"/>
                      <a:gd name="T5" fmla="*/ 20 h 2612"/>
                      <a:gd name="T6" fmla="*/ 1 w 1094"/>
                      <a:gd name="T7" fmla="*/ 0 h 2612"/>
                      <a:gd name="T8" fmla="*/ 0 w 1094"/>
                      <a:gd name="T9" fmla="*/ 1 h 2612"/>
                      <a:gd name="T10" fmla="*/ 12 w 1094"/>
                      <a:gd name="T11" fmla="*/ 20 h 261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94"/>
                      <a:gd name="T19" fmla="*/ 0 h 2612"/>
                      <a:gd name="T20" fmla="*/ 1094 w 1094"/>
                      <a:gd name="T21" fmla="*/ 2612 h 261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2858"/>
                  </a:p>
                </p:txBody>
              </p:sp>
              <p:grpSp>
                <p:nvGrpSpPr>
                  <p:cNvPr id="22572" name="Group 49"/>
                  <p:cNvGrpSpPr>
                    <a:grpSpLocks/>
                  </p:cNvGrpSpPr>
                  <p:nvPr/>
                </p:nvGrpSpPr>
                <p:grpSpPr bwMode="auto">
                  <a:xfrm>
                    <a:off x="2411" y="507"/>
                    <a:ext cx="578" cy="1731"/>
                    <a:chOff x="2411" y="507"/>
                    <a:chExt cx="578" cy="1731"/>
                  </a:xfrm>
                </p:grpSpPr>
                <p:sp>
                  <p:nvSpPr>
                    <p:cNvPr id="22573" name="Freeform 50"/>
                    <p:cNvSpPr>
                      <a:spLocks/>
                    </p:cNvSpPr>
                    <p:nvPr/>
                  </p:nvSpPr>
                  <p:spPr bwMode="auto">
                    <a:xfrm rot="1453774">
                      <a:off x="2411" y="507"/>
                      <a:ext cx="216" cy="1731"/>
                    </a:xfrm>
                    <a:custGeom>
                      <a:avLst/>
                      <a:gdLst>
                        <a:gd name="T0" fmla="*/ 146 w 227"/>
                        <a:gd name="T1" fmla="*/ 71 h 1859"/>
                        <a:gd name="T2" fmla="*/ 0 w 227"/>
                        <a:gd name="T3" fmla="*/ 979 h 1859"/>
                        <a:gd name="T4" fmla="*/ 0 w 227"/>
                        <a:gd name="T5" fmla="*/ 859 h 1859"/>
                        <a:gd name="T6" fmla="*/ 88 w 227"/>
                        <a:gd name="T7" fmla="*/ 0 h 185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27"/>
                        <a:gd name="T13" fmla="*/ 0 h 1859"/>
                        <a:gd name="T14" fmla="*/ 227 w 227"/>
                        <a:gd name="T15" fmla="*/ 1859 h 1859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27" h="1859">
                          <a:moveTo>
                            <a:pt x="227" y="136"/>
                          </a:moveTo>
                          <a:lnTo>
                            <a:pt x="0" y="1859"/>
                          </a:lnTo>
                          <a:lnTo>
                            <a:pt x="0" y="1633"/>
                          </a:lnTo>
                          <a:lnTo>
                            <a:pt x="137" y="0"/>
                          </a:lnTo>
                        </a:path>
                      </a:pathLst>
                    </a:custGeom>
                    <a:solidFill>
                      <a:schemeClr val="bg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sz="2858"/>
                    </a:p>
                  </p:txBody>
                </p:sp>
                <p:sp>
                  <p:nvSpPr>
                    <p:cNvPr id="22574" name="Oval 51"/>
                    <p:cNvSpPr>
                      <a:spLocks noChangeArrowheads="1"/>
                    </p:cNvSpPr>
                    <p:nvPr/>
                  </p:nvSpPr>
                  <p:spPr bwMode="auto">
                    <a:xfrm rot="1453774">
                      <a:off x="2730" y="566"/>
                      <a:ext cx="259" cy="253"/>
                    </a:xfrm>
                    <a:prstGeom prst="ellipse">
                      <a:avLst/>
                    </a:prstGeom>
                    <a:solidFill>
                      <a:schemeClr val="bg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 sz="2858"/>
                    </a:p>
                  </p:txBody>
                </p:sp>
              </p:grpSp>
            </p:grpSp>
          </p:grpSp>
        </p:grpSp>
      </p:grpSp>
      <p:grpSp>
        <p:nvGrpSpPr>
          <p:cNvPr id="20" name="Group 52"/>
          <p:cNvGrpSpPr>
            <a:grpSpLocks/>
          </p:cNvGrpSpPr>
          <p:nvPr/>
        </p:nvGrpSpPr>
        <p:grpSpPr bwMode="auto">
          <a:xfrm>
            <a:off x="3852530" y="682229"/>
            <a:ext cx="6192078" cy="3942159"/>
            <a:chOff x="839" y="436"/>
            <a:chExt cx="3901" cy="3311"/>
          </a:xfrm>
        </p:grpSpPr>
        <p:sp>
          <p:nvSpPr>
            <p:cNvPr id="22543" name="Freeform 53"/>
            <p:cNvSpPr>
              <a:spLocks/>
            </p:cNvSpPr>
            <p:nvPr/>
          </p:nvSpPr>
          <p:spPr bwMode="auto">
            <a:xfrm rot="17393687" flipV="1">
              <a:off x="3429" y="110"/>
              <a:ext cx="800" cy="1823"/>
            </a:xfrm>
            <a:custGeom>
              <a:avLst/>
              <a:gdLst>
                <a:gd name="T0" fmla="*/ 0 w 1252"/>
                <a:gd name="T1" fmla="*/ 1 h 3125"/>
                <a:gd name="T2" fmla="*/ 4 w 1252"/>
                <a:gd name="T3" fmla="*/ 0 h 3125"/>
                <a:gd name="T4" fmla="*/ 21 w 1252"/>
                <a:gd name="T5" fmla="*/ 20 h 3125"/>
                <a:gd name="T6" fmla="*/ 22 w 1252"/>
                <a:gd name="T7" fmla="*/ 25 h 3125"/>
                <a:gd name="T8" fmla="*/ 17 w 1252"/>
                <a:gd name="T9" fmla="*/ 21 h 3125"/>
                <a:gd name="T10" fmla="*/ 0 w 1252"/>
                <a:gd name="T11" fmla="*/ 1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 sz="2858"/>
            </a:p>
          </p:txBody>
        </p:sp>
        <p:grpSp>
          <p:nvGrpSpPr>
            <p:cNvPr id="22544" name="Group 54"/>
            <p:cNvGrpSpPr>
              <a:grpSpLocks/>
            </p:cNvGrpSpPr>
            <p:nvPr/>
          </p:nvGrpSpPr>
          <p:grpSpPr bwMode="auto">
            <a:xfrm rot="16795005" flipV="1">
              <a:off x="3043" y="227"/>
              <a:ext cx="1451" cy="1870"/>
              <a:chOff x="703" y="1616"/>
              <a:chExt cx="1390" cy="1870"/>
            </a:xfrm>
          </p:grpSpPr>
          <p:grpSp>
            <p:nvGrpSpPr>
              <p:cNvPr id="22556" name="Group 55"/>
              <p:cNvGrpSpPr>
                <a:grpSpLocks/>
              </p:cNvGrpSpPr>
              <p:nvPr/>
            </p:nvGrpSpPr>
            <p:grpSpPr bwMode="auto">
              <a:xfrm>
                <a:off x="1848" y="3017"/>
                <a:ext cx="245" cy="343"/>
                <a:chOff x="1848" y="3017"/>
                <a:chExt cx="245" cy="343"/>
              </a:xfrm>
            </p:grpSpPr>
            <p:sp>
              <p:nvSpPr>
                <p:cNvPr id="22562" name="Freeform 56"/>
                <p:cNvSpPr>
                  <a:spLocks/>
                </p:cNvSpPr>
                <p:nvPr/>
              </p:nvSpPr>
              <p:spPr bwMode="auto">
                <a:xfrm>
                  <a:off x="1848" y="3017"/>
                  <a:ext cx="245" cy="339"/>
                </a:xfrm>
                <a:custGeom>
                  <a:avLst/>
                  <a:gdLst>
                    <a:gd name="T0" fmla="*/ 245 w 245"/>
                    <a:gd name="T1" fmla="*/ 339 h 339"/>
                    <a:gd name="T2" fmla="*/ 129 w 245"/>
                    <a:gd name="T3" fmla="*/ 0 h 339"/>
                    <a:gd name="T4" fmla="*/ 0 w 245"/>
                    <a:gd name="T5" fmla="*/ 83 h 339"/>
                    <a:gd name="T6" fmla="*/ 245 w 245"/>
                    <a:gd name="T7" fmla="*/ 339 h 33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45"/>
                    <a:gd name="T13" fmla="*/ 0 h 339"/>
                    <a:gd name="T14" fmla="*/ 245 w 245"/>
                    <a:gd name="T15" fmla="*/ 339 h 33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45" h="339">
                      <a:moveTo>
                        <a:pt x="245" y="339"/>
                      </a:moveTo>
                      <a:lnTo>
                        <a:pt x="129" y="0"/>
                      </a:lnTo>
                      <a:lnTo>
                        <a:pt x="0" y="83"/>
                      </a:lnTo>
                      <a:lnTo>
                        <a:pt x="245" y="339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2858"/>
                </a:p>
              </p:txBody>
            </p:sp>
            <p:sp>
              <p:nvSpPr>
                <p:cNvPr id="22563" name="Freeform 57"/>
                <p:cNvSpPr>
                  <a:spLocks/>
                </p:cNvSpPr>
                <p:nvPr/>
              </p:nvSpPr>
              <p:spPr bwMode="auto">
                <a:xfrm>
                  <a:off x="1980" y="3204"/>
                  <a:ext cx="112" cy="156"/>
                </a:xfrm>
                <a:custGeom>
                  <a:avLst/>
                  <a:gdLst>
                    <a:gd name="T0" fmla="*/ 56 w 112"/>
                    <a:gd name="T1" fmla="*/ 0 h 156"/>
                    <a:gd name="T2" fmla="*/ 0 w 112"/>
                    <a:gd name="T3" fmla="*/ 36 h 156"/>
                    <a:gd name="T4" fmla="*/ 112 w 112"/>
                    <a:gd name="T5" fmla="*/ 156 h 156"/>
                    <a:gd name="T6" fmla="*/ 56 w 112"/>
                    <a:gd name="T7" fmla="*/ 0 h 15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2"/>
                    <a:gd name="T13" fmla="*/ 0 h 156"/>
                    <a:gd name="T14" fmla="*/ 112 w 112"/>
                    <a:gd name="T15" fmla="*/ 156 h 15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2" h="156">
                      <a:moveTo>
                        <a:pt x="56" y="0"/>
                      </a:moveTo>
                      <a:lnTo>
                        <a:pt x="0" y="36"/>
                      </a:lnTo>
                      <a:lnTo>
                        <a:pt x="112" y="156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2858"/>
                </a:p>
              </p:txBody>
            </p:sp>
          </p:grpSp>
          <p:grpSp>
            <p:nvGrpSpPr>
              <p:cNvPr id="22557" name="Group 58"/>
              <p:cNvGrpSpPr>
                <a:grpSpLocks/>
              </p:cNvGrpSpPr>
              <p:nvPr/>
            </p:nvGrpSpPr>
            <p:grpSpPr bwMode="auto">
              <a:xfrm>
                <a:off x="703" y="1616"/>
                <a:ext cx="1158" cy="1870"/>
                <a:chOff x="2332" y="357"/>
                <a:chExt cx="1158" cy="1870"/>
              </a:xfrm>
            </p:grpSpPr>
            <p:sp>
              <p:nvSpPr>
                <p:cNvPr id="22558" name="Freeform 59"/>
                <p:cNvSpPr>
                  <a:spLocks/>
                </p:cNvSpPr>
                <p:nvPr/>
              </p:nvSpPr>
              <p:spPr bwMode="auto">
                <a:xfrm rot="-598683">
                  <a:off x="2820" y="357"/>
                  <a:ext cx="670" cy="1523"/>
                </a:xfrm>
                <a:custGeom>
                  <a:avLst/>
                  <a:gdLst>
                    <a:gd name="T0" fmla="*/ 10 w 1094"/>
                    <a:gd name="T1" fmla="*/ 20 h 2612"/>
                    <a:gd name="T2" fmla="*/ 13 w 1094"/>
                    <a:gd name="T3" fmla="*/ 20 h 2612"/>
                    <a:gd name="T4" fmla="*/ 12 w 1094"/>
                    <a:gd name="T5" fmla="*/ 20 h 2612"/>
                    <a:gd name="T6" fmla="*/ 1 w 1094"/>
                    <a:gd name="T7" fmla="*/ 0 h 2612"/>
                    <a:gd name="T8" fmla="*/ 0 w 1094"/>
                    <a:gd name="T9" fmla="*/ 1 h 2612"/>
                    <a:gd name="T10" fmla="*/ 12 w 1094"/>
                    <a:gd name="T11" fmla="*/ 20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2858"/>
                </a:p>
              </p:txBody>
            </p:sp>
            <p:grpSp>
              <p:nvGrpSpPr>
                <p:cNvPr id="22559" name="Group 60"/>
                <p:cNvGrpSpPr>
                  <a:grpSpLocks/>
                </p:cNvGrpSpPr>
                <p:nvPr/>
              </p:nvGrpSpPr>
              <p:grpSpPr bwMode="auto">
                <a:xfrm>
                  <a:off x="2332" y="496"/>
                  <a:ext cx="657" cy="1731"/>
                  <a:chOff x="2332" y="496"/>
                  <a:chExt cx="657" cy="1731"/>
                </a:xfrm>
              </p:grpSpPr>
              <p:sp>
                <p:nvSpPr>
                  <p:cNvPr id="22560" name="Freeform 61"/>
                  <p:cNvSpPr>
                    <a:spLocks/>
                  </p:cNvSpPr>
                  <p:nvPr/>
                </p:nvSpPr>
                <p:spPr bwMode="auto">
                  <a:xfrm rot="1453774">
                    <a:off x="2332" y="496"/>
                    <a:ext cx="216" cy="1731"/>
                  </a:xfrm>
                  <a:custGeom>
                    <a:avLst/>
                    <a:gdLst>
                      <a:gd name="T0" fmla="*/ 146 w 227"/>
                      <a:gd name="T1" fmla="*/ 71 h 1859"/>
                      <a:gd name="T2" fmla="*/ 0 w 227"/>
                      <a:gd name="T3" fmla="*/ 979 h 1859"/>
                      <a:gd name="T4" fmla="*/ 0 w 227"/>
                      <a:gd name="T5" fmla="*/ 859 h 1859"/>
                      <a:gd name="T6" fmla="*/ 88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2858"/>
                  </a:p>
                </p:txBody>
              </p:sp>
              <p:sp>
                <p:nvSpPr>
                  <p:cNvPr id="22561" name="Oval 62"/>
                  <p:cNvSpPr>
                    <a:spLocks noChangeArrowheads="1"/>
                  </p:cNvSpPr>
                  <p:nvPr/>
                </p:nvSpPr>
                <p:spPr bwMode="auto">
                  <a:xfrm rot="1453774">
                    <a:off x="2730" y="566"/>
                    <a:ext cx="259" cy="253"/>
                  </a:xfrm>
                  <a:prstGeom prst="ellips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 sz="2858"/>
                  </a:p>
                </p:txBody>
              </p:sp>
            </p:grpSp>
          </p:grpSp>
        </p:grpSp>
        <p:grpSp>
          <p:nvGrpSpPr>
            <p:cNvPr id="22545" name="Group 63"/>
            <p:cNvGrpSpPr>
              <a:grpSpLocks/>
            </p:cNvGrpSpPr>
            <p:nvPr/>
          </p:nvGrpSpPr>
          <p:grpSpPr bwMode="auto">
            <a:xfrm rot="16795005" flipH="1">
              <a:off x="1054" y="2081"/>
              <a:ext cx="1451" cy="1881"/>
              <a:chOff x="703" y="1605"/>
              <a:chExt cx="1390" cy="1881"/>
            </a:xfrm>
          </p:grpSpPr>
          <p:sp>
            <p:nvSpPr>
              <p:cNvPr id="22546" name="Freeform 64"/>
              <p:cNvSpPr>
                <a:spLocks/>
              </p:cNvSpPr>
              <p:nvPr/>
            </p:nvSpPr>
            <p:spPr bwMode="auto">
              <a:xfrm rot="-598683">
                <a:off x="1158" y="1605"/>
                <a:ext cx="766" cy="1823"/>
              </a:xfrm>
              <a:custGeom>
                <a:avLst/>
                <a:gdLst>
                  <a:gd name="T0" fmla="*/ 0 w 1252"/>
                  <a:gd name="T1" fmla="*/ 1 h 3125"/>
                  <a:gd name="T2" fmla="*/ 2 w 1252"/>
                  <a:gd name="T3" fmla="*/ 0 h 3125"/>
                  <a:gd name="T4" fmla="*/ 14 w 1252"/>
                  <a:gd name="T5" fmla="*/ 20 h 3125"/>
                  <a:gd name="T6" fmla="*/ 15 w 1252"/>
                  <a:gd name="T7" fmla="*/ 25 h 3125"/>
                  <a:gd name="T8" fmla="*/ 12 w 1252"/>
                  <a:gd name="T9" fmla="*/ 21 h 3125"/>
                  <a:gd name="T10" fmla="*/ 0 w 1252"/>
                  <a:gd name="T11" fmla="*/ 1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sz="2858"/>
              </a:p>
            </p:txBody>
          </p:sp>
          <p:grpSp>
            <p:nvGrpSpPr>
              <p:cNvPr id="22547" name="Group 65"/>
              <p:cNvGrpSpPr>
                <a:grpSpLocks/>
              </p:cNvGrpSpPr>
              <p:nvPr/>
            </p:nvGrpSpPr>
            <p:grpSpPr bwMode="auto">
              <a:xfrm>
                <a:off x="703" y="1616"/>
                <a:ext cx="1390" cy="1870"/>
                <a:chOff x="703" y="1616"/>
                <a:chExt cx="1390" cy="1870"/>
              </a:xfrm>
            </p:grpSpPr>
            <p:grpSp>
              <p:nvGrpSpPr>
                <p:cNvPr id="22548" name="Group 66"/>
                <p:cNvGrpSpPr>
                  <a:grpSpLocks/>
                </p:cNvGrpSpPr>
                <p:nvPr/>
              </p:nvGrpSpPr>
              <p:grpSpPr bwMode="auto">
                <a:xfrm>
                  <a:off x="1848" y="3017"/>
                  <a:ext cx="245" cy="343"/>
                  <a:chOff x="1848" y="3017"/>
                  <a:chExt cx="245" cy="343"/>
                </a:xfrm>
              </p:grpSpPr>
              <p:sp>
                <p:nvSpPr>
                  <p:cNvPr id="177219" name="Freeform 67"/>
                  <p:cNvSpPr>
                    <a:spLocks/>
                  </p:cNvSpPr>
                  <p:nvPr/>
                </p:nvSpPr>
                <p:spPr bwMode="auto">
                  <a:xfrm>
                    <a:off x="1838" y="2995"/>
                    <a:ext cx="245" cy="339"/>
                  </a:xfrm>
                  <a:custGeom>
                    <a:avLst/>
                    <a:gdLst/>
                    <a:ahLst/>
                    <a:cxnLst>
                      <a:cxn ang="0">
                        <a:pos x="245" y="339"/>
                      </a:cxn>
                      <a:cxn ang="0">
                        <a:pos x="129" y="0"/>
                      </a:cxn>
                      <a:cxn ang="0">
                        <a:pos x="0" y="83"/>
                      </a:cxn>
                      <a:cxn ang="0">
                        <a:pos x="245" y="339"/>
                      </a:cxn>
                    </a:cxnLst>
                    <a:rect l="0" t="0" r="r" b="b"/>
                    <a:pathLst>
                      <a:path w="245" h="339">
                        <a:moveTo>
                          <a:pt x="245" y="339"/>
                        </a:moveTo>
                        <a:lnTo>
                          <a:pt x="129" y="0"/>
                        </a:lnTo>
                        <a:lnTo>
                          <a:pt x="0" y="83"/>
                        </a:lnTo>
                        <a:lnTo>
                          <a:pt x="245" y="339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bg1"/>
                      </a:gs>
                      <a:gs pos="50000">
                        <a:srgbClr val="FF9900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 sz="2858"/>
                  </a:p>
                </p:txBody>
              </p:sp>
              <p:sp>
                <p:nvSpPr>
                  <p:cNvPr id="22555" name="Freeform 68"/>
                  <p:cNvSpPr>
                    <a:spLocks/>
                  </p:cNvSpPr>
                  <p:nvPr/>
                </p:nvSpPr>
                <p:spPr bwMode="auto">
                  <a:xfrm>
                    <a:off x="1980" y="3204"/>
                    <a:ext cx="112" cy="156"/>
                  </a:xfrm>
                  <a:custGeom>
                    <a:avLst/>
                    <a:gdLst>
                      <a:gd name="T0" fmla="*/ 56 w 112"/>
                      <a:gd name="T1" fmla="*/ 0 h 156"/>
                      <a:gd name="T2" fmla="*/ 0 w 112"/>
                      <a:gd name="T3" fmla="*/ 36 h 156"/>
                      <a:gd name="T4" fmla="*/ 112 w 112"/>
                      <a:gd name="T5" fmla="*/ 156 h 156"/>
                      <a:gd name="T6" fmla="*/ 56 w 112"/>
                      <a:gd name="T7" fmla="*/ 0 h 15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12"/>
                      <a:gd name="T13" fmla="*/ 0 h 156"/>
                      <a:gd name="T14" fmla="*/ 112 w 112"/>
                      <a:gd name="T15" fmla="*/ 156 h 15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12" h="156">
                        <a:moveTo>
                          <a:pt x="56" y="0"/>
                        </a:moveTo>
                        <a:lnTo>
                          <a:pt x="0" y="36"/>
                        </a:lnTo>
                        <a:lnTo>
                          <a:pt x="112" y="156"/>
                        </a:lnTo>
                        <a:lnTo>
                          <a:pt x="56" y="0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2858"/>
                  </a:p>
                </p:txBody>
              </p:sp>
            </p:grpSp>
            <p:grpSp>
              <p:nvGrpSpPr>
                <p:cNvPr id="22549" name="Group 69"/>
                <p:cNvGrpSpPr>
                  <a:grpSpLocks/>
                </p:cNvGrpSpPr>
                <p:nvPr/>
              </p:nvGrpSpPr>
              <p:grpSpPr bwMode="auto">
                <a:xfrm>
                  <a:off x="703" y="1616"/>
                  <a:ext cx="1158" cy="1870"/>
                  <a:chOff x="2332" y="357"/>
                  <a:chExt cx="1158" cy="1870"/>
                </a:xfrm>
              </p:grpSpPr>
              <p:sp>
                <p:nvSpPr>
                  <p:cNvPr id="22550" name="Freeform 70"/>
                  <p:cNvSpPr>
                    <a:spLocks/>
                  </p:cNvSpPr>
                  <p:nvPr/>
                </p:nvSpPr>
                <p:spPr bwMode="auto">
                  <a:xfrm rot="-598683">
                    <a:off x="2820" y="357"/>
                    <a:ext cx="670" cy="1523"/>
                  </a:xfrm>
                  <a:custGeom>
                    <a:avLst/>
                    <a:gdLst>
                      <a:gd name="T0" fmla="*/ 10 w 1094"/>
                      <a:gd name="T1" fmla="*/ 20 h 2612"/>
                      <a:gd name="T2" fmla="*/ 13 w 1094"/>
                      <a:gd name="T3" fmla="*/ 20 h 2612"/>
                      <a:gd name="T4" fmla="*/ 12 w 1094"/>
                      <a:gd name="T5" fmla="*/ 20 h 2612"/>
                      <a:gd name="T6" fmla="*/ 1 w 1094"/>
                      <a:gd name="T7" fmla="*/ 0 h 2612"/>
                      <a:gd name="T8" fmla="*/ 0 w 1094"/>
                      <a:gd name="T9" fmla="*/ 1 h 2612"/>
                      <a:gd name="T10" fmla="*/ 12 w 1094"/>
                      <a:gd name="T11" fmla="*/ 20 h 261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94"/>
                      <a:gd name="T19" fmla="*/ 0 h 2612"/>
                      <a:gd name="T20" fmla="*/ 1094 w 1094"/>
                      <a:gd name="T21" fmla="*/ 2612 h 261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2858"/>
                  </a:p>
                </p:txBody>
              </p:sp>
              <p:grpSp>
                <p:nvGrpSpPr>
                  <p:cNvPr id="22551" name="Group 71"/>
                  <p:cNvGrpSpPr>
                    <a:grpSpLocks/>
                  </p:cNvGrpSpPr>
                  <p:nvPr/>
                </p:nvGrpSpPr>
                <p:grpSpPr bwMode="auto">
                  <a:xfrm>
                    <a:off x="2332" y="496"/>
                    <a:ext cx="657" cy="1731"/>
                    <a:chOff x="2332" y="496"/>
                    <a:chExt cx="657" cy="1731"/>
                  </a:xfrm>
                </p:grpSpPr>
                <p:sp>
                  <p:nvSpPr>
                    <p:cNvPr id="22552" name="Freeform 72"/>
                    <p:cNvSpPr>
                      <a:spLocks/>
                    </p:cNvSpPr>
                    <p:nvPr/>
                  </p:nvSpPr>
                  <p:spPr bwMode="auto">
                    <a:xfrm rot="1453774">
                      <a:off x="2332" y="496"/>
                      <a:ext cx="216" cy="1731"/>
                    </a:xfrm>
                    <a:custGeom>
                      <a:avLst/>
                      <a:gdLst>
                        <a:gd name="T0" fmla="*/ 146 w 227"/>
                        <a:gd name="T1" fmla="*/ 71 h 1859"/>
                        <a:gd name="T2" fmla="*/ 0 w 227"/>
                        <a:gd name="T3" fmla="*/ 979 h 1859"/>
                        <a:gd name="T4" fmla="*/ 0 w 227"/>
                        <a:gd name="T5" fmla="*/ 859 h 1859"/>
                        <a:gd name="T6" fmla="*/ 88 w 227"/>
                        <a:gd name="T7" fmla="*/ 0 h 185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27"/>
                        <a:gd name="T13" fmla="*/ 0 h 1859"/>
                        <a:gd name="T14" fmla="*/ 227 w 227"/>
                        <a:gd name="T15" fmla="*/ 1859 h 1859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27" h="1859">
                          <a:moveTo>
                            <a:pt x="227" y="136"/>
                          </a:moveTo>
                          <a:lnTo>
                            <a:pt x="0" y="1859"/>
                          </a:lnTo>
                          <a:lnTo>
                            <a:pt x="0" y="1633"/>
                          </a:lnTo>
                          <a:lnTo>
                            <a:pt x="137" y="0"/>
                          </a:lnTo>
                        </a:path>
                      </a:pathLst>
                    </a:custGeom>
                    <a:solidFill>
                      <a:schemeClr val="bg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sz="2858"/>
                    </a:p>
                  </p:txBody>
                </p:sp>
                <p:sp>
                  <p:nvSpPr>
                    <p:cNvPr id="22553" name="Oval 73"/>
                    <p:cNvSpPr>
                      <a:spLocks noChangeArrowheads="1"/>
                    </p:cNvSpPr>
                    <p:nvPr/>
                  </p:nvSpPr>
                  <p:spPr bwMode="auto">
                    <a:xfrm rot="1453774">
                      <a:off x="2730" y="566"/>
                      <a:ext cx="259" cy="253"/>
                    </a:xfrm>
                    <a:prstGeom prst="ellipse">
                      <a:avLst/>
                    </a:prstGeom>
                    <a:solidFill>
                      <a:schemeClr val="bg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 sz="2858"/>
                    </a:p>
                  </p:txBody>
                </p:sp>
              </p:grpSp>
            </p:grpSp>
          </p:grpSp>
        </p:grpSp>
      </p:grpSp>
      <p:sp>
        <p:nvSpPr>
          <p:cNvPr id="177226" name="Freeform 74"/>
          <p:cNvSpPr>
            <a:spLocks/>
          </p:cNvSpPr>
          <p:nvPr/>
        </p:nvSpPr>
        <p:spPr bwMode="auto">
          <a:xfrm>
            <a:off x="5543008" y="495301"/>
            <a:ext cx="12698" cy="4105275"/>
          </a:xfrm>
          <a:custGeom>
            <a:avLst/>
            <a:gdLst>
              <a:gd name="T0" fmla="*/ 0 w 8"/>
              <a:gd name="T1" fmla="*/ 0 h 3448"/>
              <a:gd name="T2" fmla="*/ 2147483647 w 8"/>
              <a:gd name="T3" fmla="*/ 2147483647 h 3448"/>
              <a:gd name="T4" fmla="*/ 0 60000 65536"/>
              <a:gd name="T5" fmla="*/ 0 60000 65536"/>
              <a:gd name="T6" fmla="*/ 0 w 8"/>
              <a:gd name="T7" fmla="*/ 0 h 3448"/>
              <a:gd name="T8" fmla="*/ 8 w 8"/>
              <a:gd name="T9" fmla="*/ 3448 h 344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" h="3448">
                <a:moveTo>
                  <a:pt x="0" y="0"/>
                </a:moveTo>
                <a:lnTo>
                  <a:pt x="8" y="3448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1637" tIns="40818" rIns="81637" bIns="40818"/>
          <a:lstStyle/>
          <a:p>
            <a:endParaRPr lang="ru-RU" sz="2858"/>
          </a:p>
        </p:txBody>
      </p:sp>
      <p:sp>
        <p:nvSpPr>
          <p:cNvPr id="22542" name="Text Box 14"/>
          <p:cNvSpPr txBox="1">
            <a:spLocks noChangeArrowheads="1"/>
          </p:cNvSpPr>
          <p:nvPr/>
        </p:nvSpPr>
        <p:spPr bwMode="auto">
          <a:xfrm>
            <a:off x="423805" y="1242165"/>
            <a:ext cx="3600008" cy="864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81637" tIns="40818" rIns="81637" bIns="408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540" b="1" dirty="0" smtClean="0">
                <a:solidFill>
                  <a:srgbClr val="002060"/>
                </a:solidFill>
                <a:latin typeface="Arial" pitchFamily="34" charset="0"/>
              </a:rPr>
              <a:t>AB </a:t>
            </a:r>
            <a:r>
              <a:rPr lang="en-US" sz="2540" b="1" dirty="0" err="1" smtClean="0">
                <a:solidFill>
                  <a:srgbClr val="002060"/>
                </a:solidFill>
                <a:latin typeface="Arial" pitchFamily="34" charset="0"/>
              </a:rPr>
              <a:t>kesmaning</a:t>
            </a:r>
            <a:r>
              <a:rPr lang="en-US" sz="2540" b="1" dirty="0" smtClean="0">
                <a:solidFill>
                  <a:srgbClr val="002060"/>
                </a:solidFill>
                <a:latin typeface="Arial" pitchFamily="34" charset="0"/>
              </a:rPr>
              <a:t> </a:t>
            </a:r>
            <a:r>
              <a:rPr lang="en-US" sz="2540" b="1" dirty="0" err="1" smtClean="0">
                <a:solidFill>
                  <a:srgbClr val="002060"/>
                </a:solidFill>
                <a:latin typeface="Arial" pitchFamily="34" charset="0"/>
              </a:rPr>
              <a:t>o‘rtasini</a:t>
            </a:r>
            <a:r>
              <a:rPr lang="en-US" sz="2540" b="1" dirty="0" smtClean="0">
                <a:solidFill>
                  <a:srgbClr val="002060"/>
                </a:solidFill>
                <a:latin typeface="Arial" pitchFamily="34" charset="0"/>
              </a:rPr>
              <a:t>  </a:t>
            </a:r>
            <a:r>
              <a:rPr lang="en-US" sz="2540" b="1" dirty="0" err="1" smtClean="0">
                <a:solidFill>
                  <a:srgbClr val="002060"/>
                </a:solidFill>
                <a:latin typeface="Arial" pitchFamily="34" charset="0"/>
              </a:rPr>
              <a:t>aniqlang</a:t>
            </a:r>
            <a:r>
              <a:rPr lang="en-US" sz="2540" b="1" dirty="0" smtClean="0">
                <a:solidFill>
                  <a:srgbClr val="002060"/>
                </a:solidFill>
                <a:latin typeface="Arial" pitchFamily="34" charset="0"/>
              </a:rPr>
              <a:t>.</a:t>
            </a:r>
            <a:endParaRPr lang="ru-RU" sz="2540" b="1" dirty="0">
              <a:solidFill>
                <a:srgbClr val="00206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7139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9000000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17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9000000">
                                      <p:cBhvr>
                                        <p:cTn id="2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000"/>
                                        <p:tgtEl>
                                          <p:spTgt spid="17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2000"/>
                                        <p:tgtEl>
                                          <p:spTgt spid="177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71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8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71" grpId="0" animBg="1"/>
      <p:bldP spid="177172" grpId="0" animBg="1"/>
      <p:bldP spid="177173" grpId="0" animBg="1"/>
      <p:bldP spid="177174" grpId="0" animBg="1"/>
      <p:bldP spid="17722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>
            <a:grpSpLocks/>
          </p:cNvGrpSpPr>
          <p:nvPr/>
        </p:nvGrpSpPr>
        <p:grpSpPr bwMode="auto">
          <a:xfrm>
            <a:off x="5481104" y="303610"/>
            <a:ext cx="639682" cy="4475561"/>
            <a:chOff x="2817" y="346"/>
            <a:chExt cx="403" cy="3759"/>
          </a:xfrm>
        </p:grpSpPr>
        <p:sp>
          <p:nvSpPr>
            <p:cNvPr id="22590" name="Text Box 16"/>
            <p:cNvSpPr txBox="1">
              <a:spLocks noChangeArrowheads="1"/>
            </p:cNvSpPr>
            <p:nvPr/>
          </p:nvSpPr>
          <p:spPr bwMode="auto">
            <a:xfrm>
              <a:off x="2864" y="3535"/>
              <a:ext cx="356" cy="5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3810" b="1" dirty="0">
                  <a:solidFill>
                    <a:srgbClr val="000066"/>
                  </a:solidFill>
                  <a:latin typeface="Times New Roman" pitchFamily="18" charset="0"/>
                </a:rPr>
                <a:t>Q</a:t>
              </a:r>
              <a:endParaRPr lang="ru-RU" sz="3810" b="1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22591" name="Text Box 17"/>
            <p:cNvSpPr txBox="1">
              <a:spLocks noChangeArrowheads="1"/>
            </p:cNvSpPr>
            <p:nvPr/>
          </p:nvSpPr>
          <p:spPr bwMode="auto">
            <a:xfrm>
              <a:off x="2817" y="346"/>
              <a:ext cx="304" cy="5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3810" b="1">
                  <a:solidFill>
                    <a:srgbClr val="000066"/>
                  </a:solidFill>
                  <a:latin typeface="Times New Roman" pitchFamily="18" charset="0"/>
                </a:rPr>
                <a:t>P</a:t>
              </a:r>
              <a:endParaRPr lang="ru-RU" sz="3810" b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</p:grpSp>
      <p:sp>
        <p:nvSpPr>
          <p:cNvPr id="177173" name="Oval 21"/>
          <p:cNvSpPr>
            <a:spLocks noChangeArrowheads="1"/>
          </p:cNvSpPr>
          <p:nvPr/>
        </p:nvSpPr>
        <p:spPr bwMode="auto">
          <a:xfrm>
            <a:off x="5509676" y="4462463"/>
            <a:ext cx="71428" cy="5357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81637" tIns="40818" rIns="81637" bIns="40818" anchor="ctr"/>
          <a:lstStyle/>
          <a:p>
            <a:endParaRPr lang="ru-RU" sz="2858"/>
          </a:p>
        </p:txBody>
      </p:sp>
      <p:sp>
        <p:nvSpPr>
          <p:cNvPr id="177174" name="Oval 22"/>
          <p:cNvSpPr>
            <a:spLocks noChangeArrowheads="1"/>
          </p:cNvSpPr>
          <p:nvPr/>
        </p:nvSpPr>
        <p:spPr bwMode="auto">
          <a:xfrm>
            <a:off x="5496978" y="720330"/>
            <a:ext cx="71428" cy="54769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CC"/>
            </a:solidFill>
            <a:round/>
            <a:headEnd/>
            <a:tailEnd/>
          </a:ln>
        </p:spPr>
        <p:txBody>
          <a:bodyPr wrap="none" lIns="81637" tIns="40818" rIns="81637" bIns="40818" anchor="ctr"/>
          <a:lstStyle/>
          <a:p>
            <a:endParaRPr lang="ru-RU" sz="2858"/>
          </a:p>
        </p:txBody>
      </p:sp>
      <p:grpSp>
        <p:nvGrpSpPr>
          <p:cNvPr id="22537" name="Group 23"/>
          <p:cNvGrpSpPr>
            <a:grpSpLocks/>
          </p:cNvGrpSpPr>
          <p:nvPr/>
        </p:nvGrpSpPr>
        <p:grpSpPr bwMode="auto">
          <a:xfrm>
            <a:off x="3565224" y="2409829"/>
            <a:ext cx="4082362" cy="694136"/>
            <a:chOff x="1655" y="2024"/>
            <a:chExt cx="2498" cy="583"/>
          </a:xfrm>
        </p:grpSpPr>
        <p:sp>
          <p:nvSpPr>
            <p:cNvPr id="22587" name="Text Box 24"/>
            <p:cNvSpPr txBox="1">
              <a:spLocks noChangeArrowheads="1"/>
            </p:cNvSpPr>
            <p:nvPr/>
          </p:nvSpPr>
          <p:spPr bwMode="auto">
            <a:xfrm>
              <a:off x="3878" y="2024"/>
              <a:ext cx="275" cy="4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2858" b="1" i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В</a:t>
              </a:r>
              <a:endParaRPr lang="ru-RU" sz="2858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588" name="Text Box 25"/>
            <p:cNvSpPr txBox="1">
              <a:spLocks noChangeArrowheads="1"/>
            </p:cNvSpPr>
            <p:nvPr/>
          </p:nvSpPr>
          <p:spPr bwMode="auto">
            <a:xfrm>
              <a:off x="1655" y="2160"/>
              <a:ext cx="275" cy="4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2858" b="1" i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А</a:t>
              </a:r>
              <a:endParaRPr lang="ru-RU" sz="2858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589" name="Freeform 26"/>
            <p:cNvSpPr>
              <a:spLocks/>
            </p:cNvSpPr>
            <p:nvPr/>
          </p:nvSpPr>
          <p:spPr bwMode="auto">
            <a:xfrm>
              <a:off x="2000" y="2232"/>
              <a:ext cx="1720" cy="1"/>
            </a:xfrm>
            <a:custGeom>
              <a:avLst/>
              <a:gdLst>
                <a:gd name="T0" fmla="*/ 0 w 1720"/>
                <a:gd name="T1" fmla="*/ 0 h 1"/>
                <a:gd name="T2" fmla="*/ 1720 w 1720"/>
                <a:gd name="T3" fmla="*/ 0 h 1"/>
                <a:gd name="T4" fmla="*/ 0 60000 65536"/>
                <a:gd name="T5" fmla="*/ 0 60000 65536"/>
                <a:gd name="T6" fmla="*/ 0 w 1720"/>
                <a:gd name="T7" fmla="*/ 0 h 1"/>
                <a:gd name="T8" fmla="*/ 1720 w 1720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20" h="1">
                  <a:moveTo>
                    <a:pt x="0" y="0"/>
                  </a:moveTo>
                  <a:lnTo>
                    <a:pt x="1720" y="0"/>
                  </a:lnTo>
                </a:path>
              </a:pathLst>
            </a:custGeom>
            <a:noFill/>
            <a:ln w="38100">
              <a:solidFill>
                <a:srgbClr val="CC0066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 sz="2858"/>
            </a:p>
          </p:txBody>
        </p:sp>
      </p:grpSp>
      <p:grpSp>
        <p:nvGrpSpPr>
          <p:cNvPr id="9" name="Group 27"/>
          <p:cNvGrpSpPr>
            <a:grpSpLocks/>
          </p:cNvGrpSpPr>
          <p:nvPr/>
        </p:nvGrpSpPr>
        <p:grpSpPr bwMode="auto">
          <a:xfrm>
            <a:off x="5077929" y="2571750"/>
            <a:ext cx="503175" cy="532211"/>
            <a:chOff x="2562" y="2160"/>
            <a:chExt cx="317" cy="447"/>
          </a:xfrm>
        </p:grpSpPr>
        <p:sp>
          <p:nvSpPr>
            <p:cNvPr id="22585" name="Text Box 28"/>
            <p:cNvSpPr txBox="1">
              <a:spLocks noChangeArrowheads="1"/>
            </p:cNvSpPr>
            <p:nvPr/>
          </p:nvSpPr>
          <p:spPr bwMode="auto">
            <a:xfrm>
              <a:off x="2562" y="2160"/>
              <a:ext cx="315" cy="4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2858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О</a:t>
              </a:r>
            </a:p>
          </p:txBody>
        </p:sp>
        <p:sp>
          <p:nvSpPr>
            <p:cNvPr id="22586" name="Oval 29"/>
            <p:cNvSpPr>
              <a:spLocks noChangeArrowheads="1"/>
            </p:cNvSpPr>
            <p:nvPr/>
          </p:nvSpPr>
          <p:spPr bwMode="auto">
            <a:xfrm>
              <a:off x="2835" y="2205"/>
              <a:ext cx="44" cy="45"/>
            </a:xfrm>
            <a:prstGeom prst="ellipse">
              <a:avLst/>
            </a:prstGeom>
            <a:solidFill>
              <a:srgbClr val="0000CC"/>
            </a:solidFill>
            <a:ln w="76200">
              <a:solidFill>
                <a:srgbClr val="0000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 sz="2858"/>
            </a:p>
          </p:txBody>
        </p:sp>
      </p:grpSp>
      <p:sp>
        <p:nvSpPr>
          <p:cNvPr id="177226" name="Freeform 74"/>
          <p:cNvSpPr>
            <a:spLocks/>
          </p:cNvSpPr>
          <p:nvPr/>
        </p:nvSpPr>
        <p:spPr bwMode="auto">
          <a:xfrm>
            <a:off x="5543008" y="495301"/>
            <a:ext cx="12698" cy="4105275"/>
          </a:xfrm>
          <a:custGeom>
            <a:avLst/>
            <a:gdLst>
              <a:gd name="T0" fmla="*/ 0 w 8"/>
              <a:gd name="T1" fmla="*/ 0 h 3448"/>
              <a:gd name="T2" fmla="*/ 2147483647 w 8"/>
              <a:gd name="T3" fmla="*/ 2147483647 h 3448"/>
              <a:gd name="T4" fmla="*/ 0 60000 65536"/>
              <a:gd name="T5" fmla="*/ 0 60000 65536"/>
              <a:gd name="T6" fmla="*/ 0 w 8"/>
              <a:gd name="T7" fmla="*/ 0 h 3448"/>
              <a:gd name="T8" fmla="*/ 8 w 8"/>
              <a:gd name="T9" fmla="*/ 3448 h 344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" h="3448">
                <a:moveTo>
                  <a:pt x="0" y="0"/>
                </a:moveTo>
                <a:lnTo>
                  <a:pt x="8" y="3448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1637" tIns="40818" rIns="81637" bIns="40818"/>
          <a:lstStyle/>
          <a:p>
            <a:endParaRPr lang="ru-RU" sz="2858"/>
          </a:p>
        </p:txBody>
      </p:sp>
      <p:sp>
        <p:nvSpPr>
          <p:cNvPr id="22542" name="Text Box 14"/>
          <p:cNvSpPr txBox="1">
            <a:spLocks noChangeArrowheads="1"/>
          </p:cNvSpPr>
          <p:nvPr/>
        </p:nvSpPr>
        <p:spPr bwMode="auto">
          <a:xfrm>
            <a:off x="755576" y="1815821"/>
            <a:ext cx="3600008" cy="574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81637" tIns="40818" rIns="81637" bIns="408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</a:rPr>
              <a:t>AO = OB</a:t>
            </a:r>
            <a:endParaRPr lang="ru-RU" sz="3200" b="1" dirty="0">
              <a:solidFill>
                <a:srgbClr val="002060"/>
              </a:solidFill>
              <a:latin typeface="Arial" pitchFamily="34" charset="0"/>
            </a:endParaRPr>
          </a:p>
        </p:txBody>
      </p:sp>
      <p:sp>
        <p:nvSpPr>
          <p:cNvPr id="73" name="Text Box 14"/>
          <p:cNvSpPr txBox="1">
            <a:spLocks noChangeArrowheads="1"/>
          </p:cNvSpPr>
          <p:nvPr/>
        </p:nvSpPr>
        <p:spPr bwMode="auto">
          <a:xfrm>
            <a:off x="574743" y="684852"/>
            <a:ext cx="3600008" cy="864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81637" tIns="40818" rIns="81637" bIns="408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540" b="1" dirty="0" smtClean="0">
                <a:solidFill>
                  <a:srgbClr val="002060"/>
                </a:solidFill>
                <a:latin typeface="Arial" pitchFamily="34" charset="0"/>
              </a:rPr>
              <a:t>AB </a:t>
            </a:r>
            <a:r>
              <a:rPr lang="en-US" sz="2540" b="1" dirty="0" err="1" smtClean="0">
                <a:solidFill>
                  <a:srgbClr val="002060"/>
                </a:solidFill>
                <a:latin typeface="Arial" pitchFamily="34" charset="0"/>
              </a:rPr>
              <a:t>kesmaning</a:t>
            </a:r>
            <a:r>
              <a:rPr lang="en-US" sz="2540" b="1" dirty="0" smtClean="0">
                <a:solidFill>
                  <a:srgbClr val="002060"/>
                </a:solidFill>
                <a:latin typeface="Arial" pitchFamily="34" charset="0"/>
              </a:rPr>
              <a:t> </a:t>
            </a:r>
            <a:r>
              <a:rPr lang="en-US" sz="2540" b="1" dirty="0" err="1" smtClean="0">
                <a:solidFill>
                  <a:srgbClr val="002060"/>
                </a:solidFill>
                <a:latin typeface="Arial" pitchFamily="34" charset="0"/>
              </a:rPr>
              <a:t>o‘rtasini</a:t>
            </a:r>
            <a:r>
              <a:rPr lang="en-US" sz="2540" b="1" dirty="0" smtClean="0">
                <a:solidFill>
                  <a:srgbClr val="002060"/>
                </a:solidFill>
                <a:latin typeface="Arial" pitchFamily="34" charset="0"/>
              </a:rPr>
              <a:t>  </a:t>
            </a:r>
            <a:r>
              <a:rPr lang="en-US" sz="2540" b="1" dirty="0" err="1" smtClean="0">
                <a:solidFill>
                  <a:srgbClr val="002060"/>
                </a:solidFill>
                <a:latin typeface="Arial" pitchFamily="34" charset="0"/>
              </a:rPr>
              <a:t>aniqlang</a:t>
            </a:r>
            <a:r>
              <a:rPr lang="en-US" sz="2540" b="1" dirty="0" smtClean="0">
                <a:solidFill>
                  <a:srgbClr val="002060"/>
                </a:solidFill>
                <a:latin typeface="Arial" pitchFamily="34" charset="0"/>
              </a:rPr>
              <a:t>.</a:t>
            </a:r>
            <a:endParaRPr lang="ru-RU" sz="2540" b="1" dirty="0">
              <a:solidFill>
                <a:srgbClr val="00206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7085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2000"/>
                                        <p:tgtEl>
                                          <p:spTgt spid="177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3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73" grpId="0" animBg="1"/>
      <p:bldP spid="177174" grpId="0" animBg="1"/>
      <p:bldP spid="177226" grpId="0" animBg="1"/>
      <p:bldP spid="2254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98757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699542"/>
            <a:ext cx="712879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160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yakuniy</a:t>
            </a:r>
            <a:r>
              <a:rPr lang="en-US" sz="3600" b="1" dirty="0" smtClean="0">
                <a:solidFill>
                  <a:srgbClr val="160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160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yozma</a:t>
            </a:r>
            <a:r>
              <a:rPr lang="en-US" sz="3600" b="1" dirty="0" smtClean="0">
                <a:solidFill>
                  <a:srgbClr val="160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160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nazorat</a:t>
            </a:r>
            <a:r>
              <a:rPr lang="en-US" sz="3600" b="1" dirty="0" smtClean="0">
                <a:solidFill>
                  <a:srgbClr val="160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160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ishi</a:t>
            </a:r>
            <a:r>
              <a:rPr lang="en-US" sz="3600" b="1" dirty="0" smtClean="0">
                <a:solidFill>
                  <a:srgbClr val="160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r>
              <a:rPr lang="en-US" sz="3600" b="1" dirty="0" smtClean="0">
                <a:solidFill>
                  <a:srgbClr val="160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– 5 </a:t>
            </a:r>
            <a:r>
              <a:rPr lang="en-US" sz="3600" b="1" dirty="0" err="1" smtClean="0">
                <a:solidFill>
                  <a:srgbClr val="160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masallarni</a:t>
            </a:r>
            <a:r>
              <a:rPr lang="en-US" sz="3600" b="1" dirty="0" smtClean="0">
                <a:solidFill>
                  <a:srgbClr val="160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160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3600" b="1" dirty="0" smtClean="0">
              <a:solidFill>
                <a:srgbClr val="160AB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(154 - bet).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555555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3123946"/>
            <a:ext cx="2304256" cy="1720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293027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801548" y="1740319"/>
            <a:ext cx="2662486" cy="2837981"/>
          </a:xfrm>
          <a:prstGeom prst="triangle">
            <a:avLst>
              <a:gd name="adj" fmla="val 48998"/>
            </a:avLst>
          </a:prstGeom>
          <a:gradFill flip="none" rotWithShape="1">
            <a:gsLst>
              <a:gs pos="0">
                <a:srgbClr val="FF33CC">
                  <a:tint val="66000"/>
                  <a:satMod val="160000"/>
                </a:srgbClr>
              </a:gs>
              <a:gs pos="50000">
                <a:srgbClr val="FF33CC">
                  <a:tint val="44500"/>
                  <a:satMod val="160000"/>
                </a:srgbClr>
              </a:gs>
              <a:gs pos="100000">
                <a:srgbClr val="FF33CC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rgbClr val="003366"/>
            </a:solidFill>
            <a:miter lim="800000"/>
            <a:headEnd/>
            <a:tailEnd/>
          </a:ln>
          <a:effectLst/>
          <a:extLst/>
        </p:spPr>
        <p:txBody>
          <a:bodyPr wrap="none" lIns="78902" tIns="39451" rIns="78902" bIns="39451" anchor="ctr"/>
          <a:lstStyle/>
          <a:p>
            <a:pPr>
              <a:defRPr/>
            </a:pPr>
            <a:endParaRPr lang="ru-RU" sz="5848">
              <a:latin typeface="Times New Roman" charset="0"/>
            </a:endParaRPr>
          </a:p>
        </p:txBody>
      </p:sp>
      <p:sp>
        <p:nvSpPr>
          <p:cNvPr id="24586" name="WordArt 10"/>
          <p:cNvSpPr>
            <a:spLocks noChangeArrowheads="1" noChangeShapeType="1" noTextEdit="1"/>
          </p:cNvSpPr>
          <p:nvPr/>
        </p:nvSpPr>
        <p:spPr bwMode="auto">
          <a:xfrm>
            <a:off x="3088505" y="3223298"/>
            <a:ext cx="820755" cy="828528"/>
          </a:xfrm>
          <a:prstGeom prst="rect">
            <a:avLst/>
          </a:prstGeom>
        </p:spPr>
        <p:txBody>
          <a:bodyPr wrap="none" lIns="78902" tIns="39451" rIns="78902" bIns="39451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069" kern="10" dirty="0">
              <a:ln w="25400">
                <a:solidFill>
                  <a:srgbClr val="00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449816" y="4365137"/>
            <a:ext cx="364202" cy="4982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38" b="1" dirty="0">
                <a:solidFill>
                  <a:srgbClr val="002060"/>
                </a:solidFill>
              </a:rPr>
              <a:t>C</a:t>
            </a:r>
            <a:endParaRPr lang="ru-RU" sz="2638" b="1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2071" y="4414110"/>
            <a:ext cx="389850" cy="4982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38" b="1" dirty="0">
                <a:solidFill>
                  <a:srgbClr val="002060"/>
                </a:solidFill>
              </a:rPr>
              <a:t>A</a:t>
            </a:r>
            <a:endParaRPr lang="ru-RU" sz="2638" b="1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17822" y="1503535"/>
            <a:ext cx="373820" cy="4982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38" b="1" dirty="0">
                <a:solidFill>
                  <a:srgbClr val="002060"/>
                </a:solidFill>
              </a:rPr>
              <a:t>B</a:t>
            </a:r>
            <a:endParaRPr lang="ru-RU" sz="2638" b="1" dirty="0">
              <a:solidFill>
                <a:srgbClr val="00206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21512" y="3743051"/>
            <a:ext cx="397866" cy="498278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638" b="1" dirty="0">
                <a:solidFill>
                  <a:srgbClr val="002060"/>
                </a:solidFill>
              </a:rPr>
              <a:t>D</a:t>
            </a:r>
            <a:endParaRPr lang="ru-RU" sz="2638" b="1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91338" y="2734604"/>
            <a:ext cx="413896" cy="4982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38" b="1" dirty="0">
                <a:solidFill>
                  <a:srgbClr val="002060"/>
                </a:solidFill>
              </a:rPr>
              <a:t>O</a:t>
            </a:r>
            <a:endParaRPr lang="ru-RU" sz="2638" b="1" dirty="0">
              <a:solidFill>
                <a:srgbClr val="002060"/>
              </a:solidFill>
            </a:endParaRPr>
          </a:p>
        </p:txBody>
      </p:sp>
      <p:cxnSp>
        <p:nvCxnSpPr>
          <p:cNvPr id="7" name="Прямая соединительная линия 6"/>
          <p:cNvCxnSpPr>
            <a:stCxn id="24580" idx="2"/>
          </p:cNvCxnSpPr>
          <p:nvPr/>
        </p:nvCxnSpPr>
        <p:spPr>
          <a:xfrm flipV="1">
            <a:off x="801548" y="4043923"/>
            <a:ext cx="2391332" cy="534377"/>
          </a:xfrm>
          <a:prstGeom prst="line">
            <a:avLst/>
          </a:prstGeom>
          <a:ln w="38100">
            <a:solidFill>
              <a:srgbClr val="9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061917" y="3750927"/>
            <a:ext cx="148150" cy="121927"/>
          </a:xfrm>
          <a:prstGeom prst="line">
            <a:avLst/>
          </a:prstGeom>
          <a:ln w="38100">
            <a:solidFill>
              <a:srgbClr val="9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1713712" y="2463319"/>
            <a:ext cx="211041" cy="152246"/>
          </a:xfrm>
          <a:prstGeom prst="line">
            <a:avLst/>
          </a:prstGeom>
          <a:ln w="38100">
            <a:solidFill>
              <a:srgbClr val="9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461086" y="3178081"/>
            <a:ext cx="1713472" cy="841390"/>
          </a:xfrm>
          <a:prstGeom prst="line">
            <a:avLst/>
          </a:prstGeom>
          <a:ln w="38100">
            <a:solidFill>
              <a:srgbClr val="9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>
            <a:off x="1863352" y="3159310"/>
            <a:ext cx="6140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630136" y="1405033"/>
                <a:ext cx="2771913" cy="22575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345" b="1" i="1" dirty="0">
                    <a:solidFill>
                      <a:srgbClr val="00339A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:r>
                  <a:rPr lang="en-US" sz="2345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∆ABC – </a:t>
                </a:r>
                <a:r>
                  <a:rPr lang="en-US" sz="2345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2345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345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yonli</a:t>
                </a:r>
                <a:endParaRPr lang="en-US" sz="2345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345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OD - </a:t>
                </a:r>
                <a:r>
                  <a:rPr lang="en-US" sz="2345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o‘rta</a:t>
                </a:r>
                <a:r>
                  <a:rPr lang="en-US" sz="2345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345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⊥</m:t>
                    </m:r>
                  </m:oMath>
                </a14:m>
                <a:r>
                  <a:rPr lang="en-US" sz="2345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345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345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𝑷</m:t>
                        </m:r>
                      </m:e>
                      <m:sub>
                        <m:r>
                          <a:rPr lang="en-US" sz="2345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𝑨𝑫𝑪</m:t>
                        </m:r>
                      </m:sub>
                    </m:sSub>
                  </m:oMath>
                </a14:m>
                <a:r>
                  <a:rPr lang="en-US" sz="2345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24 cm.</a:t>
                </a:r>
              </a:p>
              <a:p>
                <a:r>
                  <a:rPr lang="en-US" sz="2345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AB = 16cm</a:t>
                </a:r>
              </a:p>
              <a:p>
                <a:r>
                  <a:rPr lang="en-US" sz="2345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endParaRPr lang="ru-RU" sz="2345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0136" y="1405033"/>
                <a:ext cx="2771913" cy="2257541"/>
              </a:xfrm>
              <a:prstGeom prst="rect">
                <a:avLst/>
              </a:prstGeom>
              <a:blipFill rotWithShape="0">
                <a:blip r:embed="rId2"/>
                <a:stretch>
                  <a:fillRect l="-3304" t="-1887" r="-26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Прямоугольник 20"/>
          <p:cNvSpPr/>
          <p:nvPr/>
        </p:nvSpPr>
        <p:spPr>
          <a:xfrm>
            <a:off x="4629969" y="3410563"/>
            <a:ext cx="4417687" cy="9492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638" b="1" i="1" dirty="0" err="1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sz="2638" b="1" i="1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b="1" i="1" dirty="0" err="1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2638" b="1" i="1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2931" b="1" i="1" dirty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 - ? cm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45658" y="63484"/>
            <a:ext cx="11230294" cy="144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38" b="1" dirty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2638" b="1" dirty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</a:t>
            </a:r>
            <a:r>
              <a:rPr lang="en-US" sz="2052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ABC </a:t>
            </a:r>
            <a:r>
              <a:rPr lang="en-US" sz="2052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052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52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yonli</a:t>
            </a:r>
            <a:r>
              <a:rPr lang="en-US" sz="2052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52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2052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 yon </a:t>
            </a:r>
            <a:r>
              <a:rPr lang="en-US" sz="2052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tomoniga</a:t>
            </a:r>
            <a:r>
              <a:rPr lang="en-US" sz="2052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52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o‘tkazilgan</a:t>
            </a:r>
            <a:r>
              <a:rPr lang="en-US" sz="2052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052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sz="2052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52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perpendikulyar</a:t>
            </a:r>
            <a:r>
              <a:rPr lang="en-US" sz="2052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BC </a:t>
            </a:r>
            <a:r>
              <a:rPr lang="en-US" sz="2052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tomonni</a:t>
            </a:r>
            <a:r>
              <a:rPr lang="en-US" sz="2052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 </a:t>
            </a:r>
            <a:r>
              <a:rPr lang="en-US" sz="2052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nuqtadakesib</a:t>
            </a:r>
            <a:r>
              <a:rPr lang="en-US" sz="2052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52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o‘tadi</a:t>
            </a:r>
            <a:r>
              <a:rPr lang="en-US" sz="2052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Agar ADC </a:t>
            </a:r>
          </a:p>
          <a:p>
            <a:r>
              <a:rPr lang="en-US" sz="2052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2052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52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perimetri</a:t>
            </a:r>
            <a:r>
              <a:rPr lang="en-US" sz="2052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24 cm </a:t>
            </a:r>
            <a:r>
              <a:rPr lang="en-US" sz="2052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2052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52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052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52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052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 = 16 cm </a:t>
            </a:r>
            <a:r>
              <a:rPr lang="en-US" sz="2052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052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r>
              <a:rPr lang="en-US" sz="2052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 </a:t>
            </a:r>
            <a:r>
              <a:rPr lang="en-US" sz="2052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asosni</a:t>
            </a:r>
            <a:r>
              <a:rPr lang="en-US" sz="2052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2052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87" name="Прямоугольник 24586"/>
          <p:cNvSpPr/>
          <p:nvPr/>
        </p:nvSpPr>
        <p:spPr>
          <a:xfrm rot="1588776">
            <a:off x="1472630" y="3060726"/>
            <a:ext cx="328358" cy="2059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19"/>
          </a:p>
        </p:txBody>
      </p:sp>
    </p:spTree>
    <p:extLst>
      <p:ext uri="{BB962C8B-B14F-4D97-AF65-F5344CB8AC3E}">
        <p14:creationId xmlns:p14="http://schemas.microsoft.com/office/powerpoint/2010/main" val="2035340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animBg="1"/>
      <p:bldP spid="24586" grpId="0" animBg="1"/>
      <p:bldP spid="24586" grpId="1" animBg="1"/>
      <p:bldP spid="2" grpId="0"/>
      <p:bldP spid="10" grpId="0"/>
      <p:bldP spid="11" grpId="0"/>
      <p:bldP spid="12" grpId="0"/>
      <p:bldP spid="13" grpId="0"/>
      <p:bldP spid="2458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666980" y="626102"/>
            <a:ext cx="2225668" cy="2164261"/>
            <a:chOff x="703" y="1605"/>
            <a:chExt cx="1389" cy="1881"/>
          </a:xfrm>
        </p:grpSpPr>
        <p:sp>
          <p:nvSpPr>
            <p:cNvPr id="22592" name="Freeform 4"/>
            <p:cNvSpPr>
              <a:spLocks/>
            </p:cNvSpPr>
            <p:nvPr/>
          </p:nvSpPr>
          <p:spPr bwMode="auto">
            <a:xfrm rot="-598683">
              <a:off x="1158" y="1605"/>
              <a:ext cx="766" cy="1823"/>
            </a:xfrm>
            <a:custGeom>
              <a:avLst/>
              <a:gdLst>
                <a:gd name="T0" fmla="*/ 0 w 1252"/>
                <a:gd name="T1" fmla="*/ 1 h 3125"/>
                <a:gd name="T2" fmla="*/ 2 w 1252"/>
                <a:gd name="T3" fmla="*/ 0 h 3125"/>
                <a:gd name="T4" fmla="*/ 14 w 1252"/>
                <a:gd name="T5" fmla="*/ 20 h 3125"/>
                <a:gd name="T6" fmla="*/ 15 w 1252"/>
                <a:gd name="T7" fmla="*/ 25 h 3125"/>
                <a:gd name="T8" fmla="*/ 12 w 1252"/>
                <a:gd name="T9" fmla="*/ 21 h 3125"/>
                <a:gd name="T10" fmla="*/ 0 w 1252"/>
                <a:gd name="T11" fmla="*/ 1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762"/>
            </a:p>
          </p:txBody>
        </p:sp>
        <p:grpSp>
          <p:nvGrpSpPr>
            <p:cNvPr id="22593" name="Group 5"/>
            <p:cNvGrpSpPr>
              <a:grpSpLocks/>
            </p:cNvGrpSpPr>
            <p:nvPr/>
          </p:nvGrpSpPr>
          <p:grpSpPr bwMode="auto">
            <a:xfrm>
              <a:off x="703" y="1616"/>
              <a:ext cx="1389" cy="1870"/>
              <a:chOff x="703" y="1616"/>
              <a:chExt cx="1389" cy="1870"/>
            </a:xfrm>
          </p:grpSpPr>
          <p:grpSp>
            <p:nvGrpSpPr>
              <p:cNvPr id="22594" name="Group 6"/>
              <p:cNvGrpSpPr>
                <a:grpSpLocks/>
              </p:cNvGrpSpPr>
              <p:nvPr/>
            </p:nvGrpSpPr>
            <p:grpSpPr bwMode="auto">
              <a:xfrm>
                <a:off x="1819" y="3017"/>
                <a:ext cx="273" cy="343"/>
                <a:chOff x="1819" y="3017"/>
                <a:chExt cx="273" cy="343"/>
              </a:xfrm>
            </p:grpSpPr>
            <p:sp>
              <p:nvSpPr>
                <p:cNvPr id="177159" name="Freeform 7"/>
                <p:cNvSpPr>
                  <a:spLocks/>
                </p:cNvSpPr>
                <p:nvPr/>
              </p:nvSpPr>
              <p:spPr bwMode="auto">
                <a:xfrm>
                  <a:off x="1819" y="3017"/>
                  <a:ext cx="245" cy="339"/>
                </a:xfrm>
                <a:custGeom>
                  <a:avLst/>
                  <a:gdLst/>
                  <a:ahLst/>
                  <a:cxnLst>
                    <a:cxn ang="0">
                      <a:pos x="245" y="339"/>
                    </a:cxn>
                    <a:cxn ang="0">
                      <a:pos x="129" y="0"/>
                    </a:cxn>
                    <a:cxn ang="0">
                      <a:pos x="0" y="83"/>
                    </a:cxn>
                    <a:cxn ang="0">
                      <a:pos x="245" y="339"/>
                    </a:cxn>
                  </a:cxnLst>
                  <a:rect l="0" t="0" r="r" b="b"/>
                  <a:pathLst>
                    <a:path w="245" h="339">
                      <a:moveTo>
                        <a:pt x="245" y="339"/>
                      </a:moveTo>
                      <a:lnTo>
                        <a:pt x="129" y="0"/>
                      </a:lnTo>
                      <a:lnTo>
                        <a:pt x="0" y="83"/>
                      </a:lnTo>
                      <a:lnTo>
                        <a:pt x="245" y="339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 sz="2762"/>
                </a:p>
              </p:txBody>
            </p:sp>
            <p:sp>
              <p:nvSpPr>
                <p:cNvPr id="22601" name="Freeform 8"/>
                <p:cNvSpPr>
                  <a:spLocks/>
                </p:cNvSpPr>
                <p:nvPr/>
              </p:nvSpPr>
              <p:spPr bwMode="auto">
                <a:xfrm>
                  <a:off x="1980" y="3204"/>
                  <a:ext cx="112" cy="156"/>
                </a:xfrm>
                <a:custGeom>
                  <a:avLst/>
                  <a:gdLst>
                    <a:gd name="T0" fmla="*/ 56 w 112"/>
                    <a:gd name="T1" fmla="*/ 0 h 156"/>
                    <a:gd name="T2" fmla="*/ 0 w 112"/>
                    <a:gd name="T3" fmla="*/ 36 h 156"/>
                    <a:gd name="T4" fmla="*/ 112 w 112"/>
                    <a:gd name="T5" fmla="*/ 156 h 156"/>
                    <a:gd name="T6" fmla="*/ 56 w 112"/>
                    <a:gd name="T7" fmla="*/ 0 h 15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2"/>
                    <a:gd name="T13" fmla="*/ 0 h 156"/>
                    <a:gd name="T14" fmla="*/ 112 w 112"/>
                    <a:gd name="T15" fmla="*/ 156 h 15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2" h="156">
                      <a:moveTo>
                        <a:pt x="56" y="0"/>
                      </a:moveTo>
                      <a:lnTo>
                        <a:pt x="0" y="36"/>
                      </a:lnTo>
                      <a:lnTo>
                        <a:pt x="112" y="156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sz="2762"/>
                </a:p>
              </p:txBody>
            </p:sp>
          </p:grpSp>
          <p:grpSp>
            <p:nvGrpSpPr>
              <p:cNvPr id="22595" name="Group 9"/>
              <p:cNvGrpSpPr>
                <a:grpSpLocks/>
              </p:cNvGrpSpPr>
              <p:nvPr/>
            </p:nvGrpSpPr>
            <p:grpSpPr bwMode="auto">
              <a:xfrm>
                <a:off x="703" y="1616"/>
                <a:ext cx="1158" cy="1870"/>
                <a:chOff x="2332" y="357"/>
                <a:chExt cx="1158" cy="1870"/>
              </a:xfrm>
            </p:grpSpPr>
            <p:sp>
              <p:nvSpPr>
                <p:cNvPr id="22596" name="Freeform 10"/>
                <p:cNvSpPr>
                  <a:spLocks/>
                </p:cNvSpPr>
                <p:nvPr/>
              </p:nvSpPr>
              <p:spPr bwMode="auto">
                <a:xfrm rot="-598683">
                  <a:off x="2820" y="357"/>
                  <a:ext cx="670" cy="1523"/>
                </a:xfrm>
                <a:custGeom>
                  <a:avLst/>
                  <a:gdLst>
                    <a:gd name="T0" fmla="*/ 10 w 1094"/>
                    <a:gd name="T1" fmla="*/ 20 h 2612"/>
                    <a:gd name="T2" fmla="*/ 13 w 1094"/>
                    <a:gd name="T3" fmla="*/ 20 h 2612"/>
                    <a:gd name="T4" fmla="*/ 12 w 1094"/>
                    <a:gd name="T5" fmla="*/ 20 h 2612"/>
                    <a:gd name="T6" fmla="*/ 1 w 1094"/>
                    <a:gd name="T7" fmla="*/ 0 h 2612"/>
                    <a:gd name="T8" fmla="*/ 0 w 1094"/>
                    <a:gd name="T9" fmla="*/ 1 h 2612"/>
                    <a:gd name="T10" fmla="*/ 12 w 1094"/>
                    <a:gd name="T11" fmla="*/ 20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2762"/>
                </a:p>
              </p:txBody>
            </p:sp>
            <p:grpSp>
              <p:nvGrpSpPr>
                <p:cNvPr id="22597" name="Group 11"/>
                <p:cNvGrpSpPr>
                  <a:grpSpLocks/>
                </p:cNvGrpSpPr>
                <p:nvPr/>
              </p:nvGrpSpPr>
              <p:grpSpPr bwMode="auto">
                <a:xfrm>
                  <a:off x="2332" y="496"/>
                  <a:ext cx="657" cy="1731"/>
                  <a:chOff x="2332" y="496"/>
                  <a:chExt cx="657" cy="1731"/>
                </a:xfrm>
              </p:grpSpPr>
              <p:sp>
                <p:nvSpPr>
                  <p:cNvPr id="22598" name="Freeform 12"/>
                  <p:cNvSpPr>
                    <a:spLocks/>
                  </p:cNvSpPr>
                  <p:nvPr/>
                </p:nvSpPr>
                <p:spPr bwMode="auto">
                  <a:xfrm rot="1453774">
                    <a:off x="2332" y="496"/>
                    <a:ext cx="216" cy="1731"/>
                  </a:xfrm>
                  <a:custGeom>
                    <a:avLst/>
                    <a:gdLst>
                      <a:gd name="T0" fmla="*/ 146 w 227"/>
                      <a:gd name="T1" fmla="*/ 71 h 1859"/>
                      <a:gd name="T2" fmla="*/ 0 w 227"/>
                      <a:gd name="T3" fmla="*/ 979 h 1859"/>
                      <a:gd name="T4" fmla="*/ 0 w 227"/>
                      <a:gd name="T5" fmla="*/ 859 h 1859"/>
                      <a:gd name="T6" fmla="*/ 88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2762"/>
                  </a:p>
                </p:txBody>
              </p:sp>
              <p:sp>
                <p:nvSpPr>
                  <p:cNvPr id="22599" name="Oval 13"/>
                  <p:cNvSpPr>
                    <a:spLocks noChangeArrowheads="1"/>
                  </p:cNvSpPr>
                  <p:nvPr/>
                </p:nvSpPr>
                <p:spPr bwMode="auto">
                  <a:xfrm rot="1453774">
                    <a:off x="2730" y="566"/>
                    <a:ext cx="259" cy="25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 sz="2762"/>
                  </a:p>
                </p:txBody>
              </p:sp>
            </p:grpSp>
          </p:grpSp>
        </p:grpSp>
      </p:grpSp>
      <p:grpSp>
        <p:nvGrpSpPr>
          <p:cNvPr id="7" name="Group 15"/>
          <p:cNvGrpSpPr>
            <a:grpSpLocks/>
          </p:cNvGrpSpPr>
          <p:nvPr/>
        </p:nvGrpSpPr>
        <p:grpSpPr bwMode="auto">
          <a:xfrm>
            <a:off x="4432411" y="379876"/>
            <a:ext cx="552214" cy="4364191"/>
            <a:chOff x="2789" y="346"/>
            <a:chExt cx="360" cy="3793"/>
          </a:xfrm>
        </p:grpSpPr>
        <p:sp>
          <p:nvSpPr>
            <p:cNvPr id="22590" name="Text Box 16"/>
            <p:cNvSpPr txBox="1">
              <a:spLocks noChangeArrowheads="1"/>
            </p:cNvSpPr>
            <p:nvPr/>
          </p:nvSpPr>
          <p:spPr bwMode="auto">
            <a:xfrm>
              <a:off x="2789" y="3566"/>
              <a:ext cx="360" cy="5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3682" b="1" dirty="0">
                  <a:solidFill>
                    <a:srgbClr val="000066"/>
                  </a:solidFill>
                  <a:latin typeface="Times New Roman" pitchFamily="18" charset="0"/>
                </a:rPr>
                <a:t>Q</a:t>
              </a:r>
              <a:endParaRPr lang="ru-RU" sz="3682" b="1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22591" name="Text Box 17"/>
            <p:cNvSpPr txBox="1">
              <a:spLocks noChangeArrowheads="1"/>
            </p:cNvSpPr>
            <p:nvPr/>
          </p:nvSpPr>
          <p:spPr bwMode="auto">
            <a:xfrm>
              <a:off x="2817" y="346"/>
              <a:ext cx="308" cy="5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3682" b="1">
                  <a:solidFill>
                    <a:srgbClr val="000066"/>
                  </a:solidFill>
                  <a:latin typeface="Times New Roman" pitchFamily="18" charset="0"/>
                </a:rPr>
                <a:t>P</a:t>
              </a:r>
              <a:endParaRPr lang="ru-RU" sz="3682" b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</p:grpSp>
      <p:sp>
        <p:nvSpPr>
          <p:cNvPr id="177171" name="Arc 19"/>
          <p:cNvSpPr>
            <a:spLocks/>
          </p:cNvSpPr>
          <p:nvPr/>
        </p:nvSpPr>
        <p:spPr bwMode="auto">
          <a:xfrm rot="-859367">
            <a:off x="3219071" y="490334"/>
            <a:ext cx="2653705" cy="3926966"/>
          </a:xfrm>
          <a:custGeom>
            <a:avLst/>
            <a:gdLst>
              <a:gd name="T0" fmla="*/ 2147483647 w 22069"/>
              <a:gd name="T1" fmla="*/ 0 h 41179"/>
              <a:gd name="T2" fmla="*/ 0 w 22069"/>
              <a:gd name="T3" fmla="*/ 2147483647 h 41179"/>
              <a:gd name="T4" fmla="*/ 2147483647 w 22069"/>
              <a:gd name="T5" fmla="*/ 2147483647 h 41179"/>
              <a:gd name="T6" fmla="*/ 0 60000 65536"/>
              <a:gd name="T7" fmla="*/ 0 60000 65536"/>
              <a:gd name="T8" fmla="*/ 0 60000 65536"/>
              <a:gd name="T9" fmla="*/ 0 w 22069"/>
              <a:gd name="T10" fmla="*/ 0 h 41179"/>
              <a:gd name="T11" fmla="*/ 22069 w 22069"/>
              <a:gd name="T12" fmla="*/ 41179 h 4117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069" h="41179" fill="none" extrusionOk="0">
                <a:moveTo>
                  <a:pt x="9591" y="-1"/>
                </a:moveTo>
                <a:cubicBezTo>
                  <a:pt x="17202" y="3545"/>
                  <a:pt x="22069" y="11181"/>
                  <a:pt x="22069" y="19579"/>
                </a:cubicBezTo>
                <a:cubicBezTo>
                  <a:pt x="22069" y="31508"/>
                  <a:pt x="12398" y="41179"/>
                  <a:pt x="469" y="41179"/>
                </a:cubicBezTo>
                <a:cubicBezTo>
                  <a:pt x="312" y="41179"/>
                  <a:pt x="156" y="41177"/>
                  <a:pt x="0" y="41173"/>
                </a:cubicBezTo>
              </a:path>
              <a:path w="22069" h="41179" stroke="0" extrusionOk="0">
                <a:moveTo>
                  <a:pt x="9591" y="-1"/>
                </a:moveTo>
                <a:cubicBezTo>
                  <a:pt x="17202" y="3545"/>
                  <a:pt x="22069" y="11181"/>
                  <a:pt x="22069" y="19579"/>
                </a:cubicBezTo>
                <a:cubicBezTo>
                  <a:pt x="22069" y="31508"/>
                  <a:pt x="12398" y="41179"/>
                  <a:pt x="469" y="41179"/>
                </a:cubicBezTo>
                <a:cubicBezTo>
                  <a:pt x="312" y="41179"/>
                  <a:pt x="156" y="41177"/>
                  <a:pt x="0" y="41173"/>
                </a:cubicBezTo>
                <a:lnTo>
                  <a:pt x="469" y="19579"/>
                </a:lnTo>
                <a:lnTo>
                  <a:pt x="9591" y="-1"/>
                </a:lnTo>
                <a:close/>
              </a:path>
            </a:pathLst>
          </a:custGeom>
          <a:noFill/>
          <a:ln w="3810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78892" tIns="39446" rIns="78892" bIns="39446" anchor="ctr"/>
          <a:lstStyle/>
          <a:p>
            <a:endParaRPr lang="ru-RU" sz="2762"/>
          </a:p>
        </p:txBody>
      </p:sp>
      <p:sp>
        <p:nvSpPr>
          <p:cNvPr id="177172" name="Arc 20"/>
          <p:cNvSpPr>
            <a:spLocks/>
          </p:cNvSpPr>
          <p:nvPr/>
        </p:nvSpPr>
        <p:spPr bwMode="auto">
          <a:xfrm rot="859367" flipH="1">
            <a:off x="3202200" y="448911"/>
            <a:ext cx="2713527" cy="3996004"/>
          </a:xfrm>
          <a:custGeom>
            <a:avLst/>
            <a:gdLst>
              <a:gd name="T0" fmla="*/ 2147483647 w 21600"/>
              <a:gd name="T1" fmla="*/ 0 h 40873"/>
              <a:gd name="T2" fmla="*/ 2147483647 w 21600"/>
              <a:gd name="T3" fmla="*/ 2147483647 h 40873"/>
              <a:gd name="T4" fmla="*/ 0 w 21600"/>
              <a:gd name="T5" fmla="*/ 2147483647 h 40873"/>
              <a:gd name="T6" fmla="*/ 0 60000 65536"/>
              <a:gd name="T7" fmla="*/ 0 60000 65536"/>
              <a:gd name="T8" fmla="*/ 0 60000 65536"/>
              <a:gd name="T9" fmla="*/ 0 w 21600"/>
              <a:gd name="T10" fmla="*/ 0 h 40873"/>
              <a:gd name="T11" fmla="*/ 21600 w 21600"/>
              <a:gd name="T12" fmla="*/ 40873 h 4087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0873" fill="none" extrusionOk="0">
                <a:moveTo>
                  <a:pt x="9570" y="0"/>
                </a:moveTo>
                <a:cubicBezTo>
                  <a:pt x="16937" y="3641"/>
                  <a:pt x="21600" y="11146"/>
                  <a:pt x="21600" y="19364"/>
                </a:cubicBezTo>
                <a:cubicBezTo>
                  <a:pt x="21600" y="30525"/>
                  <a:pt x="13095" y="39849"/>
                  <a:pt x="1980" y="40872"/>
                </a:cubicBezTo>
              </a:path>
              <a:path w="21600" h="40873" stroke="0" extrusionOk="0">
                <a:moveTo>
                  <a:pt x="9570" y="0"/>
                </a:moveTo>
                <a:cubicBezTo>
                  <a:pt x="16937" y="3641"/>
                  <a:pt x="21600" y="11146"/>
                  <a:pt x="21600" y="19364"/>
                </a:cubicBezTo>
                <a:cubicBezTo>
                  <a:pt x="21600" y="30525"/>
                  <a:pt x="13095" y="39849"/>
                  <a:pt x="1980" y="40872"/>
                </a:cubicBezTo>
                <a:lnTo>
                  <a:pt x="0" y="19364"/>
                </a:lnTo>
                <a:lnTo>
                  <a:pt x="9570" y="0"/>
                </a:lnTo>
                <a:close/>
              </a:path>
            </a:pathLst>
          </a:custGeom>
          <a:noFill/>
          <a:ln w="3810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78892" tIns="39446" rIns="78892" bIns="39446" anchor="ctr"/>
          <a:lstStyle/>
          <a:p>
            <a:endParaRPr lang="ru-RU" sz="2762"/>
          </a:p>
        </p:txBody>
      </p:sp>
      <p:sp>
        <p:nvSpPr>
          <p:cNvPr id="177173" name="Oval 21"/>
          <p:cNvSpPr>
            <a:spLocks noChangeArrowheads="1"/>
          </p:cNvSpPr>
          <p:nvPr/>
        </p:nvSpPr>
        <p:spPr bwMode="auto">
          <a:xfrm>
            <a:off x="4443412" y="4329228"/>
            <a:ext cx="190147" cy="19184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78892" tIns="39446" rIns="78892" bIns="39446" anchor="ctr"/>
          <a:lstStyle/>
          <a:p>
            <a:endParaRPr lang="ru-RU" sz="2762"/>
          </a:p>
        </p:txBody>
      </p:sp>
      <p:sp>
        <p:nvSpPr>
          <p:cNvPr id="177174" name="Oval 22"/>
          <p:cNvSpPr>
            <a:spLocks noChangeArrowheads="1"/>
          </p:cNvSpPr>
          <p:nvPr/>
        </p:nvSpPr>
        <p:spPr bwMode="auto">
          <a:xfrm>
            <a:off x="4396347" y="640743"/>
            <a:ext cx="153201" cy="199213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CC"/>
            </a:solidFill>
            <a:round/>
            <a:headEnd/>
            <a:tailEnd/>
          </a:ln>
        </p:spPr>
        <p:txBody>
          <a:bodyPr wrap="none" lIns="78892" tIns="39446" rIns="78892" bIns="39446" anchor="ctr"/>
          <a:lstStyle/>
          <a:p>
            <a:endParaRPr lang="ru-RU" sz="2762"/>
          </a:p>
        </p:txBody>
      </p:sp>
      <p:grpSp>
        <p:nvGrpSpPr>
          <p:cNvPr id="22537" name="Group 23"/>
          <p:cNvGrpSpPr>
            <a:grpSpLocks/>
          </p:cNvGrpSpPr>
          <p:nvPr/>
        </p:nvGrpSpPr>
        <p:grpSpPr bwMode="auto">
          <a:xfrm>
            <a:off x="2623905" y="2415278"/>
            <a:ext cx="3951411" cy="674248"/>
            <a:chOff x="1655" y="2024"/>
            <a:chExt cx="2502" cy="586"/>
          </a:xfrm>
        </p:grpSpPr>
        <p:sp>
          <p:nvSpPr>
            <p:cNvPr id="22587" name="Text Box 24"/>
            <p:cNvSpPr txBox="1">
              <a:spLocks noChangeArrowheads="1"/>
            </p:cNvSpPr>
            <p:nvPr/>
          </p:nvSpPr>
          <p:spPr bwMode="auto">
            <a:xfrm>
              <a:off x="3878" y="2024"/>
              <a:ext cx="279" cy="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2762" b="1" i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В</a:t>
              </a:r>
              <a:endParaRPr lang="ru-RU" sz="2762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588" name="Text Box 25"/>
            <p:cNvSpPr txBox="1">
              <a:spLocks noChangeArrowheads="1"/>
            </p:cNvSpPr>
            <p:nvPr/>
          </p:nvSpPr>
          <p:spPr bwMode="auto">
            <a:xfrm>
              <a:off x="1655" y="2160"/>
              <a:ext cx="279" cy="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2762" b="1" i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А</a:t>
              </a:r>
              <a:endParaRPr lang="ru-RU" sz="2762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589" name="Freeform 26"/>
            <p:cNvSpPr>
              <a:spLocks/>
            </p:cNvSpPr>
            <p:nvPr/>
          </p:nvSpPr>
          <p:spPr bwMode="auto">
            <a:xfrm>
              <a:off x="2000" y="2232"/>
              <a:ext cx="1720" cy="1"/>
            </a:xfrm>
            <a:custGeom>
              <a:avLst/>
              <a:gdLst>
                <a:gd name="T0" fmla="*/ 0 w 1720"/>
                <a:gd name="T1" fmla="*/ 0 h 1"/>
                <a:gd name="T2" fmla="*/ 1720 w 1720"/>
                <a:gd name="T3" fmla="*/ 0 h 1"/>
                <a:gd name="T4" fmla="*/ 0 60000 65536"/>
                <a:gd name="T5" fmla="*/ 0 60000 65536"/>
                <a:gd name="T6" fmla="*/ 0 w 1720"/>
                <a:gd name="T7" fmla="*/ 0 h 1"/>
                <a:gd name="T8" fmla="*/ 1720 w 1720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20" h="1">
                  <a:moveTo>
                    <a:pt x="0" y="0"/>
                  </a:moveTo>
                  <a:lnTo>
                    <a:pt x="1720" y="0"/>
                  </a:lnTo>
                </a:path>
              </a:pathLst>
            </a:custGeom>
            <a:noFill/>
            <a:ln w="38100">
              <a:solidFill>
                <a:srgbClr val="CC0066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 sz="2762"/>
            </a:p>
          </p:txBody>
        </p:sp>
      </p:grpSp>
      <p:grpSp>
        <p:nvGrpSpPr>
          <p:cNvPr id="9" name="Group 27"/>
          <p:cNvGrpSpPr>
            <a:grpSpLocks/>
          </p:cNvGrpSpPr>
          <p:nvPr/>
        </p:nvGrpSpPr>
        <p:grpSpPr bwMode="auto">
          <a:xfrm>
            <a:off x="4085746" y="2571751"/>
            <a:ext cx="486256" cy="517768"/>
            <a:chOff x="2562" y="2160"/>
            <a:chExt cx="317" cy="450"/>
          </a:xfrm>
        </p:grpSpPr>
        <p:sp>
          <p:nvSpPr>
            <p:cNvPr id="22585" name="Text Box 28"/>
            <p:cNvSpPr txBox="1">
              <a:spLocks noChangeArrowheads="1"/>
            </p:cNvSpPr>
            <p:nvPr/>
          </p:nvSpPr>
          <p:spPr bwMode="auto">
            <a:xfrm>
              <a:off x="2562" y="2160"/>
              <a:ext cx="315" cy="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2762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О</a:t>
              </a:r>
            </a:p>
          </p:txBody>
        </p:sp>
        <p:sp>
          <p:nvSpPr>
            <p:cNvPr id="22586" name="Oval 29"/>
            <p:cNvSpPr>
              <a:spLocks noChangeArrowheads="1"/>
            </p:cNvSpPr>
            <p:nvPr/>
          </p:nvSpPr>
          <p:spPr bwMode="auto">
            <a:xfrm>
              <a:off x="2835" y="2205"/>
              <a:ext cx="44" cy="45"/>
            </a:xfrm>
            <a:prstGeom prst="ellipse">
              <a:avLst/>
            </a:prstGeom>
            <a:solidFill>
              <a:srgbClr val="0000CC"/>
            </a:solidFill>
            <a:ln w="76200">
              <a:solidFill>
                <a:srgbClr val="0000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 sz="2762"/>
            </a:p>
          </p:txBody>
        </p:sp>
      </p:grpSp>
      <p:grpSp>
        <p:nvGrpSpPr>
          <p:cNvPr id="10" name="Group 30"/>
          <p:cNvGrpSpPr>
            <a:grpSpLocks/>
          </p:cNvGrpSpPr>
          <p:nvPr/>
        </p:nvGrpSpPr>
        <p:grpSpPr bwMode="auto">
          <a:xfrm flipH="1">
            <a:off x="154273" y="715847"/>
            <a:ext cx="5999215" cy="3860232"/>
            <a:chOff x="829" y="436"/>
            <a:chExt cx="3911" cy="3355"/>
          </a:xfrm>
        </p:grpSpPr>
        <p:sp>
          <p:nvSpPr>
            <p:cNvPr id="22564" name="Freeform 31"/>
            <p:cNvSpPr>
              <a:spLocks/>
            </p:cNvSpPr>
            <p:nvPr/>
          </p:nvSpPr>
          <p:spPr bwMode="auto">
            <a:xfrm rot="17393687" flipV="1">
              <a:off x="3429" y="110"/>
              <a:ext cx="800" cy="1823"/>
            </a:xfrm>
            <a:custGeom>
              <a:avLst/>
              <a:gdLst>
                <a:gd name="T0" fmla="*/ 0 w 1252"/>
                <a:gd name="T1" fmla="*/ 1 h 3125"/>
                <a:gd name="T2" fmla="*/ 4 w 1252"/>
                <a:gd name="T3" fmla="*/ 0 h 3125"/>
                <a:gd name="T4" fmla="*/ 21 w 1252"/>
                <a:gd name="T5" fmla="*/ 20 h 3125"/>
                <a:gd name="T6" fmla="*/ 22 w 1252"/>
                <a:gd name="T7" fmla="*/ 25 h 3125"/>
                <a:gd name="T8" fmla="*/ 17 w 1252"/>
                <a:gd name="T9" fmla="*/ 21 h 3125"/>
                <a:gd name="T10" fmla="*/ 0 w 1252"/>
                <a:gd name="T11" fmla="*/ 1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 sz="2762"/>
            </a:p>
          </p:txBody>
        </p:sp>
        <p:grpSp>
          <p:nvGrpSpPr>
            <p:cNvPr id="22565" name="Group 32"/>
            <p:cNvGrpSpPr>
              <a:grpSpLocks/>
            </p:cNvGrpSpPr>
            <p:nvPr/>
          </p:nvGrpSpPr>
          <p:grpSpPr bwMode="auto">
            <a:xfrm rot="16795005" flipV="1">
              <a:off x="3043" y="227"/>
              <a:ext cx="1451" cy="1870"/>
              <a:chOff x="703" y="1616"/>
              <a:chExt cx="1390" cy="1870"/>
            </a:xfrm>
          </p:grpSpPr>
          <p:grpSp>
            <p:nvGrpSpPr>
              <p:cNvPr id="22577" name="Group 33"/>
              <p:cNvGrpSpPr>
                <a:grpSpLocks/>
              </p:cNvGrpSpPr>
              <p:nvPr/>
            </p:nvGrpSpPr>
            <p:grpSpPr bwMode="auto">
              <a:xfrm>
                <a:off x="1848" y="3017"/>
                <a:ext cx="245" cy="343"/>
                <a:chOff x="1848" y="3017"/>
                <a:chExt cx="245" cy="343"/>
              </a:xfrm>
            </p:grpSpPr>
            <p:sp>
              <p:nvSpPr>
                <p:cNvPr id="22583" name="Freeform 34"/>
                <p:cNvSpPr>
                  <a:spLocks/>
                </p:cNvSpPr>
                <p:nvPr/>
              </p:nvSpPr>
              <p:spPr bwMode="auto">
                <a:xfrm>
                  <a:off x="1848" y="3017"/>
                  <a:ext cx="245" cy="339"/>
                </a:xfrm>
                <a:custGeom>
                  <a:avLst/>
                  <a:gdLst>
                    <a:gd name="T0" fmla="*/ 245 w 245"/>
                    <a:gd name="T1" fmla="*/ 339 h 339"/>
                    <a:gd name="T2" fmla="*/ 129 w 245"/>
                    <a:gd name="T3" fmla="*/ 0 h 339"/>
                    <a:gd name="T4" fmla="*/ 0 w 245"/>
                    <a:gd name="T5" fmla="*/ 83 h 339"/>
                    <a:gd name="T6" fmla="*/ 245 w 245"/>
                    <a:gd name="T7" fmla="*/ 339 h 33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45"/>
                    <a:gd name="T13" fmla="*/ 0 h 339"/>
                    <a:gd name="T14" fmla="*/ 245 w 245"/>
                    <a:gd name="T15" fmla="*/ 339 h 33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45" h="339">
                      <a:moveTo>
                        <a:pt x="245" y="339"/>
                      </a:moveTo>
                      <a:lnTo>
                        <a:pt x="129" y="0"/>
                      </a:lnTo>
                      <a:lnTo>
                        <a:pt x="0" y="83"/>
                      </a:lnTo>
                      <a:lnTo>
                        <a:pt x="245" y="339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2762"/>
                </a:p>
              </p:txBody>
            </p:sp>
            <p:sp>
              <p:nvSpPr>
                <p:cNvPr id="22584" name="Freeform 35"/>
                <p:cNvSpPr>
                  <a:spLocks/>
                </p:cNvSpPr>
                <p:nvPr/>
              </p:nvSpPr>
              <p:spPr bwMode="auto">
                <a:xfrm>
                  <a:off x="1980" y="3204"/>
                  <a:ext cx="112" cy="156"/>
                </a:xfrm>
                <a:custGeom>
                  <a:avLst/>
                  <a:gdLst>
                    <a:gd name="T0" fmla="*/ 56 w 112"/>
                    <a:gd name="T1" fmla="*/ 0 h 156"/>
                    <a:gd name="T2" fmla="*/ 0 w 112"/>
                    <a:gd name="T3" fmla="*/ 36 h 156"/>
                    <a:gd name="T4" fmla="*/ 112 w 112"/>
                    <a:gd name="T5" fmla="*/ 156 h 156"/>
                    <a:gd name="T6" fmla="*/ 56 w 112"/>
                    <a:gd name="T7" fmla="*/ 0 h 15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2"/>
                    <a:gd name="T13" fmla="*/ 0 h 156"/>
                    <a:gd name="T14" fmla="*/ 112 w 112"/>
                    <a:gd name="T15" fmla="*/ 156 h 15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2" h="156">
                      <a:moveTo>
                        <a:pt x="56" y="0"/>
                      </a:moveTo>
                      <a:lnTo>
                        <a:pt x="0" y="36"/>
                      </a:lnTo>
                      <a:lnTo>
                        <a:pt x="112" y="156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2762"/>
                </a:p>
              </p:txBody>
            </p:sp>
          </p:grpSp>
          <p:grpSp>
            <p:nvGrpSpPr>
              <p:cNvPr id="22578" name="Group 36"/>
              <p:cNvGrpSpPr>
                <a:grpSpLocks/>
              </p:cNvGrpSpPr>
              <p:nvPr/>
            </p:nvGrpSpPr>
            <p:grpSpPr bwMode="auto">
              <a:xfrm>
                <a:off x="703" y="1616"/>
                <a:ext cx="1158" cy="1870"/>
                <a:chOff x="2332" y="357"/>
                <a:chExt cx="1158" cy="1870"/>
              </a:xfrm>
            </p:grpSpPr>
            <p:sp>
              <p:nvSpPr>
                <p:cNvPr id="22579" name="Freeform 37"/>
                <p:cNvSpPr>
                  <a:spLocks/>
                </p:cNvSpPr>
                <p:nvPr/>
              </p:nvSpPr>
              <p:spPr bwMode="auto">
                <a:xfrm rot="-598683">
                  <a:off x="2820" y="357"/>
                  <a:ext cx="670" cy="1523"/>
                </a:xfrm>
                <a:custGeom>
                  <a:avLst/>
                  <a:gdLst>
                    <a:gd name="T0" fmla="*/ 10 w 1094"/>
                    <a:gd name="T1" fmla="*/ 20 h 2612"/>
                    <a:gd name="T2" fmla="*/ 13 w 1094"/>
                    <a:gd name="T3" fmla="*/ 20 h 2612"/>
                    <a:gd name="T4" fmla="*/ 12 w 1094"/>
                    <a:gd name="T5" fmla="*/ 20 h 2612"/>
                    <a:gd name="T6" fmla="*/ 1 w 1094"/>
                    <a:gd name="T7" fmla="*/ 0 h 2612"/>
                    <a:gd name="T8" fmla="*/ 0 w 1094"/>
                    <a:gd name="T9" fmla="*/ 1 h 2612"/>
                    <a:gd name="T10" fmla="*/ 12 w 1094"/>
                    <a:gd name="T11" fmla="*/ 20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2762"/>
                </a:p>
              </p:txBody>
            </p:sp>
            <p:grpSp>
              <p:nvGrpSpPr>
                <p:cNvPr id="22580" name="Group 38"/>
                <p:cNvGrpSpPr>
                  <a:grpSpLocks/>
                </p:cNvGrpSpPr>
                <p:nvPr/>
              </p:nvGrpSpPr>
              <p:grpSpPr bwMode="auto">
                <a:xfrm>
                  <a:off x="2332" y="496"/>
                  <a:ext cx="657" cy="1731"/>
                  <a:chOff x="2332" y="496"/>
                  <a:chExt cx="657" cy="1731"/>
                </a:xfrm>
              </p:grpSpPr>
              <p:sp>
                <p:nvSpPr>
                  <p:cNvPr id="22581" name="Freeform 39"/>
                  <p:cNvSpPr>
                    <a:spLocks/>
                  </p:cNvSpPr>
                  <p:nvPr/>
                </p:nvSpPr>
                <p:spPr bwMode="auto">
                  <a:xfrm rot="1453774">
                    <a:off x="2332" y="496"/>
                    <a:ext cx="216" cy="1731"/>
                  </a:xfrm>
                  <a:custGeom>
                    <a:avLst/>
                    <a:gdLst>
                      <a:gd name="T0" fmla="*/ 146 w 227"/>
                      <a:gd name="T1" fmla="*/ 71 h 1859"/>
                      <a:gd name="T2" fmla="*/ 0 w 227"/>
                      <a:gd name="T3" fmla="*/ 979 h 1859"/>
                      <a:gd name="T4" fmla="*/ 0 w 227"/>
                      <a:gd name="T5" fmla="*/ 859 h 1859"/>
                      <a:gd name="T6" fmla="*/ 88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2762"/>
                  </a:p>
                </p:txBody>
              </p:sp>
              <p:sp>
                <p:nvSpPr>
                  <p:cNvPr id="22582" name="Oval 40"/>
                  <p:cNvSpPr>
                    <a:spLocks noChangeArrowheads="1"/>
                  </p:cNvSpPr>
                  <p:nvPr/>
                </p:nvSpPr>
                <p:spPr bwMode="auto">
                  <a:xfrm rot="1453774">
                    <a:off x="2730" y="566"/>
                    <a:ext cx="259" cy="253"/>
                  </a:xfrm>
                  <a:prstGeom prst="ellips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 sz="2762"/>
                  </a:p>
                </p:txBody>
              </p:sp>
            </p:grpSp>
          </p:grpSp>
        </p:grpSp>
        <p:grpSp>
          <p:nvGrpSpPr>
            <p:cNvPr id="22566" name="Group 41"/>
            <p:cNvGrpSpPr>
              <a:grpSpLocks/>
            </p:cNvGrpSpPr>
            <p:nvPr/>
          </p:nvGrpSpPr>
          <p:grpSpPr bwMode="auto">
            <a:xfrm rot="16795005" flipH="1">
              <a:off x="1068" y="2139"/>
              <a:ext cx="1413" cy="1892"/>
              <a:chOff x="782" y="1605"/>
              <a:chExt cx="1353" cy="1892"/>
            </a:xfrm>
          </p:grpSpPr>
          <p:sp>
            <p:nvSpPr>
              <p:cNvPr id="22567" name="Freeform 42"/>
              <p:cNvSpPr>
                <a:spLocks/>
              </p:cNvSpPr>
              <p:nvPr/>
            </p:nvSpPr>
            <p:spPr bwMode="auto">
              <a:xfrm rot="-598683">
                <a:off x="1158" y="1605"/>
                <a:ext cx="766" cy="1823"/>
              </a:xfrm>
              <a:custGeom>
                <a:avLst/>
                <a:gdLst>
                  <a:gd name="T0" fmla="*/ 0 w 1252"/>
                  <a:gd name="T1" fmla="*/ 1 h 3125"/>
                  <a:gd name="T2" fmla="*/ 2 w 1252"/>
                  <a:gd name="T3" fmla="*/ 0 h 3125"/>
                  <a:gd name="T4" fmla="*/ 14 w 1252"/>
                  <a:gd name="T5" fmla="*/ 20 h 3125"/>
                  <a:gd name="T6" fmla="*/ 15 w 1252"/>
                  <a:gd name="T7" fmla="*/ 25 h 3125"/>
                  <a:gd name="T8" fmla="*/ 12 w 1252"/>
                  <a:gd name="T9" fmla="*/ 21 h 3125"/>
                  <a:gd name="T10" fmla="*/ 0 w 1252"/>
                  <a:gd name="T11" fmla="*/ 1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sz="2762"/>
              </a:p>
            </p:txBody>
          </p:sp>
          <p:grpSp>
            <p:nvGrpSpPr>
              <p:cNvPr id="22568" name="Group 43"/>
              <p:cNvGrpSpPr>
                <a:grpSpLocks/>
              </p:cNvGrpSpPr>
              <p:nvPr/>
            </p:nvGrpSpPr>
            <p:grpSpPr bwMode="auto">
              <a:xfrm>
                <a:off x="782" y="1616"/>
                <a:ext cx="1353" cy="1881"/>
                <a:chOff x="782" y="1616"/>
                <a:chExt cx="1353" cy="1881"/>
              </a:xfrm>
            </p:grpSpPr>
            <p:grpSp>
              <p:nvGrpSpPr>
                <p:cNvPr id="22569" name="Group 44"/>
                <p:cNvGrpSpPr>
                  <a:grpSpLocks/>
                </p:cNvGrpSpPr>
                <p:nvPr/>
              </p:nvGrpSpPr>
              <p:grpSpPr bwMode="auto">
                <a:xfrm>
                  <a:off x="1890" y="3032"/>
                  <a:ext cx="245" cy="339"/>
                  <a:chOff x="1890" y="3032"/>
                  <a:chExt cx="245" cy="339"/>
                </a:xfrm>
              </p:grpSpPr>
              <p:sp>
                <p:nvSpPr>
                  <p:cNvPr id="177197" name="Freeform 45"/>
                  <p:cNvSpPr>
                    <a:spLocks/>
                  </p:cNvSpPr>
                  <p:nvPr/>
                </p:nvSpPr>
                <p:spPr bwMode="auto">
                  <a:xfrm>
                    <a:off x="1890" y="3032"/>
                    <a:ext cx="245" cy="339"/>
                  </a:xfrm>
                  <a:custGeom>
                    <a:avLst/>
                    <a:gdLst/>
                    <a:ahLst/>
                    <a:cxnLst>
                      <a:cxn ang="0">
                        <a:pos x="245" y="339"/>
                      </a:cxn>
                      <a:cxn ang="0">
                        <a:pos x="129" y="0"/>
                      </a:cxn>
                      <a:cxn ang="0">
                        <a:pos x="0" y="83"/>
                      </a:cxn>
                      <a:cxn ang="0">
                        <a:pos x="245" y="339"/>
                      </a:cxn>
                    </a:cxnLst>
                    <a:rect l="0" t="0" r="r" b="b"/>
                    <a:pathLst>
                      <a:path w="245" h="339">
                        <a:moveTo>
                          <a:pt x="245" y="339"/>
                        </a:moveTo>
                        <a:lnTo>
                          <a:pt x="129" y="0"/>
                        </a:lnTo>
                        <a:lnTo>
                          <a:pt x="0" y="83"/>
                        </a:lnTo>
                        <a:lnTo>
                          <a:pt x="245" y="339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bg1"/>
                      </a:gs>
                      <a:gs pos="50000">
                        <a:srgbClr val="FF9900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 sz="2762"/>
                  </a:p>
                </p:txBody>
              </p:sp>
              <p:sp>
                <p:nvSpPr>
                  <p:cNvPr id="22576" name="Freeform 46"/>
                  <p:cNvSpPr>
                    <a:spLocks/>
                  </p:cNvSpPr>
                  <p:nvPr/>
                </p:nvSpPr>
                <p:spPr bwMode="auto">
                  <a:xfrm>
                    <a:off x="1980" y="3204"/>
                    <a:ext cx="112" cy="156"/>
                  </a:xfrm>
                  <a:custGeom>
                    <a:avLst/>
                    <a:gdLst>
                      <a:gd name="T0" fmla="*/ 56 w 112"/>
                      <a:gd name="T1" fmla="*/ 0 h 156"/>
                      <a:gd name="T2" fmla="*/ 0 w 112"/>
                      <a:gd name="T3" fmla="*/ 36 h 156"/>
                      <a:gd name="T4" fmla="*/ 112 w 112"/>
                      <a:gd name="T5" fmla="*/ 156 h 156"/>
                      <a:gd name="T6" fmla="*/ 56 w 112"/>
                      <a:gd name="T7" fmla="*/ 0 h 15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12"/>
                      <a:gd name="T13" fmla="*/ 0 h 156"/>
                      <a:gd name="T14" fmla="*/ 112 w 112"/>
                      <a:gd name="T15" fmla="*/ 156 h 15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12" h="156">
                        <a:moveTo>
                          <a:pt x="56" y="0"/>
                        </a:moveTo>
                        <a:lnTo>
                          <a:pt x="0" y="36"/>
                        </a:lnTo>
                        <a:lnTo>
                          <a:pt x="112" y="156"/>
                        </a:lnTo>
                        <a:lnTo>
                          <a:pt x="56" y="0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2762"/>
                  </a:p>
                </p:txBody>
              </p:sp>
            </p:grpSp>
            <p:grpSp>
              <p:nvGrpSpPr>
                <p:cNvPr id="22570" name="Group 47"/>
                <p:cNvGrpSpPr>
                  <a:grpSpLocks/>
                </p:cNvGrpSpPr>
                <p:nvPr/>
              </p:nvGrpSpPr>
              <p:grpSpPr bwMode="auto">
                <a:xfrm>
                  <a:off x="782" y="1616"/>
                  <a:ext cx="1079" cy="1881"/>
                  <a:chOff x="2411" y="357"/>
                  <a:chExt cx="1079" cy="1881"/>
                </a:xfrm>
              </p:grpSpPr>
              <p:sp>
                <p:nvSpPr>
                  <p:cNvPr id="22571" name="Freeform 48"/>
                  <p:cNvSpPr>
                    <a:spLocks/>
                  </p:cNvSpPr>
                  <p:nvPr/>
                </p:nvSpPr>
                <p:spPr bwMode="auto">
                  <a:xfrm rot="-598683">
                    <a:off x="2820" y="357"/>
                    <a:ext cx="670" cy="1523"/>
                  </a:xfrm>
                  <a:custGeom>
                    <a:avLst/>
                    <a:gdLst>
                      <a:gd name="T0" fmla="*/ 10 w 1094"/>
                      <a:gd name="T1" fmla="*/ 20 h 2612"/>
                      <a:gd name="T2" fmla="*/ 13 w 1094"/>
                      <a:gd name="T3" fmla="*/ 20 h 2612"/>
                      <a:gd name="T4" fmla="*/ 12 w 1094"/>
                      <a:gd name="T5" fmla="*/ 20 h 2612"/>
                      <a:gd name="T6" fmla="*/ 1 w 1094"/>
                      <a:gd name="T7" fmla="*/ 0 h 2612"/>
                      <a:gd name="T8" fmla="*/ 0 w 1094"/>
                      <a:gd name="T9" fmla="*/ 1 h 2612"/>
                      <a:gd name="T10" fmla="*/ 12 w 1094"/>
                      <a:gd name="T11" fmla="*/ 20 h 261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94"/>
                      <a:gd name="T19" fmla="*/ 0 h 2612"/>
                      <a:gd name="T20" fmla="*/ 1094 w 1094"/>
                      <a:gd name="T21" fmla="*/ 2612 h 261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2762"/>
                  </a:p>
                </p:txBody>
              </p:sp>
              <p:grpSp>
                <p:nvGrpSpPr>
                  <p:cNvPr id="22572" name="Group 49"/>
                  <p:cNvGrpSpPr>
                    <a:grpSpLocks/>
                  </p:cNvGrpSpPr>
                  <p:nvPr/>
                </p:nvGrpSpPr>
                <p:grpSpPr bwMode="auto">
                  <a:xfrm>
                    <a:off x="2411" y="507"/>
                    <a:ext cx="578" cy="1731"/>
                    <a:chOff x="2411" y="507"/>
                    <a:chExt cx="578" cy="1731"/>
                  </a:xfrm>
                </p:grpSpPr>
                <p:sp>
                  <p:nvSpPr>
                    <p:cNvPr id="22573" name="Freeform 50"/>
                    <p:cNvSpPr>
                      <a:spLocks/>
                    </p:cNvSpPr>
                    <p:nvPr/>
                  </p:nvSpPr>
                  <p:spPr bwMode="auto">
                    <a:xfrm rot="1453774">
                      <a:off x="2411" y="507"/>
                      <a:ext cx="216" cy="1731"/>
                    </a:xfrm>
                    <a:custGeom>
                      <a:avLst/>
                      <a:gdLst>
                        <a:gd name="T0" fmla="*/ 146 w 227"/>
                        <a:gd name="T1" fmla="*/ 71 h 1859"/>
                        <a:gd name="T2" fmla="*/ 0 w 227"/>
                        <a:gd name="T3" fmla="*/ 979 h 1859"/>
                        <a:gd name="T4" fmla="*/ 0 w 227"/>
                        <a:gd name="T5" fmla="*/ 859 h 1859"/>
                        <a:gd name="T6" fmla="*/ 88 w 227"/>
                        <a:gd name="T7" fmla="*/ 0 h 185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27"/>
                        <a:gd name="T13" fmla="*/ 0 h 1859"/>
                        <a:gd name="T14" fmla="*/ 227 w 227"/>
                        <a:gd name="T15" fmla="*/ 1859 h 1859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27" h="1859">
                          <a:moveTo>
                            <a:pt x="227" y="136"/>
                          </a:moveTo>
                          <a:lnTo>
                            <a:pt x="0" y="1859"/>
                          </a:lnTo>
                          <a:lnTo>
                            <a:pt x="0" y="1633"/>
                          </a:lnTo>
                          <a:lnTo>
                            <a:pt x="137" y="0"/>
                          </a:lnTo>
                        </a:path>
                      </a:pathLst>
                    </a:custGeom>
                    <a:solidFill>
                      <a:schemeClr val="bg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sz="2762"/>
                    </a:p>
                  </p:txBody>
                </p:sp>
                <p:sp>
                  <p:nvSpPr>
                    <p:cNvPr id="22574" name="Oval 51"/>
                    <p:cNvSpPr>
                      <a:spLocks noChangeArrowheads="1"/>
                    </p:cNvSpPr>
                    <p:nvPr/>
                  </p:nvSpPr>
                  <p:spPr bwMode="auto">
                    <a:xfrm rot="1453774">
                      <a:off x="2730" y="566"/>
                      <a:ext cx="259" cy="253"/>
                    </a:xfrm>
                    <a:prstGeom prst="ellipse">
                      <a:avLst/>
                    </a:prstGeom>
                    <a:solidFill>
                      <a:schemeClr val="bg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 sz="2762"/>
                    </a:p>
                  </p:txBody>
                </p:sp>
              </p:grpSp>
            </p:grpSp>
          </p:grpSp>
        </p:grpSp>
      </p:grpSp>
      <p:grpSp>
        <p:nvGrpSpPr>
          <p:cNvPr id="20" name="Group 52"/>
          <p:cNvGrpSpPr>
            <a:grpSpLocks/>
          </p:cNvGrpSpPr>
          <p:nvPr/>
        </p:nvGrpSpPr>
        <p:grpSpPr bwMode="auto">
          <a:xfrm>
            <a:off x="2901549" y="745764"/>
            <a:ext cx="5983873" cy="3809606"/>
            <a:chOff x="839" y="436"/>
            <a:chExt cx="3901" cy="3311"/>
          </a:xfrm>
        </p:grpSpPr>
        <p:sp>
          <p:nvSpPr>
            <p:cNvPr id="22543" name="Freeform 53"/>
            <p:cNvSpPr>
              <a:spLocks/>
            </p:cNvSpPr>
            <p:nvPr/>
          </p:nvSpPr>
          <p:spPr bwMode="auto">
            <a:xfrm rot="17393687" flipV="1">
              <a:off x="3429" y="110"/>
              <a:ext cx="800" cy="1823"/>
            </a:xfrm>
            <a:custGeom>
              <a:avLst/>
              <a:gdLst>
                <a:gd name="T0" fmla="*/ 0 w 1252"/>
                <a:gd name="T1" fmla="*/ 1 h 3125"/>
                <a:gd name="T2" fmla="*/ 4 w 1252"/>
                <a:gd name="T3" fmla="*/ 0 h 3125"/>
                <a:gd name="T4" fmla="*/ 21 w 1252"/>
                <a:gd name="T5" fmla="*/ 20 h 3125"/>
                <a:gd name="T6" fmla="*/ 22 w 1252"/>
                <a:gd name="T7" fmla="*/ 25 h 3125"/>
                <a:gd name="T8" fmla="*/ 17 w 1252"/>
                <a:gd name="T9" fmla="*/ 21 h 3125"/>
                <a:gd name="T10" fmla="*/ 0 w 1252"/>
                <a:gd name="T11" fmla="*/ 1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 sz="2762"/>
            </a:p>
          </p:txBody>
        </p:sp>
        <p:grpSp>
          <p:nvGrpSpPr>
            <p:cNvPr id="22544" name="Group 54"/>
            <p:cNvGrpSpPr>
              <a:grpSpLocks/>
            </p:cNvGrpSpPr>
            <p:nvPr/>
          </p:nvGrpSpPr>
          <p:grpSpPr bwMode="auto">
            <a:xfrm rot="16795005" flipV="1">
              <a:off x="3043" y="227"/>
              <a:ext cx="1451" cy="1870"/>
              <a:chOff x="703" y="1616"/>
              <a:chExt cx="1390" cy="1870"/>
            </a:xfrm>
          </p:grpSpPr>
          <p:grpSp>
            <p:nvGrpSpPr>
              <p:cNvPr id="22556" name="Group 55"/>
              <p:cNvGrpSpPr>
                <a:grpSpLocks/>
              </p:cNvGrpSpPr>
              <p:nvPr/>
            </p:nvGrpSpPr>
            <p:grpSpPr bwMode="auto">
              <a:xfrm>
                <a:off x="1848" y="3017"/>
                <a:ext cx="245" cy="343"/>
                <a:chOff x="1848" y="3017"/>
                <a:chExt cx="245" cy="343"/>
              </a:xfrm>
            </p:grpSpPr>
            <p:sp>
              <p:nvSpPr>
                <p:cNvPr id="22562" name="Freeform 56"/>
                <p:cNvSpPr>
                  <a:spLocks/>
                </p:cNvSpPr>
                <p:nvPr/>
              </p:nvSpPr>
              <p:spPr bwMode="auto">
                <a:xfrm>
                  <a:off x="1848" y="3017"/>
                  <a:ext cx="245" cy="339"/>
                </a:xfrm>
                <a:custGeom>
                  <a:avLst/>
                  <a:gdLst>
                    <a:gd name="T0" fmla="*/ 245 w 245"/>
                    <a:gd name="T1" fmla="*/ 339 h 339"/>
                    <a:gd name="T2" fmla="*/ 129 w 245"/>
                    <a:gd name="T3" fmla="*/ 0 h 339"/>
                    <a:gd name="T4" fmla="*/ 0 w 245"/>
                    <a:gd name="T5" fmla="*/ 83 h 339"/>
                    <a:gd name="T6" fmla="*/ 245 w 245"/>
                    <a:gd name="T7" fmla="*/ 339 h 33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45"/>
                    <a:gd name="T13" fmla="*/ 0 h 339"/>
                    <a:gd name="T14" fmla="*/ 245 w 245"/>
                    <a:gd name="T15" fmla="*/ 339 h 33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45" h="339">
                      <a:moveTo>
                        <a:pt x="245" y="339"/>
                      </a:moveTo>
                      <a:lnTo>
                        <a:pt x="129" y="0"/>
                      </a:lnTo>
                      <a:lnTo>
                        <a:pt x="0" y="83"/>
                      </a:lnTo>
                      <a:lnTo>
                        <a:pt x="245" y="339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2762"/>
                </a:p>
              </p:txBody>
            </p:sp>
            <p:sp>
              <p:nvSpPr>
                <p:cNvPr id="22563" name="Freeform 57"/>
                <p:cNvSpPr>
                  <a:spLocks/>
                </p:cNvSpPr>
                <p:nvPr/>
              </p:nvSpPr>
              <p:spPr bwMode="auto">
                <a:xfrm>
                  <a:off x="1980" y="3204"/>
                  <a:ext cx="112" cy="156"/>
                </a:xfrm>
                <a:custGeom>
                  <a:avLst/>
                  <a:gdLst>
                    <a:gd name="T0" fmla="*/ 56 w 112"/>
                    <a:gd name="T1" fmla="*/ 0 h 156"/>
                    <a:gd name="T2" fmla="*/ 0 w 112"/>
                    <a:gd name="T3" fmla="*/ 36 h 156"/>
                    <a:gd name="T4" fmla="*/ 112 w 112"/>
                    <a:gd name="T5" fmla="*/ 156 h 156"/>
                    <a:gd name="T6" fmla="*/ 56 w 112"/>
                    <a:gd name="T7" fmla="*/ 0 h 15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2"/>
                    <a:gd name="T13" fmla="*/ 0 h 156"/>
                    <a:gd name="T14" fmla="*/ 112 w 112"/>
                    <a:gd name="T15" fmla="*/ 156 h 15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2" h="156">
                      <a:moveTo>
                        <a:pt x="56" y="0"/>
                      </a:moveTo>
                      <a:lnTo>
                        <a:pt x="0" y="36"/>
                      </a:lnTo>
                      <a:lnTo>
                        <a:pt x="112" y="156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2762"/>
                </a:p>
              </p:txBody>
            </p:sp>
          </p:grpSp>
          <p:grpSp>
            <p:nvGrpSpPr>
              <p:cNvPr id="22557" name="Group 58"/>
              <p:cNvGrpSpPr>
                <a:grpSpLocks/>
              </p:cNvGrpSpPr>
              <p:nvPr/>
            </p:nvGrpSpPr>
            <p:grpSpPr bwMode="auto">
              <a:xfrm>
                <a:off x="703" y="1616"/>
                <a:ext cx="1158" cy="1870"/>
                <a:chOff x="2332" y="357"/>
                <a:chExt cx="1158" cy="1870"/>
              </a:xfrm>
            </p:grpSpPr>
            <p:sp>
              <p:nvSpPr>
                <p:cNvPr id="22558" name="Freeform 59"/>
                <p:cNvSpPr>
                  <a:spLocks/>
                </p:cNvSpPr>
                <p:nvPr/>
              </p:nvSpPr>
              <p:spPr bwMode="auto">
                <a:xfrm rot="-598683">
                  <a:off x="2820" y="357"/>
                  <a:ext cx="670" cy="1523"/>
                </a:xfrm>
                <a:custGeom>
                  <a:avLst/>
                  <a:gdLst>
                    <a:gd name="T0" fmla="*/ 10 w 1094"/>
                    <a:gd name="T1" fmla="*/ 20 h 2612"/>
                    <a:gd name="T2" fmla="*/ 13 w 1094"/>
                    <a:gd name="T3" fmla="*/ 20 h 2612"/>
                    <a:gd name="T4" fmla="*/ 12 w 1094"/>
                    <a:gd name="T5" fmla="*/ 20 h 2612"/>
                    <a:gd name="T6" fmla="*/ 1 w 1094"/>
                    <a:gd name="T7" fmla="*/ 0 h 2612"/>
                    <a:gd name="T8" fmla="*/ 0 w 1094"/>
                    <a:gd name="T9" fmla="*/ 1 h 2612"/>
                    <a:gd name="T10" fmla="*/ 12 w 1094"/>
                    <a:gd name="T11" fmla="*/ 20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2762"/>
                </a:p>
              </p:txBody>
            </p:sp>
            <p:grpSp>
              <p:nvGrpSpPr>
                <p:cNvPr id="22559" name="Group 60"/>
                <p:cNvGrpSpPr>
                  <a:grpSpLocks/>
                </p:cNvGrpSpPr>
                <p:nvPr/>
              </p:nvGrpSpPr>
              <p:grpSpPr bwMode="auto">
                <a:xfrm>
                  <a:off x="2332" y="496"/>
                  <a:ext cx="657" cy="1731"/>
                  <a:chOff x="2332" y="496"/>
                  <a:chExt cx="657" cy="1731"/>
                </a:xfrm>
              </p:grpSpPr>
              <p:sp>
                <p:nvSpPr>
                  <p:cNvPr id="22560" name="Freeform 61"/>
                  <p:cNvSpPr>
                    <a:spLocks/>
                  </p:cNvSpPr>
                  <p:nvPr/>
                </p:nvSpPr>
                <p:spPr bwMode="auto">
                  <a:xfrm rot="1453774">
                    <a:off x="2332" y="496"/>
                    <a:ext cx="216" cy="1731"/>
                  </a:xfrm>
                  <a:custGeom>
                    <a:avLst/>
                    <a:gdLst>
                      <a:gd name="T0" fmla="*/ 146 w 227"/>
                      <a:gd name="T1" fmla="*/ 71 h 1859"/>
                      <a:gd name="T2" fmla="*/ 0 w 227"/>
                      <a:gd name="T3" fmla="*/ 979 h 1859"/>
                      <a:gd name="T4" fmla="*/ 0 w 227"/>
                      <a:gd name="T5" fmla="*/ 859 h 1859"/>
                      <a:gd name="T6" fmla="*/ 88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2762"/>
                  </a:p>
                </p:txBody>
              </p:sp>
              <p:sp>
                <p:nvSpPr>
                  <p:cNvPr id="22561" name="Oval 62"/>
                  <p:cNvSpPr>
                    <a:spLocks noChangeArrowheads="1"/>
                  </p:cNvSpPr>
                  <p:nvPr/>
                </p:nvSpPr>
                <p:spPr bwMode="auto">
                  <a:xfrm rot="1453774">
                    <a:off x="2730" y="566"/>
                    <a:ext cx="259" cy="253"/>
                  </a:xfrm>
                  <a:prstGeom prst="ellips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 sz="2762"/>
                  </a:p>
                </p:txBody>
              </p:sp>
            </p:grpSp>
          </p:grpSp>
        </p:grpSp>
        <p:grpSp>
          <p:nvGrpSpPr>
            <p:cNvPr id="22545" name="Group 63"/>
            <p:cNvGrpSpPr>
              <a:grpSpLocks/>
            </p:cNvGrpSpPr>
            <p:nvPr/>
          </p:nvGrpSpPr>
          <p:grpSpPr bwMode="auto">
            <a:xfrm rot="16795005" flipH="1">
              <a:off x="1054" y="2081"/>
              <a:ext cx="1451" cy="1881"/>
              <a:chOff x="703" y="1605"/>
              <a:chExt cx="1390" cy="1881"/>
            </a:xfrm>
          </p:grpSpPr>
          <p:sp>
            <p:nvSpPr>
              <p:cNvPr id="22546" name="Freeform 64"/>
              <p:cNvSpPr>
                <a:spLocks/>
              </p:cNvSpPr>
              <p:nvPr/>
            </p:nvSpPr>
            <p:spPr bwMode="auto">
              <a:xfrm rot="-598683">
                <a:off x="1158" y="1605"/>
                <a:ext cx="766" cy="1823"/>
              </a:xfrm>
              <a:custGeom>
                <a:avLst/>
                <a:gdLst>
                  <a:gd name="T0" fmla="*/ 0 w 1252"/>
                  <a:gd name="T1" fmla="*/ 1 h 3125"/>
                  <a:gd name="T2" fmla="*/ 2 w 1252"/>
                  <a:gd name="T3" fmla="*/ 0 h 3125"/>
                  <a:gd name="T4" fmla="*/ 14 w 1252"/>
                  <a:gd name="T5" fmla="*/ 20 h 3125"/>
                  <a:gd name="T6" fmla="*/ 15 w 1252"/>
                  <a:gd name="T7" fmla="*/ 25 h 3125"/>
                  <a:gd name="T8" fmla="*/ 12 w 1252"/>
                  <a:gd name="T9" fmla="*/ 21 h 3125"/>
                  <a:gd name="T10" fmla="*/ 0 w 1252"/>
                  <a:gd name="T11" fmla="*/ 1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sz="2762"/>
              </a:p>
            </p:txBody>
          </p:sp>
          <p:grpSp>
            <p:nvGrpSpPr>
              <p:cNvPr id="22547" name="Group 65"/>
              <p:cNvGrpSpPr>
                <a:grpSpLocks/>
              </p:cNvGrpSpPr>
              <p:nvPr/>
            </p:nvGrpSpPr>
            <p:grpSpPr bwMode="auto">
              <a:xfrm>
                <a:off x="703" y="1616"/>
                <a:ext cx="1390" cy="1870"/>
                <a:chOff x="703" y="1616"/>
                <a:chExt cx="1390" cy="1870"/>
              </a:xfrm>
            </p:grpSpPr>
            <p:grpSp>
              <p:nvGrpSpPr>
                <p:cNvPr id="22548" name="Group 66"/>
                <p:cNvGrpSpPr>
                  <a:grpSpLocks/>
                </p:cNvGrpSpPr>
                <p:nvPr/>
              </p:nvGrpSpPr>
              <p:grpSpPr bwMode="auto">
                <a:xfrm>
                  <a:off x="1848" y="3017"/>
                  <a:ext cx="245" cy="343"/>
                  <a:chOff x="1848" y="3017"/>
                  <a:chExt cx="245" cy="343"/>
                </a:xfrm>
              </p:grpSpPr>
              <p:sp>
                <p:nvSpPr>
                  <p:cNvPr id="177219" name="Freeform 67"/>
                  <p:cNvSpPr>
                    <a:spLocks/>
                  </p:cNvSpPr>
                  <p:nvPr/>
                </p:nvSpPr>
                <p:spPr bwMode="auto">
                  <a:xfrm>
                    <a:off x="1838" y="2995"/>
                    <a:ext cx="245" cy="339"/>
                  </a:xfrm>
                  <a:custGeom>
                    <a:avLst/>
                    <a:gdLst/>
                    <a:ahLst/>
                    <a:cxnLst>
                      <a:cxn ang="0">
                        <a:pos x="245" y="339"/>
                      </a:cxn>
                      <a:cxn ang="0">
                        <a:pos x="129" y="0"/>
                      </a:cxn>
                      <a:cxn ang="0">
                        <a:pos x="0" y="83"/>
                      </a:cxn>
                      <a:cxn ang="0">
                        <a:pos x="245" y="339"/>
                      </a:cxn>
                    </a:cxnLst>
                    <a:rect l="0" t="0" r="r" b="b"/>
                    <a:pathLst>
                      <a:path w="245" h="339">
                        <a:moveTo>
                          <a:pt x="245" y="339"/>
                        </a:moveTo>
                        <a:lnTo>
                          <a:pt x="129" y="0"/>
                        </a:lnTo>
                        <a:lnTo>
                          <a:pt x="0" y="83"/>
                        </a:lnTo>
                        <a:lnTo>
                          <a:pt x="245" y="339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bg1"/>
                      </a:gs>
                      <a:gs pos="50000">
                        <a:srgbClr val="FF9900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 sz="2762"/>
                  </a:p>
                </p:txBody>
              </p:sp>
              <p:sp>
                <p:nvSpPr>
                  <p:cNvPr id="22555" name="Freeform 68"/>
                  <p:cNvSpPr>
                    <a:spLocks/>
                  </p:cNvSpPr>
                  <p:nvPr/>
                </p:nvSpPr>
                <p:spPr bwMode="auto">
                  <a:xfrm>
                    <a:off x="1980" y="3204"/>
                    <a:ext cx="112" cy="156"/>
                  </a:xfrm>
                  <a:custGeom>
                    <a:avLst/>
                    <a:gdLst>
                      <a:gd name="T0" fmla="*/ 56 w 112"/>
                      <a:gd name="T1" fmla="*/ 0 h 156"/>
                      <a:gd name="T2" fmla="*/ 0 w 112"/>
                      <a:gd name="T3" fmla="*/ 36 h 156"/>
                      <a:gd name="T4" fmla="*/ 112 w 112"/>
                      <a:gd name="T5" fmla="*/ 156 h 156"/>
                      <a:gd name="T6" fmla="*/ 56 w 112"/>
                      <a:gd name="T7" fmla="*/ 0 h 15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12"/>
                      <a:gd name="T13" fmla="*/ 0 h 156"/>
                      <a:gd name="T14" fmla="*/ 112 w 112"/>
                      <a:gd name="T15" fmla="*/ 156 h 15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12" h="156">
                        <a:moveTo>
                          <a:pt x="56" y="0"/>
                        </a:moveTo>
                        <a:lnTo>
                          <a:pt x="0" y="36"/>
                        </a:lnTo>
                        <a:lnTo>
                          <a:pt x="112" y="156"/>
                        </a:lnTo>
                        <a:lnTo>
                          <a:pt x="56" y="0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2762"/>
                  </a:p>
                </p:txBody>
              </p:sp>
            </p:grpSp>
            <p:grpSp>
              <p:nvGrpSpPr>
                <p:cNvPr id="22549" name="Group 69"/>
                <p:cNvGrpSpPr>
                  <a:grpSpLocks/>
                </p:cNvGrpSpPr>
                <p:nvPr/>
              </p:nvGrpSpPr>
              <p:grpSpPr bwMode="auto">
                <a:xfrm>
                  <a:off x="703" y="1616"/>
                  <a:ext cx="1158" cy="1870"/>
                  <a:chOff x="2332" y="357"/>
                  <a:chExt cx="1158" cy="1870"/>
                </a:xfrm>
              </p:grpSpPr>
              <p:sp>
                <p:nvSpPr>
                  <p:cNvPr id="22550" name="Freeform 70"/>
                  <p:cNvSpPr>
                    <a:spLocks/>
                  </p:cNvSpPr>
                  <p:nvPr/>
                </p:nvSpPr>
                <p:spPr bwMode="auto">
                  <a:xfrm rot="-598683">
                    <a:off x="2820" y="357"/>
                    <a:ext cx="670" cy="1523"/>
                  </a:xfrm>
                  <a:custGeom>
                    <a:avLst/>
                    <a:gdLst>
                      <a:gd name="T0" fmla="*/ 10 w 1094"/>
                      <a:gd name="T1" fmla="*/ 20 h 2612"/>
                      <a:gd name="T2" fmla="*/ 13 w 1094"/>
                      <a:gd name="T3" fmla="*/ 20 h 2612"/>
                      <a:gd name="T4" fmla="*/ 12 w 1094"/>
                      <a:gd name="T5" fmla="*/ 20 h 2612"/>
                      <a:gd name="T6" fmla="*/ 1 w 1094"/>
                      <a:gd name="T7" fmla="*/ 0 h 2612"/>
                      <a:gd name="T8" fmla="*/ 0 w 1094"/>
                      <a:gd name="T9" fmla="*/ 1 h 2612"/>
                      <a:gd name="T10" fmla="*/ 12 w 1094"/>
                      <a:gd name="T11" fmla="*/ 20 h 261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94"/>
                      <a:gd name="T19" fmla="*/ 0 h 2612"/>
                      <a:gd name="T20" fmla="*/ 1094 w 1094"/>
                      <a:gd name="T21" fmla="*/ 2612 h 261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2762"/>
                  </a:p>
                </p:txBody>
              </p:sp>
              <p:grpSp>
                <p:nvGrpSpPr>
                  <p:cNvPr id="22551" name="Group 71"/>
                  <p:cNvGrpSpPr>
                    <a:grpSpLocks/>
                  </p:cNvGrpSpPr>
                  <p:nvPr/>
                </p:nvGrpSpPr>
                <p:grpSpPr bwMode="auto">
                  <a:xfrm>
                    <a:off x="2332" y="496"/>
                    <a:ext cx="657" cy="1731"/>
                    <a:chOff x="2332" y="496"/>
                    <a:chExt cx="657" cy="1731"/>
                  </a:xfrm>
                </p:grpSpPr>
                <p:sp>
                  <p:nvSpPr>
                    <p:cNvPr id="22552" name="Freeform 72"/>
                    <p:cNvSpPr>
                      <a:spLocks/>
                    </p:cNvSpPr>
                    <p:nvPr/>
                  </p:nvSpPr>
                  <p:spPr bwMode="auto">
                    <a:xfrm rot="1453774">
                      <a:off x="2332" y="496"/>
                      <a:ext cx="216" cy="1731"/>
                    </a:xfrm>
                    <a:custGeom>
                      <a:avLst/>
                      <a:gdLst>
                        <a:gd name="T0" fmla="*/ 146 w 227"/>
                        <a:gd name="T1" fmla="*/ 71 h 1859"/>
                        <a:gd name="T2" fmla="*/ 0 w 227"/>
                        <a:gd name="T3" fmla="*/ 979 h 1859"/>
                        <a:gd name="T4" fmla="*/ 0 w 227"/>
                        <a:gd name="T5" fmla="*/ 859 h 1859"/>
                        <a:gd name="T6" fmla="*/ 88 w 227"/>
                        <a:gd name="T7" fmla="*/ 0 h 185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27"/>
                        <a:gd name="T13" fmla="*/ 0 h 1859"/>
                        <a:gd name="T14" fmla="*/ 227 w 227"/>
                        <a:gd name="T15" fmla="*/ 1859 h 1859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27" h="1859">
                          <a:moveTo>
                            <a:pt x="227" y="136"/>
                          </a:moveTo>
                          <a:lnTo>
                            <a:pt x="0" y="1859"/>
                          </a:lnTo>
                          <a:lnTo>
                            <a:pt x="0" y="1633"/>
                          </a:lnTo>
                          <a:lnTo>
                            <a:pt x="137" y="0"/>
                          </a:lnTo>
                        </a:path>
                      </a:pathLst>
                    </a:custGeom>
                    <a:solidFill>
                      <a:schemeClr val="bg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sz="2762"/>
                    </a:p>
                  </p:txBody>
                </p:sp>
                <p:sp>
                  <p:nvSpPr>
                    <p:cNvPr id="22553" name="Oval 73"/>
                    <p:cNvSpPr>
                      <a:spLocks noChangeArrowheads="1"/>
                    </p:cNvSpPr>
                    <p:nvPr/>
                  </p:nvSpPr>
                  <p:spPr bwMode="auto">
                    <a:xfrm rot="1453774">
                      <a:off x="2730" y="566"/>
                      <a:ext cx="259" cy="253"/>
                    </a:xfrm>
                    <a:prstGeom prst="ellipse">
                      <a:avLst/>
                    </a:prstGeom>
                    <a:solidFill>
                      <a:schemeClr val="bg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 sz="2762"/>
                    </a:p>
                  </p:txBody>
                </p:sp>
              </p:grpSp>
            </p:grpSp>
          </p:grpSp>
        </p:grpSp>
      </p:grpSp>
      <p:sp>
        <p:nvSpPr>
          <p:cNvPr id="177226" name="Freeform 74"/>
          <p:cNvSpPr>
            <a:spLocks/>
          </p:cNvSpPr>
          <p:nvPr/>
        </p:nvSpPr>
        <p:spPr bwMode="auto">
          <a:xfrm>
            <a:off x="4504407" y="606421"/>
            <a:ext cx="12271" cy="3967237"/>
          </a:xfrm>
          <a:custGeom>
            <a:avLst/>
            <a:gdLst>
              <a:gd name="T0" fmla="*/ 0 w 8"/>
              <a:gd name="T1" fmla="*/ 0 h 3448"/>
              <a:gd name="T2" fmla="*/ 2147483647 w 8"/>
              <a:gd name="T3" fmla="*/ 2147483647 h 3448"/>
              <a:gd name="T4" fmla="*/ 0 60000 65536"/>
              <a:gd name="T5" fmla="*/ 0 60000 65536"/>
              <a:gd name="T6" fmla="*/ 0 w 8"/>
              <a:gd name="T7" fmla="*/ 0 h 3448"/>
              <a:gd name="T8" fmla="*/ 8 w 8"/>
              <a:gd name="T9" fmla="*/ 3448 h 344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" h="3448">
                <a:moveTo>
                  <a:pt x="0" y="0"/>
                </a:moveTo>
                <a:lnTo>
                  <a:pt x="8" y="3448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78892" tIns="39446" rIns="78892" bIns="39446"/>
          <a:lstStyle/>
          <a:p>
            <a:endParaRPr lang="ru-RU" sz="2762"/>
          </a:p>
        </p:txBody>
      </p:sp>
      <p:sp>
        <p:nvSpPr>
          <p:cNvPr id="22542" name="Text Box 14"/>
          <p:cNvSpPr txBox="1">
            <a:spLocks noChangeArrowheads="1"/>
          </p:cNvSpPr>
          <p:nvPr/>
        </p:nvSpPr>
        <p:spPr bwMode="auto">
          <a:xfrm>
            <a:off x="1074082" y="5701"/>
            <a:ext cx="8522508" cy="457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78892" tIns="39446" rIns="78892" bIns="39446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455" b="1" dirty="0" err="1">
                <a:solidFill>
                  <a:srgbClr val="002060"/>
                </a:solidFill>
                <a:latin typeface="Arial" pitchFamily="34" charset="0"/>
              </a:rPr>
              <a:t>Kesma</a:t>
            </a:r>
            <a:r>
              <a:rPr lang="en-US" sz="2455" b="1" dirty="0">
                <a:solidFill>
                  <a:srgbClr val="002060"/>
                </a:solidFill>
                <a:latin typeface="Arial" pitchFamily="34" charset="0"/>
              </a:rPr>
              <a:t> </a:t>
            </a:r>
            <a:r>
              <a:rPr lang="en-US" sz="2455" b="1" dirty="0" err="1">
                <a:solidFill>
                  <a:srgbClr val="002060"/>
                </a:solidFill>
                <a:latin typeface="Arial" pitchFamily="34" charset="0"/>
              </a:rPr>
              <a:t>o‘rta</a:t>
            </a:r>
            <a:r>
              <a:rPr lang="en-US" sz="2455" b="1" dirty="0">
                <a:solidFill>
                  <a:srgbClr val="002060"/>
                </a:solidFill>
                <a:latin typeface="Arial" pitchFamily="34" charset="0"/>
              </a:rPr>
              <a:t> </a:t>
            </a:r>
            <a:r>
              <a:rPr lang="en-US" sz="2455" b="1" dirty="0" err="1">
                <a:solidFill>
                  <a:srgbClr val="002060"/>
                </a:solidFill>
                <a:latin typeface="Arial" pitchFamily="34" charset="0"/>
              </a:rPr>
              <a:t>perpendikulyarini</a:t>
            </a:r>
            <a:r>
              <a:rPr lang="en-US" sz="2455" b="1" dirty="0">
                <a:solidFill>
                  <a:srgbClr val="002060"/>
                </a:solidFill>
                <a:latin typeface="Arial" pitchFamily="34" charset="0"/>
              </a:rPr>
              <a:t> </a:t>
            </a:r>
            <a:r>
              <a:rPr lang="en-US" sz="2455" b="1" dirty="0" err="1">
                <a:solidFill>
                  <a:srgbClr val="002060"/>
                </a:solidFill>
                <a:latin typeface="Arial" pitchFamily="34" charset="0"/>
              </a:rPr>
              <a:t>yasash</a:t>
            </a:r>
            <a:endParaRPr lang="ru-RU" sz="2455" b="1" dirty="0">
              <a:solidFill>
                <a:srgbClr val="00206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4602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9000000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17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9000000">
                                      <p:cBhvr>
                                        <p:cTn id="2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000"/>
                                        <p:tgtEl>
                                          <p:spTgt spid="17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2000"/>
                                        <p:tgtEl>
                                          <p:spTgt spid="177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71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8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71" grpId="0" animBg="1"/>
      <p:bldP spid="177172" grpId="0" animBg="1"/>
      <p:bldP spid="177173" grpId="0" animBg="1"/>
      <p:bldP spid="177174" grpId="0" animBg="1"/>
      <p:bldP spid="17722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936686" y="276041"/>
            <a:ext cx="2662486" cy="2837981"/>
          </a:xfrm>
          <a:prstGeom prst="triangle">
            <a:avLst>
              <a:gd name="adj" fmla="val 48998"/>
            </a:avLst>
          </a:prstGeom>
          <a:gradFill flip="none" rotWithShape="1">
            <a:gsLst>
              <a:gs pos="0">
                <a:srgbClr val="FF33CC">
                  <a:tint val="66000"/>
                  <a:satMod val="160000"/>
                </a:srgbClr>
              </a:gs>
              <a:gs pos="50000">
                <a:srgbClr val="FF33CC">
                  <a:tint val="44500"/>
                  <a:satMod val="160000"/>
                </a:srgbClr>
              </a:gs>
              <a:gs pos="100000">
                <a:srgbClr val="FF33CC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rgbClr val="003366"/>
            </a:solidFill>
            <a:miter lim="800000"/>
            <a:headEnd/>
            <a:tailEnd/>
          </a:ln>
          <a:effectLst/>
          <a:extLst/>
        </p:spPr>
        <p:txBody>
          <a:bodyPr wrap="none" lIns="78902" tIns="39451" rIns="78902" bIns="39451" anchor="ctr"/>
          <a:lstStyle/>
          <a:p>
            <a:pPr>
              <a:defRPr/>
            </a:pPr>
            <a:endParaRPr lang="ru-RU" sz="5848">
              <a:latin typeface="Times New Roman" charset="0"/>
            </a:endParaRPr>
          </a:p>
        </p:txBody>
      </p:sp>
      <p:sp>
        <p:nvSpPr>
          <p:cNvPr id="24586" name="WordArt 10"/>
          <p:cNvSpPr>
            <a:spLocks noChangeArrowheads="1" noChangeShapeType="1" noTextEdit="1"/>
          </p:cNvSpPr>
          <p:nvPr/>
        </p:nvSpPr>
        <p:spPr bwMode="auto">
          <a:xfrm>
            <a:off x="3104078" y="1775579"/>
            <a:ext cx="820755" cy="828528"/>
          </a:xfrm>
          <a:prstGeom prst="rect">
            <a:avLst/>
          </a:prstGeom>
        </p:spPr>
        <p:txBody>
          <a:bodyPr wrap="none" lIns="78902" tIns="39451" rIns="78902" bIns="39451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069" kern="10" dirty="0">
              <a:ln w="25400">
                <a:solidFill>
                  <a:srgbClr val="00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584954" y="2900859"/>
            <a:ext cx="364202" cy="4982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38" b="1" dirty="0">
                <a:solidFill>
                  <a:srgbClr val="002060"/>
                </a:solidFill>
              </a:rPr>
              <a:t>C</a:t>
            </a:r>
            <a:endParaRPr lang="ru-RU" sz="2638" b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354288" y="3360177"/>
                <a:ext cx="6890028" cy="14456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638" b="1" i="1" dirty="0"/>
                  <a:t>DC = BC – BD;      AD = BD (</a:t>
                </a:r>
                <a:r>
                  <a:rPr lang="en-US" sz="2052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o‘rta</a:t>
                </a:r>
                <a:r>
                  <a:rPr lang="en-US" sz="2638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638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⊥</m:t>
                    </m:r>
                  </m:oMath>
                </a14:m>
                <a:r>
                  <a:rPr lang="en-US" sz="2638" b="1" i="1" dirty="0"/>
                  <a:t> </a:t>
                </a:r>
                <a:r>
                  <a:rPr lang="en-US" sz="2052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xossasiga</a:t>
                </a:r>
                <a:r>
                  <a:rPr lang="en-US" sz="2052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52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kora</a:t>
                </a:r>
                <a:r>
                  <a:rPr lang="en-US" sz="2052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‘)</a:t>
                </a:r>
              </a:p>
              <a:p>
                <a:r>
                  <a:rPr lang="en-US" sz="2052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BD = AB = 16 cm(</a:t>
                </a:r>
                <a:r>
                  <a:rPr lang="en-US" sz="2052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2052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52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yonli</a:t>
                </a:r>
                <a:r>
                  <a:rPr lang="en-US" sz="2052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∆), </a:t>
                </a:r>
                <a:r>
                  <a:rPr lang="en-US" sz="2052" b="1" i="1" dirty="0">
                    <a:solidFill>
                      <a:srgbClr val="9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DC = 16 - AD </a:t>
                </a:r>
              </a:p>
              <a:p>
                <a:r>
                  <a:rPr lang="en-US" sz="2052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AC = 24 – (AD +16 - AD) </a:t>
                </a:r>
              </a:p>
              <a:p>
                <a:r>
                  <a:rPr lang="en-US" sz="2052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AC = 24 -16 = 8 (cm) </a:t>
                </a:r>
                <a:endParaRPr lang="ru-RU" sz="2638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4288" y="3360177"/>
                <a:ext cx="6890028" cy="1445652"/>
              </a:xfrm>
              <a:prstGeom prst="rect">
                <a:avLst/>
              </a:prstGeom>
              <a:blipFill rotWithShape="0">
                <a:blip r:embed="rId2"/>
                <a:stretch>
                  <a:fillRect l="-1593" t="-3376" r="-177" b="-71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567208" y="2949832"/>
            <a:ext cx="389850" cy="4982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38" b="1" dirty="0">
                <a:solidFill>
                  <a:srgbClr val="002060"/>
                </a:solidFill>
              </a:rPr>
              <a:t>A</a:t>
            </a:r>
            <a:endParaRPr lang="ru-RU" sz="2638" b="1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52959" y="39257"/>
            <a:ext cx="373820" cy="4982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38" b="1" dirty="0">
                <a:solidFill>
                  <a:srgbClr val="002060"/>
                </a:solidFill>
              </a:rPr>
              <a:t>B</a:t>
            </a:r>
            <a:endParaRPr lang="ru-RU" sz="2638" b="1" dirty="0">
              <a:solidFill>
                <a:srgbClr val="00206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26833" y="2094411"/>
            <a:ext cx="397866" cy="498278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638" b="1" dirty="0">
                <a:solidFill>
                  <a:srgbClr val="002060"/>
                </a:solidFill>
              </a:rPr>
              <a:t>D</a:t>
            </a:r>
            <a:endParaRPr lang="ru-RU" sz="2638" b="1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26475" y="1270326"/>
            <a:ext cx="413896" cy="4982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38" b="1" dirty="0">
                <a:solidFill>
                  <a:srgbClr val="002060"/>
                </a:solidFill>
              </a:rPr>
              <a:t>O</a:t>
            </a:r>
            <a:endParaRPr lang="ru-RU" sz="2638" b="1" dirty="0">
              <a:solidFill>
                <a:srgbClr val="002060"/>
              </a:solidFill>
            </a:endParaRPr>
          </a:p>
        </p:txBody>
      </p:sp>
      <p:cxnSp>
        <p:nvCxnSpPr>
          <p:cNvPr id="7" name="Прямая соединительная линия 6"/>
          <p:cNvCxnSpPr>
            <a:stCxn id="24580" idx="2"/>
          </p:cNvCxnSpPr>
          <p:nvPr/>
        </p:nvCxnSpPr>
        <p:spPr>
          <a:xfrm flipV="1">
            <a:off x="936686" y="2579645"/>
            <a:ext cx="2391332" cy="534377"/>
          </a:xfrm>
          <a:prstGeom prst="line">
            <a:avLst/>
          </a:prstGeom>
          <a:ln w="38100">
            <a:solidFill>
              <a:srgbClr val="9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197054" y="2286649"/>
            <a:ext cx="148150" cy="121927"/>
          </a:xfrm>
          <a:prstGeom prst="line">
            <a:avLst/>
          </a:prstGeom>
          <a:ln w="38100">
            <a:solidFill>
              <a:srgbClr val="9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1848850" y="999041"/>
            <a:ext cx="211041" cy="152246"/>
          </a:xfrm>
          <a:prstGeom prst="line">
            <a:avLst/>
          </a:prstGeom>
          <a:ln w="38100">
            <a:solidFill>
              <a:srgbClr val="9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596223" y="1713803"/>
            <a:ext cx="1713472" cy="841390"/>
          </a:xfrm>
          <a:prstGeom prst="line">
            <a:avLst/>
          </a:prstGeom>
          <a:ln w="38100">
            <a:solidFill>
              <a:srgbClr val="9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>
            <a:off x="1998490" y="1695032"/>
            <a:ext cx="6140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477447" y="194508"/>
                <a:ext cx="2452916" cy="24381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345" b="1" i="1" dirty="0">
                    <a:solidFill>
                      <a:srgbClr val="00339A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:r>
                  <a:rPr lang="en-US" sz="2052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∆ABC – </a:t>
                </a:r>
                <a:r>
                  <a:rPr lang="en-US" sz="2052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2052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52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yonli</a:t>
                </a:r>
                <a:endParaRPr lang="en-US" sz="2052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052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OD - </a:t>
                </a:r>
                <a:r>
                  <a:rPr lang="en-US" sz="2052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o‘rta</a:t>
                </a:r>
                <a:r>
                  <a:rPr lang="en-US" sz="2052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52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⊥</m:t>
                    </m:r>
                  </m:oMath>
                </a14:m>
                <a:r>
                  <a:rPr lang="en-US" sz="2052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52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052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𝑷</m:t>
                        </m:r>
                      </m:e>
                      <m:sub>
                        <m:r>
                          <a:rPr lang="en-US" sz="2052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𝑨𝑫𝑪</m:t>
                        </m:r>
                      </m:sub>
                    </m:sSub>
                  </m:oMath>
                </a14:m>
                <a:r>
                  <a:rPr lang="en-US" sz="2052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24 cm.</a:t>
                </a:r>
              </a:p>
              <a:p>
                <a:r>
                  <a:rPr lang="en-US" sz="2052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AB = 16cm</a:t>
                </a:r>
              </a:p>
              <a:p>
                <a:r>
                  <a:rPr lang="en-US" sz="2052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AC - ?</a:t>
                </a:r>
              </a:p>
              <a:p>
                <a:r>
                  <a:rPr lang="en-US" sz="2638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endParaRPr lang="ru-RU" sz="2638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7447" y="194508"/>
                <a:ext cx="2452916" cy="2438103"/>
              </a:xfrm>
              <a:prstGeom prst="rect">
                <a:avLst/>
              </a:prstGeom>
              <a:blipFill rotWithShape="0">
                <a:blip r:embed="rId3"/>
                <a:stretch>
                  <a:fillRect l="-3722" t="-2000" r="-19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4477448" y="2232019"/>
                <a:ext cx="4417687" cy="768993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sz="2052" b="1" i="1" dirty="0" err="1">
                    <a:solidFill>
                      <a:srgbClr val="00339A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Yechim</a:t>
                </a:r>
                <a:r>
                  <a:rPr lang="en-US" sz="2052" b="1" i="1" dirty="0">
                    <a:solidFill>
                      <a:srgbClr val="00339A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r>
                  <a:rPr lang="en-US" sz="2345" b="1" i="1" dirty="0">
                    <a:solidFill>
                      <a:srgbClr val="9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AC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345" b="1" i="1">
                            <a:solidFill>
                              <a:srgbClr val="9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345" b="1" i="1">
                            <a:solidFill>
                              <a:srgbClr val="9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𝑷</m:t>
                        </m:r>
                      </m:e>
                      <m:sub>
                        <m:r>
                          <a:rPr lang="en-US" sz="2345" b="1" i="1">
                            <a:solidFill>
                              <a:srgbClr val="9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𝑨𝑫𝑪</m:t>
                        </m:r>
                      </m:sub>
                    </m:sSub>
                  </m:oMath>
                </a14:m>
                <a:r>
                  <a:rPr lang="en-US" sz="2345" b="1" i="1" dirty="0">
                    <a:solidFill>
                      <a:srgbClr val="9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- (AD+DC) </a:t>
                </a: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7448" y="2232019"/>
                <a:ext cx="4417687" cy="768993"/>
              </a:xfrm>
              <a:prstGeom prst="rect">
                <a:avLst/>
              </a:prstGeom>
              <a:blipFill rotWithShape="0">
                <a:blip r:embed="rId4"/>
                <a:stretch>
                  <a:fillRect l="-2069" t="-4762" b="-1746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4994083" y="4445796"/>
            <a:ext cx="1920719" cy="4532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345" b="1" i="1" dirty="0" err="1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345" b="1" i="1" dirty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8 cm</a:t>
            </a:r>
            <a:endParaRPr lang="ru-RU" sz="2345" b="1" i="1" dirty="0">
              <a:solidFill>
                <a:srgbClr val="9A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87" name="Прямоугольник 24586"/>
          <p:cNvSpPr/>
          <p:nvPr/>
        </p:nvSpPr>
        <p:spPr>
          <a:xfrm rot="1588776">
            <a:off x="1607768" y="1596448"/>
            <a:ext cx="328358" cy="2059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19"/>
          </a:p>
        </p:txBody>
      </p:sp>
    </p:spTree>
    <p:extLst>
      <p:ext uri="{BB962C8B-B14F-4D97-AF65-F5344CB8AC3E}">
        <p14:creationId xmlns:p14="http://schemas.microsoft.com/office/powerpoint/2010/main" val="360034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5482834" y="1740096"/>
            <a:ext cx="3011036" cy="2693199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rgbClr val="FF0066">
                  <a:tint val="66000"/>
                  <a:satMod val="160000"/>
                </a:srgbClr>
              </a:gs>
              <a:gs pos="50000">
                <a:srgbClr val="FF0066">
                  <a:tint val="44500"/>
                  <a:satMod val="160000"/>
                </a:srgbClr>
              </a:gs>
              <a:gs pos="100000">
                <a:srgbClr val="FF0066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eaLnBrk="0" hangingPunct="0"/>
            <a:endParaRPr lang="ru-RU" sz="1350">
              <a:latin typeface="Verdana" pitchFamily="34" charset="0"/>
            </a:endParaRPr>
          </a:p>
        </p:txBody>
      </p:sp>
      <p:sp>
        <p:nvSpPr>
          <p:cNvPr id="5" name="AutoShape 5"/>
          <p:cNvSpPr>
            <a:spLocks noChangeArrowheads="1"/>
          </p:cNvSpPr>
          <p:nvPr/>
        </p:nvSpPr>
        <p:spPr bwMode="auto">
          <a:xfrm>
            <a:off x="698121" y="1724068"/>
            <a:ext cx="2867021" cy="2800356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chemeClr val="accent2">
                  <a:lumMod val="75000"/>
                  <a:tint val="66000"/>
                  <a:satMod val="160000"/>
                </a:schemeClr>
              </a:gs>
              <a:gs pos="50000">
                <a:schemeClr val="accent2">
                  <a:lumMod val="75000"/>
                  <a:tint val="44500"/>
                  <a:satMod val="160000"/>
                </a:schemeClr>
              </a:gs>
              <a:gs pos="100000">
                <a:schemeClr val="accent2">
                  <a:lumMod val="7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eaLnBrk="0" hangingPunct="0"/>
            <a:endParaRPr lang="ru-RU" sz="1350">
              <a:latin typeface="Verdana" pitchFamily="34" charset="0"/>
            </a:endParaRPr>
          </a:p>
        </p:txBody>
      </p:sp>
      <p:sp>
        <p:nvSpPr>
          <p:cNvPr id="7" name="Freeform 7"/>
          <p:cNvSpPr>
            <a:spLocks/>
          </p:cNvSpPr>
          <p:nvPr/>
        </p:nvSpPr>
        <p:spPr bwMode="gray">
          <a:xfrm>
            <a:off x="3590653" y="1788659"/>
            <a:ext cx="642941" cy="931069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63529"/>
                  <a:invGamma/>
                </a:schemeClr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A06C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 sz="1350"/>
          </a:p>
        </p:txBody>
      </p:sp>
      <p:sp>
        <p:nvSpPr>
          <p:cNvPr id="8" name="AutoShape 8"/>
          <p:cNvSpPr>
            <a:spLocks noChangeAspect="1" noChangeArrowheads="1" noTextEdit="1"/>
          </p:cNvSpPr>
          <p:nvPr/>
        </p:nvSpPr>
        <p:spPr bwMode="gray">
          <a:xfrm flipH="1">
            <a:off x="4794648" y="2439591"/>
            <a:ext cx="682228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z="1350"/>
          </a:p>
        </p:txBody>
      </p:sp>
      <p:sp>
        <p:nvSpPr>
          <p:cNvPr id="9" name="Freeform 9"/>
          <p:cNvSpPr>
            <a:spLocks/>
          </p:cNvSpPr>
          <p:nvPr/>
        </p:nvSpPr>
        <p:spPr bwMode="gray">
          <a:xfrm flipH="1">
            <a:off x="4698979" y="1788660"/>
            <a:ext cx="696521" cy="931069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tint val="31765"/>
                  <a:invGamma/>
                </a:schemeClr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A06C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 sz="1350"/>
          </a:p>
        </p:txBody>
      </p:sp>
      <p:grpSp>
        <p:nvGrpSpPr>
          <p:cNvPr id="10" name="Group 10"/>
          <p:cNvGrpSpPr>
            <a:grpSpLocks/>
          </p:cNvGrpSpPr>
          <p:nvPr/>
        </p:nvGrpSpPr>
        <p:grpSpPr bwMode="auto">
          <a:xfrm>
            <a:off x="2043175" y="116713"/>
            <a:ext cx="4968551" cy="1607355"/>
            <a:chOff x="1997" y="1314"/>
            <a:chExt cx="1889" cy="1009"/>
          </a:xfrm>
        </p:grpSpPr>
        <p:grpSp>
          <p:nvGrpSpPr>
            <p:cNvPr id="11" name="Group 11"/>
            <p:cNvGrpSpPr>
              <a:grpSpLocks/>
            </p:cNvGrpSpPr>
            <p:nvPr/>
          </p:nvGrpSpPr>
          <p:grpSpPr bwMode="auto">
            <a:xfrm>
              <a:off x="1997" y="1404"/>
              <a:ext cx="1889" cy="919"/>
              <a:chOff x="1973" y="1027"/>
              <a:chExt cx="1926" cy="937"/>
            </a:xfrm>
          </p:grpSpPr>
          <p:sp>
            <p:nvSpPr>
              <p:cNvPr id="16" name="Oval 12"/>
              <p:cNvSpPr>
                <a:spLocks noChangeArrowheads="1"/>
              </p:cNvSpPr>
              <p:nvPr/>
            </p:nvSpPr>
            <p:spPr bwMode="gray">
              <a:xfrm>
                <a:off x="1994" y="105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8627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sz="1350"/>
              </a:p>
            </p:txBody>
          </p:sp>
          <p:sp>
            <p:nvSpPr>
              <p:cNvPr id="17" name="Oval 13"/>
              <p:cNvSpPr>
                <a:spLocks noChangeArrowheads="1"/>
              </p:cNvSpPr>
              <p:nvPr/>
            </p:nvSpPr>
            <p:spPr bwMode="gray">
              <a:xfrm>
                <a:off x="1973" y="102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44314"/>
                      <a:invGamma/>
                    </a:schemeClr>
                  </a:gs>
                  <a:gs pos="100000">
                    <a:schemeClr val="hlink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sz="1350"/>
              </a:p>
            </p:txBody>
          </p:sp>
        </p:grpSp>
        <p:sp>
          <p:nvSpPr>
            <p:cNvPr id="12" name="Oval 14"/>
            <p:cNvSpPr>
              <a:spLocks noChangeArrowheads="1"/>
            </p:cNvSpPr>
            <p:nvPr/>
          </p:nvSpPr>
          <p:spPr bwMode="gray">
            <a:xfrm>
              <a:off x="2086" y="1314"/>
              <a:ext cx="1691" cy="845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ru-RU" sz="1350"/>
            </a:p>
          </p:txBody>
        </p:sp>
        <p:sp>
          <p:nvSpPr>
            <p:cNvPr id="13" name="Oval 15"/>
            <p:cNvSpPr>
              <a:spLocks noChangeArrowheads="1"/>
            </p:cNvSpPr>
            <p:nvPr/>
          </p:nvSpPr>
          <p:spPr bwMode="gray">
            <a:xfrm>
              <a:off x="2108" y="1319"/>
              <a:ext cx="1650" cy="82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34902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ru-RU" sz="1350"/>
            </a:p>
          </p:txBody>
        </p:sp>
        <p:sp>
          <p:nvSpPr>
            <p:cNvPr id="14" name="Oval 16"/>
            <p:cNvSpPr>
              <a:spLocks noChangeArrowheads="1"/>
            </p:cNvSpPr>
            <p:nvPr/>
          </p:nvSpPr>
          <p:spPr bwMode="gray">
            <a:xfrm>
              <a:off x="2125" y="1327"/>
              <a:ext cx="1570" cy="770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79216"/>
                    <a:invGamma/>
                  </a:schemeClr>
                </a:gs>
                <a:gs pos="100000">
                  <a:schemeClr val="accent1">
                    <a:alpha val="48000"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ru-RU" sz="1350"/>
            </a:p>
          </p:txBody>
        </p:sp>
        <p:sp>
          <p:nvSpPr>
            <p:cNvPr id="15" name="Oval 17"/>
            <p:cNvSpPr>
              <a:spLocks noChangeArrowheads="1"/>
            </p:cNvSpPr>
            <p:nvPr/>
          </p:nvSpPr>
          <p:spPr bwMode="gray">
            <a:xfrm>
              <a:off x="2208" y="1344"/>
              <a:ext cx="1382" cy="62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</a:schemeClr>
                </a:gs>
                <a:gs pos="100000">
                  <a:schemeClr val="accent1">
                    <a:alpha val="38000"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ru-RU" sz="1350"/>
            </a:p>
          </p:txBody>
        </p:sp>
      </p:grpSp>
      <p:sp>
        <p:nvSpPr>
          <p:cNvPr id="18" name="Text Box 18"/>
          <p:cNvSpPr txBox="1">
            <a:spLocks noChangeArrowheads="1"/>
          </p:cNvSpPr>
          <p:nvPr/>
        </p:nvSpPr>
        <p:spPr bwMode="auto">
          <a:xfrm>
            <a:off x="3030652" y="458346"/>
            <a:ext cx="282789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ESLATMA!</a:t>
            </a:r>
            <a:endParaRPr lang="en-US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 Box 19"/>
          <p:cNvSpPr txBox="1">
            <a:spLocks noChangeArrowheads="1"/>
          </p:cNvSpPr>
          <p:nvPr/>
        </p:nvSpPr>
        <p:spPr bwMode="auto">
          <a:xfrm>
            <a:off x="5546569" y="1955470"/>
            <a:ext cx="2975888" cy="193899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algn="ctr"/>
            <a:r>
              <a:rPr lang="en-US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Masalaga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chizmani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to’g’ri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chiza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qo’shimcha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chizmalarni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topa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masalaning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yarmini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demakdir</a:t>
            </a:r>
            <a:endParaRPr lang="en-US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86989" y="1936371"/>
            <a:ext cx="279081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yechishni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o’rganish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endParaRPr lang="en-US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ko’proq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1494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8434" name="Заголовок 1"/>
              <p:cNvSpPr>
                <a:spLocks noGrp="1"/>
              </p:cNvSpPr>
              <p:nvPr>
                <p:ph type="title" idx="4294967295"/>
              </p:nvPr>
            </p:nvSpPr>
            <p:spPr>
              <a:xfrm>
                <a:off x="530895" y="424339"/>
                <a:ext cx="8184604" cy="1278732"/>
              </a:xfrm>
              <a:extLst>
                <a:ext uri="{909E8E84-426E-40DD-AFC4-6F175D3DCCD1}">
                  <a14:hiddenFill>
                    <a:blipFill dpi="0" rotWithShape="1">
                      <a:blip/>
                      <a:srcRect/>
                      <a:tile tx="0" ty="0" sx="100000" sy="100000" flip="none" algn="tl"/>
                    </a:blipFill>
                  </a14:hiddenFill>
                </a:ext>
              </a:extLst>
            </p:spPr>
            <p:txBody>
              <a:bodyPr>
                <a:normAutofit fontScale="90000"/>
              </a:bodyPr>
              <a:lstStyle/>
              <a:p>
                <a:pPr algn="l"/>
                <a:r>
                  <a:rPr lang="en-US" alt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MN </a:t>
                </a:r>
                <a:r>
                  <a:rPr lang="en-US" altLang="ru-RU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alt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KL </a:t>
                </a:r>
                <a:r>
                  <a:rPr lang="en-US" altLang="ru-RU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alt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chiziqlarningkesishishidan</a:t>
                </a:r>
                <a:r>
                  <a:rPr lang="en-US" alt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hosil</a:t>
                </a:r>
                <a:r>
                  <a:rPr lang="en-US" alt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alt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2800" i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m:rPr>
                        <m:sty m:val="p"/>
                      </m:rPr>
                      <a:rPr lang="en-US" altLang="ru-RU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M</m:t>
                    </m:r>
                  </m:oMath>
                </a14:m>
                <a:r>
                  <a:rPr lang="en-US" alt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O</a:t>
                </a:r>
                <a:r>
                  <a:rPr lang="en-US" alt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L va </a:t>
                </a:r>
                <a14:m>
                  <m:oMath xmlns:m="http://schemas.openxmlformats.org/officeDocument/2006/math">
                    <m:r>
                      <a:rPr lang="en-US" altLang="ru-RU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alt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KON </a:t>
                </a:r>
                <a:r>
                  <a:rPr lang="en-US" altLang="ru-RU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vertikal</a:t>
                </a:r>
                <a:r>
                  <a:rPr lang="en-US" alt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burchaklarning</a:t>
                </a:r>
                <a:r>
                  <a:rPr lang="en-US" alt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yig‘indisi</a:t>
                </a:r>
                <a:r>
                  <a:rPr lang="en-US" alt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148⁰ </a:t>
                </a:r>
                <a:r>
                  <a:rPr lang="en-US" altLang="ru-RU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alt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alt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14:m>
                  <m:oMath xmlns:m="http://schemas.openxmlformats.org/officeDocument/2006/math">
                    <m:r>
                      <a:rPr lang="en-US" altLang="ru-RU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alt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MOK </a:t>
                </a:r>
                <a:r>
                  <a:rPr lang="en-US" altLang="ru-RU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burchakni</a:t>
                </a:r>
                <a:r>
                  <a:rPr lang="en-US" alt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toping.</a:t>
                </a:r>
                <a:endParaRPr lang="ru-RU" altLang="ru-RU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434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 idx="4294967295"/>
              </p:nvPr>
            </p:nvSpPr>
            <p:spPr>
              <a:xfrm>
                <a:off x="530895" y="424339"/>
                <a:ext cx="8184604" cy="1278732"/>
              </a:xfrm>
              <a:blipFill>
                <a:blip r:embed="rId2"/>
                <a:stretch>
                  <a:fillRect l="-1191" t="-1914" b="-10048"/>
                </a:stretch>
              </a:blipFill>
              <a:extLst>
                <a:ext uri="{909E8E84-426E-40DD-AFC4-6F175D3DCCD1}">
                  <a14:hiddenFill xmlns:a14="http://schemas.microsoft.com/office/drawing/2010/main">
                    <a:blipFill dpi="0" rotWithShape="1">
                      <a:blip/>
                      <a:srcRect/>
                      <a:tile tx="0" ty="0" sx="100000" sy="100000" flip="none" algn="tl"/>
                    </a:blipFill>
                  </a14:hiddenFill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/>
          <p:cNvCxnSpPr>
            <a:cxnSpLocks noChangeShapeType="1"/>
          </p:cNvCxnSpPr>
          <p:nvPr/>
        </p:nvCxnSpPr>
        <p:spPr bwMode="auto">
          <a:xfrm>
            <a:off x="2056005" y="2275321"/>
            <a:ext cx="4772025" cy="2533526"/>
          </a:xfrm>
          <a:prstGeom prst="line">
            <a:avLst/>
          </a:prstGeom>
          <a:noFill/>
          <a:ln w="38100" algn="ctr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" name="Прямая соединительная линия 5"/>
          <p:cNvCxnSpPr>
            <a:cxnSpLocks noChangeShapeType="1"/>
          </p:cNvCxnSpPr>
          <p:nvPr/>
        </p:nvCxnSpPr>
        <p:spPr bwMode="auto">
          <a:xfrm flipV="1">
            <a:off x="1980010" y="3542084"/>
            <a:ext cx="5143500" cy="214313"/>
          </a:xfrm>
          <a:prstGeom prst="line">
            <a:avLst/>
          </a:prstGeom>
          <a:noFill/>
          <a:ln w="38100" algn="ctr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437" name="TextBox 7"/>
          <p:cNvSpPr txBox="1">
            <a:spLocks noChangeArrowheads="1"/>
          </p:cNvSpPr>
          <p:nvPr/>
        </p:nvSpPr>
        <p:spPr bwMode="auto">
          <a:xfrm>
            <a:off x="6854019" y="4626851"/>
            <a:ext cx="48220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ru-RU" sz="2400" dirty="0">
                <a:solidFill>
                  <a:srgbClr val="0000CC"/>
                </a:solidFill>
              </a:rPr>
              <a:t>K</a:t>
            </a:r>
            <a:endParaRPr lang="ru-RU" altLang="ru-RU" sz="2400" dirty="0">
              <a:solidFill>
                <a:srgbClr val="0000CC"/>
              </a:solidFill>
            </a:endParaRPr>
          </a:p>
        </p:txBody>
      </p:sp>
      <p:sp>
        <p:nvSpPr>
          <p:cNvPr id="18438" name="TextBox 8"/>
          <p:cNvSpPr txBox="1">
            <a:spLocks noChangeArrowheads="1"/>
          </p:cNvSpPr>
          <p:nvPr/>
        </p:nvSpPr>
        <p:spPr bwMode="auto">
          <a:xfrm>
            <a:off x="4196954" y="3863553"/>
            <a:ext cx="48220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400">
                <a:solidFill>
                  <a:srgbClr val="0000CC"/>
                </a:solidFill>
              </a:rPr>
              <a:t>О</a:t>
            </a:r>
          </a:p>
        </p:txBody>
      </p:sp>
      <p:sp>
        <p:nvSpPr>
          <p:cNvPr id="18439" name="TextBox 9"/>
          <p:cNvSpPr txBox="1">
            <a:spLocks noChangeArrowheads="1"/>
          </p:cNvSpPr>
          <p:nvPr/>
        </p:nvSpPr>
        <p:spPr bwMode="auto">
          <a:xfrm>
            <a:off x="1593505" y="1979132"/>
            <a:ext cx="48220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ru-RU" sz="2400" dirty="0">
                <a:solidFill>
                  <a:srgbClr val="0000CC"/>
                </a:solidFill>
              </a:rPr>
              <a:t>L</a:t>
            </a:r>
            <a:endParaRPr lang="ru-RU" altLang="ru-RU" sz="2400" dirty="0">
              <a:solidFill>
                <a:srgbClr val="0000CC"/>
              </a:solidFill>
            </a:endParaRPr>
          </a:p>
        </p:txBody>
      </p:sp>
      <p:sp>
        <p:nvSpPr>
          <p:cNvPr id="18440" name="TextBox 10"/>
          <p:cNvSpPr txBox="1">
            <a:spLocks noChangeArrowheads="1"/>
          </p:cNvSpPr>
          <p:nvPr/>
        </p:nvSpPr>
        <p:spPr bwMode="auto">
          <a:xfrm>
            <a:off x="7123427" y="3170192"/>
            <a:ext cx="48220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ru-RU" sz="2400" dirty="0">
                <a:solidFill>
                  <a:srgbClr val="160AB2"/>
                </a:solidFill>
              </a:rPr>
              <a:t>N</a:t>
            </a:r>
            <a:endParaRPr lang="ru-RU" altLang="ru-RU" sz="2400" dirty="0">
              <a:solidFill>
                <a:srgbClr val="160AB2"/>
              </a:solidFill>
            </a:endParaRPr>
          </a:p>
        </p:txBody>
      </p:sp>
      <p:sp>
        <p:nvSpPr>
          <p:cNvPr id="18441" name="TextBox 11"/>
          <p:cNvSpPr txBox="1">
            <a:spLocks noChangeArrowheads="1"/>
          </p:cNvSpPr>
          <p:nvPr/>
        </p:nvSpPr>
        <p:spPr bwMode="auto">
          <a:xfrm>
            <a:off x="1547813" y="3746767"/>
            <a:ext cx="48220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400" dirty="0">
                <a:solidFill>
                  <a:srgbClr val="0000CC"/>
                </a:solidFill>
                <a:latin typeface="Calibri" panose="020F0502020204030204" pitchFamily="34" charset="0"/>
              </a:rPr>
              <a:t>М</a:t>
            </a:r>
          </a:p>
        </p:txBody>
      </p:sp>
      <p:sp>
        <p:nvSpPr>
          <p:cNvPr id="13" name="Дуга 12"/>
          <p:cNvSpPr>
            <a:spLocks noChangeArrowheads="1"/>
          </p:cNvSpPr>
          <p:nvPr/>
        </p:nvSpPr>
        <p:spPr bwMode="auto">
          <a:xfrm rot="14265855">
            <a:off x="3606611" y="3207536"/>
            <a:ext cx="642938" cy="589360"/>
          </a:xfrm>
          <a:custGeom>
            <a:avLst/>
            <a:gdLst>
              <a:gd name="T0" fmla="*/ 428625 w 857250"/>
              <a:gd name="T1" fmla="*/ 0 h 785813"/>
              <a:gd name="T2" fmla="*/ 428625 w 857250"/>
              <a:gd name="T3" fmla="*/ 392907 h 785813"/>
              <a:gd name="T4" fmla="*/ 854634 w 857250"/>
              <a:gd name="T5" fmla="*/ 436252 h 785813"/>
              <a:gd name="T6" fmla="*/ 11796480 60000 65536"/>
              <a:gd name="T7" fmla="*/ 11796480 60000 65536"/>
              <a:gd name="T8" fmla="*/ 5898240 60000 65536"/>
              <a:gd name="T9" fmla="*/ 428625 w 857250"/>
              <a:gd name="T10" fmla="*/ 0 h 785813"/>
              <a:gd name="T11" fmla="*/ 857250 w 857250"/>
              <a:gd name="T12" fmla="*/ 436252 h 78581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57250" h="785813" stroke="0">
                <a:moveTo>
                  <a:pt x="428625" y="0"/>
                </a:moveTo>
                <a:lnTo>
                  <a:pt x="428624" y="0"/>
                </a:lnTo>
                <a:cubicBezTo>
                  <a:pt x="665348" y="0"/>
                  <a:pt x="857250" y="175910"/>
                  <a:pt x="857250" y="392907"/>
                </a:cubicBezTo>
                <a:cubicBezTo>
                  <a:pt x="857250" y="407388"/>
                  <a:pt x="856376" y="421859"/>
                  <a:pt x="854633" y="436253"/>
                </a:cubicBezTo>
                <a:lnTo>
                  <a:pt x="428625" y="392907"/>
                </a:lnTo>
                <a:close/>
              </a:path>
              <a:path w="857250" h="785813" fill="none">
                <a:moveTo>
                  <a:pt x="428625" y="0"/>
                </a:moveTo>
                <a:lnTo>
                  <a:pt x="428624" y="0"/>
                </a:lnTo>
                <a:cubicBezTo>
                  <a:pt x="665348" y="0"/>
                  <a:pt x="857250" y="175910"/>
                  <a:pt x="857250" y="392907"/>
                </a:cubicBezTo>
                <a:cubicBezTo>
                  <a:pt x="857250" y="407388"/>
                  <a:pt x="856376" y="421859"/>
                  <a:pt x="854633" y="436253"/>
                </a:cubicBezTo>
              </a:path>
            </a:pathLst>
          </a:custGeom>
          <a:noFill/>
          <a:ln w="3810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anchor="ctr"/>
          <a:lstStyle/>
          <a:p>
            <a:pPr algn="ctr">
              <a:defRPr/>
            </a:pPr>
            <a:endParaRPr lang="ru-RU" sz="1350"/>
          </a:p>
        </p:txBody>
      </p:sp>
      <p:sp>
        <p:nvSpPr>
          <p:cNvPr id="14" name="Дуга 13"/>
          <p:cNvSpPr>
            <a:spLocks noChangeArrowheads="1"/>
          </p:cNvSpPr>
          <p:nvPr/>
        </p:nvSpPr>
        <p:spPr bwMode="auto">
          <a:xfrm rot="3471964">
            <a:off x="4882279" y="3452086"/>
            <a:ext cx="642938" cy="589360"/>
          </a:xfrm>
          <a:custGeom>
            <a:avLst/>
            <a:gdLst>
              <a:gd name="T0" fmla="*/ 428625 w 857250"/>
              <a:gd name="T1" fmla="*/ 0 h 785812"/>
              <a:gd name="T2" fmla="*/ 428625 w 857250"/>
              <a:gd name="T3" fmla="*/ 392906 h 785812"/>
              <a:gd name="T4" fmla="*/ 854634 w 857250"/>
              <a:gd name="T5" fmla="*/ 436251 h 785812"/>
              <a:gd name="T6" fmla="*/ 11796480 60000 65536"/>
              <a:gd name="T7" fmla="*/ 11796480 60000 65536"/>
              <a:gd name="T8" fmla="*/ 5898240 60000 65536"/>
              <a:gd name="T9" fmla="*/ 428625 w 857250"/>
              <a:gd name="T10" fmla="*/ 0 h 785812"/>
              <a:gd name="T11" fmla="*/ 857250 w 857250"/>
              <a:gd name="T12" fmla="*/ 436251 h 78581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57250" h="785812" stroke="0">
                <a:moveTo>
                  <a:pt x="428625" y="0"/>
                </a:moveTo>
                <a:lnTo>
                  <a:pt x="428624" y="0"/>
                </a:lnTo>
                <a:cubicBezTo>
                  <a:pt x="665348" y="0"/>
                  <a:pt x="857250" y="175910"/>
                  <a:pt x="857250" y="392906"/>
                </a:cubicBezTo>
                <a:cubicBezTo>
                  <a:pt x="857250" y="407387"/>
                  <a:pt x="856376" y="421858"/>
                  <a:pt x="854633" y="436252"/>
                </a:cubicBezTo>
                <a:lnTo>
                  <a:pt x="428625" y="392906"/>
                </a:lnTo>
                <a:close/>
              </a:path>
              <a:path w="857250" h="785812" fill="none">
                <a:moveTo>
                  <a:pt x="428625" y="0"/>
                </a:moveTo>
                <a:lnTo>
                  <a:pt x="428624" y="0"/>
                </a:lnTo>
                <a:cubicBezTo>
                  <a:pt x="665348" y="0"/>
                  <a:pt x="857250" y="175910"/>
                  <a:pt x="857250" y="392906"/>
                </a:cubicBezTo>
                <a:cubicBezTo>
                  <a:pt x="857250" y="407387"/>
                  <a:pt x="856376" y="421858"/>
                  <a:pt x="854633" y="436252"/>
                </a:cubicBezTo>
              </a:path>
            </a:pathLst>
          </a:custGeom>
          <a:noFill/>
          <a:ln w="3810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vert="eaVert" anchor="ctr"/>
          <a:lstStyle/>
          <a:p>
            <a:pPr algn="ctr">
              <a:defRPr/>
            </a:pPr>
            <a:endParaRPr lang="ru-RU" sz="1350"/>
          </a:p>
        </p:txBody>
      </p:sp>
      <p:sp>
        <p:nvSpPr>
          <p:cNvPr id="15" name="Дуга 14"/>
          <p:cNvSpPr/>
          <p:nvPr/>
        </p:nvSpPr>
        <p:spPr>
          <a:xfrm rot="20479782">
            <a:off x="4301728" y="3217044"/>
            <a:ext cx="642938" cy="589360"/>
          </a:xfrm>
          <a:prstGeom prst="arc">
            <a:avLst>
              <a:gd name="adj1" fmla="val 12946075"/>
              <a:gd name="adj2" fmla="val 2069161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 sz="1350"/>
          </a:p>
        </p:txBody>
      </p:sp>
      <p:sp>
        <p:nvSpPr>
          <p:cNvPr id="16" name="Дуга 15"/>
          <p:cNvSpPr>
            <a:spLocks noChangeArrowheads="1"/>
          </p:cNvSpPr>
          <p:nvPr/>
        </p:nvSpPr>
        <p:spPr bwMode="auto">
          <a:xfrm rot="9499797">
            <a:off x="4356497" y="3433737"/>
            <a:ext cx="642938" cy="589360"/>
          </a:xfrm>
          <a:custGeom>
            <a:avLst/>
            <a:gdLst>
              <a:gd name="T0" fmla="*/ 153112 w 857250"/>
              <a:gd name="T1" fmla="*/ 91921 h 785812"/>
              <a:gd name="T2" fmla="*/ 428625 w 857250"/>
              <a:gd name="T3" fmla="*/ 392906 h 785812"/>
              <a:gd name="T4" fmla="*/ 771629 w 857250"/>
              <a:gd name="T5" fmla="*/ 628523 h 785812"/>
              <a:gd name="T6" fmla="*/ 11796480 60000 65536"/>
              <a:gd name="T7" fmla="*/ 5898240 60000 65536"/>
              <a:gd name="T8" fmla="*/ 5898240 60000 65536"/>
              <a:gd name="T9" fmla="*/ 153112 w 857250"/>
              <a:gd name="T10" fmla="*/ 0 h 785812"/>
              <a:gd name="T11" fmla="*/ 857250 w 857250"/>
              <a:gd name="T12" fmla="*/ 628523 h 78581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57250" h="785812" stroke="0">
                <a:moveTo>
                  <a:pt x="153112" y="91921"/>
                </a:moveTo>
                <a:lnTo>
                  <a:pt x="153112" y="91921"/>
                </a:lnTo>
                <a:cubicBezTo>
                  <a:pt x="230306" y="32545"/>
                  <a:pt x="327854" y="0"/>
                  <a:pt x="428625" y="0"/>
                </a:cubicBezTo>
                <a:cubicBezTo>
                  <a:pt x="665348" y="0"/>
                  <a:pt x="857250" y="175910"/>
                  <a:pt x="857250" y="392906"/>
                </a:cubicBezTo>
                <a:cubicBezTo>
                  <a:pt x="857250" y="477865"/>
                  <a:pt x="827208" y="560535"/>
                  <a:pt x="771628" y="628523"/>
                </a:cubicBezTo>
                <a:lnTo>
                  <a:pt x="428625" y="392906"/>
                </a:lnTo>
                <a:close/>
              </a:path>
              <a:path w="857250" h="785812" fill="none">
                <a:moveTo>
                  <a:pt x="153112" y="91921"/>
                </a:moveTo>
                <a:lnTo>
                  <a:pt x="153112" y="91921"/>
                </a:lnTo>
                <a:cubicBezTo>
                  <a:pt x="230306" y="32545"/>
                  <a:pt x="327854" y="0"/>
                  <a:pt x="428625" y="0"/>
                </a:cubicBezTo>
                <a:cubicBezTo>
                  <a:pt x="665348" y="0"/>
                  <a:pt x="857250" y="175910"/>
                  <a:pt x="857250" y="392906"/>
                </a:cubicBezTo>
                <a:cubicBezTo>
                  <a:pt x="857250" y="477865"/>
                  <a:pt x="827208" y="560535"/>
                  <a:pt x="771628" y="628523"/>
                </a:cubicBezTo>
              </a:path>
            </a:pathLst>
          </a:custGeom>
          <a:noFill/>
          <a:ln w="38100" algn="ctr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anchor="ctr"/>
          <a:lstStyle/>
          <a:p>
            <a:pPr algn="ctr">
              <a:defRPr/>
            </a:pPr>
            <a:endParaRPr lang="ru-RU" sz="1350"/>
          </a:p>
        </p:txBody>
      </p:sp>
      <p:sp>
        <p:nvSpPr>
          <p:cNvPr id="17" name="Волна 16"/>
          <p:cNvSpPr/>
          <p:nvPr/>
        </p:nvSpPr>
        <p:spPr>
          <a:xfrm>
            <a:off x="179512" y="41182"/>
            <a:ext cx="1981238" cy="864096"/>
          </a:xfrm>
          <a:prstGeom prst="wave">
            <a:avLst/>
          </a:prstGeom>
          <a:solidFill>
            <a:srgbClr val="160AB2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masala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9956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/>
      <p:bldP spid="18439" grpId="0"/>
      <p:bldP spid="18440" grpId="0"/>
      <p:bldP spid="18441" grpId="0"/>
      <p:bldP spid="13" grpId="0" animBg="1"/>
      <p:bldP spid="14" grpId="0" animBg="1"/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8434" name="Заголовок 1"/>
              <p:cNvSpPr>
                <a:spLocks noGrp="1"/>
              </p:cNvSpPr>
              <p:nvPr>
                <p:ph type="title" idx="4294967295"/>
              </p:nvPr>
            </p:nvSpPr>
            <p:spPr>
              <a:xfrm>
                <a:off x="5252153" y="415971"/>
                <a:ext cx="3528392" cy="1278732"/>
              </a:xfrm>
              <a:extLst>
                <a:ext uri="{909E8E84-426E-40DD-AFC4-6F175D3DCCD1}">
                  <a14:hiddenFill>
                    <a:blipFill dpi="0" rotWithShape="1">
                      <a:blip/>
                      <a:srcRect/>
                      <a:tile tx="0" ty="0" sx="100000" sy="100000" flip="none" algn="tl"/>
                    </a:blipFill>
                  </a14:hiddenFill>
                </a:ext>
              </a:extLst>
            </p:spPr>
            <p:txBody>
              <a:bodyPr>
                <a:normAutofit fontScale="90000"/>
              </a:bodyPr>
              <a:lstStyle/>
              <a:p>
                <a:pPr algn="l"/>
                <a:r>
                  <a:rPr lang="en-US" altLang="ru-RU" sz="31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altLang="ru-RU" sz="31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alt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alt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alt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2800" i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m:rPr>
                        <m:sty m:val="p"/>
                      </m:rPr>
                      <a:rPr lang="en-US" altLang="ru-RU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M</m:t>
                    </m:r>
                  </m:oMath>
                </a14:m>
                <a:r>
                  <a:rPr lang="en-US" alt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O</a:t>
                </a:r>
                <a:r>
                  <a:rPr lang="en-US" alt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L + </a:t>
                </a:r>
                <a14:m>
                  <m:oMath xmlns:m="http://schemas.openxmlformats.org/officeDocument/2006/math">
                    <m:r>
                      <a:rPr lang="en-US" altLang="ru-RU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alt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KON = 148⁰ </a:t>
                </a:r>
                <a:br>
                  <a:rPr lang="en-US" alt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alt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alt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MOK - ?</a:t>
                </a:r>
                <a:endParaRPr lang="ru-RU" altLang="ru-RU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434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 idx="4294967295"/>
              </p:nvPr>
            </p:nvSpPr>
            <p:spPr>
              <a:xfrm>
                <a:off x="5252153" y="415971"/>
                <a:ext cx="3528392" cy="1278732"/>
              </a:xfrm>
              <a:blipFill>
                <a:blip r:embed="rId2"/>
                <a:stretch>
                  <a:fillRect l="-3633" t="-4762" r="-2076" b="-11429"/>
                </a:stretch>
              </a:blipFill>
              <a:extLst>
                <a:ext uri="{909E8E84-426E-40DD-AFC4-6F175D3DCCD1}">
                  <a14:hiddenFill xmlns:a14="http://schemas.microsoft.com/office/drawing/2010/main">
                    <a:blipFill dpi="0" rotWithShape="1">
                      <a:blip/>
                      <a:srcRect/>
                      <a:tile tx="0" ty="0" sx="100000" sy="100000" flip="none" algn="tl"/>
                    </a:blipFill>
                  </a14:hiddenFill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/>
          <p:cNvCxnSpPr>
            <a:cxnSpLocks noChangeShapeType="1"/>
          </p:cNvCxnSpPr>
          <p:nvPr/>
        </p:nvCxnSpPr>
        <p:spPr bwMode="auto">
          <a:xfrm>
            <a:off x="602172" y="786234"/>
            <a:ext cx="4076985" cy="921420"/>
          </a:xfrm>
          <a:prstGeom prst="line">
            <a:avLst/>
          </a:prstGeom>
          <a:noFill/>
          <a:ln w="38100" algn="ctr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" name="Прямая соединительная линия 5"/>
          <p:cNvCxnSpPr>
            <a:cxnSpLocks noChangeShapeType="1"/>
          </p:cNvCxnSpPr>
          <p:nvPr/>
        </p:nvCxnSpPr>
        <p:spPr bwMode="auto">
          <a:xfrm flipV="1">
            <a:off x="899592" y="267494"/>
            <a:ext cx="3168352" cy="1872208"/>
          </a:xfrm>
          <a:prstGeom prst="line">
            <a:avLst/>
          </a:prstGeom>
          <a:noFill/>
          <a:ln w="38100" algn="ctr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437" name="TextBox 7"/>
          <p:cNvSpPr txBox="1">
            <a:spLocks noChangeArrowheads="1"/>
          </p:cNvSpPr>
          <p:nvPr/>
        </p:nvSpPr>
        <p:spPr bwMode="auto">
          <a:xfrm>
            <a:off x="4623561" y="1320396"/>
            <a:ext cx="48220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ru-RU" sz="2400" dirty="0">
                <a:solidFill>
                  <a:srgbClr val="0000CC"/>
                </a:solidFill>
              </a:rPr>
              <a:t>K</a:t>
            </a:r>
            <a:endParaRPr lang="ru-RU" altLang="ru-RU" sz="2400" dirty="0">
              <a:solidFill>
                <a:srgbClr val="0000CC"/>
              </a:solidFill>
            </a:endParaRPr>
          </a:p>
        </p:txBody>
      </p:sp>
      <p:sp>
        <p:nvSpPr>
          <p:cNvPr id="18438" name="TextBox 8"/>
          <p:cNvSpPr txBox="1">
            <a:spLocks noChangeArrowheads="1"/>
          </p:cNvSpPr>
          <p:nvPr/>
        </p:nvSpPr>
        <p:spPr bwMode="auto">
          <a:xfrm>
            <a:off x="2231036" y="1157943"/>
            <a:ext cx="48220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400" dirty="0">
                <a:solidFill>
                  <a:srgbClr val="0000CC"/>
                </a:solidFill>
              </a:rPr>
              <a:t>О</a:t>
            </a:r>
          </a:p>
        </p:txBody>
      </p:sp>
      <p:sp>
        <p:nvSpPr>
          <p:cNvPr id="18439" name="TextBox 9"/>
          <p:cNvSpPr txBox="1">
            <a:spLocks noChangeArrowheads="1"/>
          </p:cNvSpPr>
          <p:nvPr/>
        </p:nvSpPr>
        <p:spPr bwMode="auto">
          <a:xfrm>
            <a:off x="312756" y="365172"/>
            <a:ext cx="48220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ru-RU" sz="2400" dirty="0">
                <a:solidFill>
                  <a:srgbClr val="0000CC"/>
                </a:solidFill>
              </a:rPr>
              <a:t>L</a:t>
            </a:r>
            <a:endParaRPr lang="ru-RU" altLang="ru-RU" sz="2400" dirty="0">
              <a:solidFill>
                <a:srgbClr val="0000CC"/>
              </a:solidFill>
            </a:endParaRPr>
          </a:p>
        </p:txBody>
      </p:sp>
      <p:sp>
        <p:nvSpPr>
          <p:cNvPr id="18440" name="TextBox 10"/>
          <p:cNvSpPr txBox="1">
            <a:spLocks noChangeArrowheads="1"/>
          </p:cNvSpPr>
          <p:nvPr/>
        </p:nvSpPr>
        <p:spPr bwMode="auto">
          <a:xfrm>
            <a:off x="4112227" y="36661"/>
            <a:ext cx="48220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ru-RU" sz="2400" dirty="0">
                <a:solidFill>
                  <a:srgbClr val="160AB2"/>
                </a:solidFill>
              </a:rPr>
              <a:t>N</a:t>
            </a:r>
            <a:endParaRPr lang="ru-RU" altLang="ru-RU" sz="2400" dirty="0">
              <a:solidFill>
                <a:srgbClr val="160AB2"/>
              </a:solidFill>
            </a:endParaRPr>
          </a:p>
        </p:txBody>
      </p:sp>
      <p:sp>
        <p:nvSpPr>
          <p:cNvPr id="18441" name="TextBox 11"/>
          <p:cNvSpPr txBox="1">
            <a:spLocks noChangeArrowheads="1"/>
          </p:cNvSpPr>
          <p:nvPr/>
        </p:nvSpPr>
        <p:spPr bwMode="auto">
          <a:xfrm>
            <a:off x="417389" y="2094480"/>
            <a:ext cx="48220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400" dirty="0">
                <a:solidFill>
                  <a:srgbClr val="0000CC"/>
                </a:solidFill>
                <a:latin typeface="Calibri" panose="020F0502020204030204" pitchFamily="34" charset="0"/>
              </a:rPr>
              <a:t>М</a:t>
            </a:r>
          </a:p>
        </p:txBody>
      </p:sp>
      <p:sp>
        <p:nvSpPr>
          <p:cNvPr id="13" name="Дуга 12"/>
          <p:cNvSpPr>
            <a:spLocks noChangeArrowheads="1"/>
          </p:cNvSpPr>
          <p:nvPr/>
        </p:nvSpPr>
        <p:spPr bwMode="auto">
          <a:xfrm rot="14265855">
            <a:off x="1803225" y="1075483"/>
            <a:ext cx="642938" cy="589360"/>
          </a:xfrm>
          <a:custGeom>
            <a:avLst/>
            <a:gdLst>
              <a:gd name="T0" fmla="*/ 428625 w 857250"/>
              <a:gd name="T1" fmla="*/ 0 h 785813"/>
              <a:gd name="T2" fmla="*/ 428625 w 857250"/>
              <a:gd name="T3" fmla="*/ 392907 h 785813"/>
              <a:gd name="T4" fmla="*/ 854634 w 857250"/>
              <a:gd name="T5" fmla="*/ 436252 h 785813"/>
              <a:gd name="T6" fmla="*/ 11796480 60000 65536"/>
              <a:gd name="T7" fmla="*/ 11796480 60000 65536"/>
              <a:gd name="T8" fmla="*/ 5898240 60000 65536"/>
              <a:gd name="T9" fmla="*/ 428625 w 857250"/>
              <a:gd name="T10" fmla="*/ 0 h 785813"/>
              <a:gd name="T11" fmla="*/ 857250 w 857250"/>
              <a:gd name="T12" fmla="*/ 436252 h 78581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57250" h="785813" stroke="0">
                <a:moveTo>
                  <a:pt x="428625" y="0"/>
                </a:moveTo>
                <a:lnTo>
                  <a:pt x="428624" y="0"/>
                </a:lnTo>
                <a:cubicBezTo>
                  <a:pt x="665348" y="0"/>
                  <a:pt x="857250" y="175910"/>
                  <a:pt x="857250" y="392907"/>
                </a:cubicBezTo>
                <a:cubicBezTo>
                  <a:pt x="857250" y="407388"/>
                  <a:pt x="856376" y="421859"/>
                  <a:pt x="854633" y="436253"/>
                </a:cubicBezTo>
                <a:lnTo>
                  <a:pt x="428625" y="392907"/>
                </a:lnTo>
                <a:close/>
              </a:path>
              <a:path w="857250" h="785813" fill="none">
                <a:moveTo>
                  <a:pt x="428625" y="0"/>
                </a:moveTo>
                <a:lnTo>
                  <a:pt x="428624" y="0"/>
                </a:lnTo>
                <a:cubicBezTo>
                  <a:pt x="665348" y="0"/>
                  <a:pt x="857250" y="175910"/>
                  <a:pt x="857250" y="392907"/>
                </a:cubicBezTo>
                <a:cubicBezTo>
                  <a:pt x="857250" y="407388"/>
                  <a:pt x="856376" y="421859"/>
                  <a:pt x="854633" y="436253"/>
                </a:cubicBezTo>
              </a:path>
            </a:pathLst>
          </a:custGeom>
          <a:noFill/>
          <a:ln w="38100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anchor="ctr"/>
          <a:lstStyle/>
          <a:p>
            <a:pPr algn="ctr">
              <a:defRPr/>
            </a:pPr>
            <a:endParaRPr lang="ru-RU" sz="1350"/>
          </a:p>
        </p:txBody>
      </p:sp>
      <p:sp>
        <p:nvSpPr>
          <p:cNvPr id="14" name="Дуга 13"/>
          <p:cNvSpPr>
            <a:spLocks noChangeArrowheads="1"/>
          </p:cNvSpPr>
          <p:nvPr/>
        </p:nvSpPr>
        <p:spPr bwMode="auto">
          <a:xfrm rot="3471964">
            <a:off x="2524914" y="734906"/>
            <a:ext cx="642938" cy="589360"/>
          </a:xfrm>
          <a:custGeom>
            <a:avLst/>
            <a:gdLst>
              <a:gd name="T0" fmla="*/ 428625 w 857250"/>
              <a:gd name="T1" fmla="*/ 0 h 785812"/>
              <a:gd name="T2" fmla="*/ 428625 w 857250"/>
              <a:gd name="T3" fmla="*/ 392906 h 785812"/>
              <a:gd name="T4" fmla="*/ 854634 w 857250"/>
              <a:gd name="T5" fmla="*/ 436251 h 785812"/>
              <a:gd name="T6" fmla="*/ 11796480 60000 65536"/>
              <a:gd name="T7" fmla="*/ 11796480 60000 65536"/>
              <a:gd name="T8" fmla="*/ 5898240 60000 65536"/>
              <a:gd name="T9" fmla="*/ 428625 w 857250"/>
              <a:gd name="T10" fmla="*/ 0 h 785812"/>
              <a:gd name="T11" fmla="*/ 857250 w 857250"/>
              <a:gd name="T12" fmla="*/ 436251 h 78581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57250" h="785812" stroke="0">
                <a:moveTo>
                  <a:pt x="428625" y="0"/>
                </a:moveTo>
                <a:lnTo>
                  <a:pt x="428624" y="0"/>
                </a:lnTo>
                <a:cubicBezTo>
                  <a:pt x="665348" y="0"/>
                  <a:pt x="857250" y="175910"/>
                  <a:pt x="857250" y="392906"/>
                </a:cubicBezTo>
                <a:cubicBezTo>
                  <a:pt x="857250" y="407387"/>
                  <a:pt x="856376" y="421858"/>
                  <a:pt x="854633" y="436252"/>
                </a:cubicBezTo>
                <a:lnTo>
                  <a:pt x="428625" y="392906"/>
                </a:lnTo>
                <a:close/>
              </a:path>
              <a:path w="857250" h="785812" fill="none">
                <a:moveTo>
                  <a:pt x="428625" y="0"/>
                </a:moveTo>
                <a:lnTo>
                  <a:pt x="428624" y="0"/>
                </a:lnTo>
                <a:cubicBezTo>
                  <a:pt x="665348" y="0"/>
                  <a:pt x="857250" y="175910"/>
                  <a:pt x="857250" y="392906"/>
                </a:cubicBezTo>
                <a:cubicBezTo>
                  <a:pt x="857250" y="407387"/>
                  <a:pt x="856376" y="421858"/>
                  <a:pt x="854633" y="436252"/>
                </a:cubicBezTo>
              </a:path>
            </a:pathLst>
          </a:custGeom>
          <a:noFill/>
          <a:ln w="38100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vert="eaVert" anchor="ctr"/>
          <a:lstStyle/>
          <a:p>
            <a:pPr algn="ctr">
              <a:defRPr/>
            </a:pPr>
            <a:endParaRPr lang="ru-RU" sz="1350"/>
          </a:p>
        </p:txBody>
      </p:sp>
      <p:sp>
        <p:nvSpPr>
          <p:cNvPr id="15" name="Дуга 14"/>
          <p:cNvSpPr/>
          <p:nvPr/>
        </p:nvSpPr>
        <p:spPr>
          <a:xfrm rot="19288232">
            <a:off x="2058726" y="788091"/>
            <a:ext cx="642938" cy="589360"/>
          </a:xfrm>
          <a:prstGeom prst="arc">
            <a:avLst>
              <a:gd name="adj1" fmla="val 12946075"/>
              <a:gd name="adj2" fmla="val 2069161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 sz="1350"/>
          </a:p>
        </p:txBody>
      </p:sp>
      <p:sp>
        <p:nvSpPr>
          <p:cNvPr id="16" name="Дуга 15"/>
          <p:cNvSpPr>
            <a:spLocks noChangeArrowheads="1"/>
          </p:cNvSpPr>
          <p:nvPr/>
        </p:nvSpPr>
        <p:spPr bwMode="auto">
          <a:xfrm rot="7818188">
            <a:off x="2162298" y="1021412"/>
            <a:ext cx="642938" cy="589360"/>
          </a:xfrm>
          <a:custGeom>
            <a:avLst/>
            <a:gdLst>
              <a:gd name="T0" fmla="*/ 153112 w 857250"/>
              <a:gd name="T1" fmla="*/ 91921 h 785812"/>
              <a:gd name="T2" fmla="*/ 428625 w 857250"/>
              <a:gd name="T3" fmla="*/ 392906 h 785812"/>
              <a:gd name="T4" fmla="*/ 771629 w 857250"/>
              <a:gd name="T5" fmla="*/ 628523 h 785812"/>
              <a:gd name="T6" fmla="*/ 11796480 60000 65536"/>
              <a:gd name="T7" fmla="*/ 5898240 60000 65536"/>
              <a:gd name="T8" fmla="*/ 5898240 60000 65536"/>
              <a:gd name="T9" fmla="*/ 153112 w 857250"/>
              <a:gd name="T10" fmla="*/ 0 h 785812"/>
              <a:gd name="T11" fmla="*/ 857250 w 857250"/>
              <a:gd name="T12" fmla="*/ 628523 h 78581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57250" h="785812" stroke="0">
                <a:moveTo>
                  <a:pt x="153112" y="91921"/>
                </a:moveTo>
                <a:lnTo>
                  <a:pt x="153112" y="91921"/>
                </a:lnTo>
                <a:cubicBezTo>
                  <a:pt x="230306" y="32545"/>
                  <a:pt x="327854" y="0"/>
                  <a:pt x="428625" y="0"/>
                </a:cubicBezTo>
                <a:cubicBezTo>
                  <a:pt x="665348" y="0"/>
                  <a:pt x="857250" y="175910"/>
                  <a:pt x="857250" y="392906"/>
                </a:cubicBezTo>
                <a:cubicBezTo>
                  <a:pt x="857250" y="477865"/>
                  <a:pt x="827208" y="560535"/>
                  <a:pt x="771628" y="628523"/>
                </a:cubicBezTo>
                <a:lnTo>
                  <a:pt x="428625" y="392906"/>
                </a:lnTo>
                <a:close/>
              </a:path>
              <a:path w="857250" h="785812" fill="none">
                <a:moveTo>
                  <a:pt x="153112" y="91921"/>
                </a:moveTo>
                <a:lnTo>
                  <a:pt x="153112" y="91921"/>
                </a:lnTo>
                <a:cubicBezTo>
                  <a:pt x="230306" y="32545"/>
                  <a:pt x="327854" y="0"/>
                  <a:pt x="428625" y="0"/>
                </a:cubicBezTo>
                <a:cubicBezTo>
                  <a:pt x="665348" y="0"/>
                  <a:pt x="857250" y="175910"/>
                  <a:pt x="857250" y="392906"/>
                </a:cubicBezTo>
                <a:cubicBezTo>
                  <a:pt x="857250" y="477865"/>
                  <a:pt x="827208" y="560535"/>
                  <a:pt x="771628" y="628523"/>
                </a:cubicBezTo>
              </a:path>
            </a:pathLst>
          </a:custGeom>
          <a:noFill/>
          <a:ln w="38100" algn="ctr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anchor="ctr"/>
          <a:lstStyle/>
          <a:p>
            <a:pPr algn="ctr">
              <a:defRPr/>
            </a:pPr>
            <a:endParaRPr lang="ru-RU" sz="1350"/>
          </a:p>
        </p:txBody>
      </p:sp>
      <p:sp>
        <p:nvSpPr>
          <p:cNvPr id="17" name="Прямоугольник 16"/>
          <p:cNvSpPr/>
          <p:nvPr/>
        </p:nvSpPr>
        <p:spPr>
          <a:xfrm>
            <a:off x="980910" y="2408241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ru-RU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alt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130389" y="2581153"/>
                <a:ext cx="4734273" cy="240065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ru-RU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altLang="ru-RU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altLang="ru-RU" sz="3200" b="1" dirty="0" smtClean="0">
                    <a:solidFill>
                      <a:srgbClr val="007E3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2800" b="1" dirty="0" smtClean="0">
                    <a:solidFill>
                      <a:srgbClr val="160AB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1)</a:t>
                </a:r>
                <a14:m>
                  <m:oMath xmlns:m="http://schemas.openxmlformats.org/officeDocument/2006/math">
                    <m:r>
                      <a:rPr lang="en-US" altLang="ru-RU" sz="24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altLang="ru-RU" sz="24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m:rPr>
                        <m:sty m:val="p"/>
                      </m:rPr>
                      <a:rPr lang="en-US" altLang="ru-RU" sz="24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M</m:t>
                    </m:r>
                  </m:oMath>
                </a14:m>
                <a:r>
                  <a:rPr lang="en-US" alt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OL </a:t>
                </a:r>
                <a:r>
                  <a:rPr lang="en-US" alt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r>
                      <a:rPr lang="en-US" altLang="ru-RU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alt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KON = </a:t>
                </a:r>
                <a:r>
                  <a:rPr lang="en-US" altLang="ru-RU" sz="2400" b="1" dirty="0" smtClean="0">
                    <a:solidFill>
                      <a:srgbClr val="160AB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</a:t>
                </a:r>
                <a:r>
                  <a:rPr lang="en-US" alt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:r>
                  <a:rPr lang="en-US" altLang="ru-RU" sz="2400" dirty="0" smtClean="0">
                    <a:ea typeface="Cambria Math" panose="02040503050406030204" pitchFamily="18" charset="0"/>
                    <a:cs typeface="Arial" panose="020B0604020202020204" pitchFamily="34" charset="0"/>
                  </a:rPr>
                  <a:t>       </a:t>
                </a:r>
                <a14:m>
                  <m:oMath xmlns:m="http://schemas.openxmlformats.org/officeDocument/2006/math">
                    <m:r>
                      <a:rPr lang="en-US" altLang="ru-RU" sz="24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m:rPr>
                        <m:sty m:val="p"/>
                      </m:rPr>
                      <a:rPr lang="en-US" altLang="ru-RU" sz="24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M</m:t>
                    </m:r>
                  </m:oMath>
                </a14:m>
                <a:r>
                  <a:rPr lang="en-US" alt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O</a:t>
                </a:r>
                <a:r>
                  <a:rPr lang="en-US" alt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K</a:t>
                </a:r>
                <a:r>
                  <a:rPr lang="en-US" alt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r>
                      <a:rPr lang="en-US" altLang="ru-RU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m:rPr>
                        <m:sty m:val="p"/>
                      </m:rPr>
                      <a:rPr lang="en-US" altLang="ru-RU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L</m:t>
                    </m:r>
                  </m:oMath>
                </a14:m>
                <a:r>
                  <a:rPr lang="en-US" alt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ON</a:t>
                </a:r>
                <a:r>
                  <a:rPr lang="en-US" alt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r>
                  <a:rPr lang="en-US" altLang="ru-RU" sz="2400" b="1" dirty="0" smtClean="0">
                    <a:solidFill>
                      <a:srgbClr val="160AB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y </a:t>
                </a:r>
                <a:r>
                  <a:rPr lang="en-US" altLang="ru-RU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bo‘lsin</a:t>
                </a:r>
                <a:r>
                  <a:rPr lang="en-US" alt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r>
                  <a:rPr lang="en-US" alt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:r>
                  <a:rPr lang="en-US" altLang="ru-RU" sz="2800" dirty="0" smtClean="0"/>
                  <a:t>x + x = </a:t>
                </a:r>
                <a:r>
                  <a:rPr lang="en-US" alt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148</a:t>
                </a:r>
                <a:r>
                  <a:rPr lang="en-US" alt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⁰ </a:t>
                </a:r>
                <a:br>
                  <a:rPr lang="en-US" alt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alt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2x = 148⁰</a:t>
                </a:r>
              </a:p>
              <a:p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x = 74⁰</a:t>
                </a:r>
                <a:endParaRPr lang="ru-RU" sz="2400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389" y="2581153"/>
                <a:ext cx="4734273" cy="2400657"/>
              </a:xfrm>
              <a:prstGeom prst="rect">
                <a:avLst/>
              </a:prstGeom>
              <a:blipFill>
                <a:blip r:embed="rId3"/>
                <a:stretch>
                  <a:fillRect l="-257" b="-45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Прямоугольник 18"/>
          <p:cNvSpPr/>
          <p:nvPr/>
        </p:nvSpPr>
        <p:spPr>
          <a:xfrm>
            <a:off x="1183522" y="1131248"/>
            <a:ext cx="3738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7E39"/>
                </a:solidFill>
              </a:rPr>
              <a:t>x</a:t>
            </a:r>
            <a:endParaRPr lang="ru-RU" sz="3200" b="1" dirty="0">
              <a:solidFill>
                <a:srgbClr val="007E39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124694" y="146463"/>
            <a:ext cx="37863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7E39"/>
                </a:solidFill>
              </a:rPr>
              <a:t>y</a:t>
            </a:r>
            <a:endParaRPr lang="ru-RU" sz="3200" b="1" dirty="0">
              <a:solidFill>
                <a:srgbClr val="007E39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649414" y="2630110"/>
                <a:ext cx="2901756" cy="16927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160AB2"/>
                    </a:solidFill>
                  </a:rPr>
                  <a:t>2) </a:t>
                </a:r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x + y = 180⁰</a:t>
                </a:r>
              </a:p>
              <a:p>
                <a:r>
                  <a:rPr lang="en-US" sz="2400" dirty="0" smtClean="0"/>
                  <a:t>    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74</a:t>
                </a:r>
                <a:r>
                  <a:rPr lang="en-US" alt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⁰ + y = 180</a:t>
                </a:r>
                <a:r>
                  <a:rPr lang="en-US" alt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⁰</a:t>
                </a:r>
              </a:p>
              <a:p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y = 180</a:t>
                </a:r>
                <a:r>
                  <a:rPr lang="en-US" alt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⁰- 74</a:t>
                </a:r>
                <a:r>
                  <a:rPr lang="en-US" alt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⁰</a:t>
                </a:r>
              </a:p>
              <a:p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y = 106</a:t>
                </a:r>
                <a:r>
                  <a:rPr lang="en-US" alt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⁰(</a:t>
                </a:r>
                <a14:m>
                  <m:oMath xmlns:m="http://schemas.openxmlformats.org/officeDocument/2006/math">
                    <m:r>
                      <a:rPr lang="en-US" altLang="ru-RU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alt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MOK</a:t>
                </a:r>
                <a:r>
                  <a:rPr lang="en-US" alt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9414" y="2630110"/>
                <a:ext cx="2901756" cy="1692771"/>
              </a:xfrm>
              <a:prstGeom prst="rect">
                <a:avLst/>
              </a:prstGeom>
              <a:blipFill>
                <a:blip r:embed="rId4"/>
                <a:stretch>
                  <a:fillRect l="-5462" t="-4676" r="-2311" b="-75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Прямоугольник 21"/>
          <p:cNvSpPr/>
          <p:nvPr/>
        </p:nvSpPr>
        <p:spPr>
          <a:xfrm>
            <a:off x="2985032" y="4631502"/>
            <a:ext cx="19639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400" b="1" dirty="0" err="1" smtClean="0">
                <a:solidFill>
                  <a:srgbClr val="160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altLang="ru-RU" sz="2400" b="1" dirty="0" smtClean="0">
                <a:solidFill>
                  <a:srgbClr val="160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106⁰ </a:t>
            </a:r>
            <a:endParaRPr lang="ru-RU" sz="2400" b="1" dirty="0">
              <a:solidFill>
                <a:srgbClr val="160AB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7397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9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" descr="Транспортир 1328085 - Канцелярские товары | Sho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06584" y="566280"/>
            <a:ext cx="8767929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4000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o‘shni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burchaklarning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ayirmasi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4000"/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0⁰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burchaklarning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kichigini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toping.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895797" y="2301084"/>
                <a:ext cx="3071675" cy="144655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endParaRPr lang="en-US" sz="2800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3200" b="1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200" b="1" i="1">
                        <a:solidFill>
                          <a:schemeClr val="accent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US" sz="3200" b="1" i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3200" b="1" dirty="0" smtClean="0">
                    <a:solidFill>
                      <a:schemeClr val="accent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 </a:t>
                </a:r>
                <a14:m>
                  <m:oMath xmlns:m="http://schemas.openxmlformats.org/officeDocument/2006/math">
                    <m:r>
                      <a:rPr lang="en-US" sz="3200" b="1">
                        <a:solidFill>
                          <a:schemeClr val="accent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200" b="1" i="1">
                        <a:solidFill>
                          <a:schemeClr val="accent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</m:oMath>
                </a14:m>
                <a:r>
                  <a:rPr lang="en-US" sz="3200" b="1" dirty="0" smtClean="0">
                    <a:solidFill>
                      <a:schemeClr val="accent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ru-RU" sz="3200" b="1" dirty="0">
                    <a:solidFill>
                      <a:schemeClr val="accent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7</a:t>
                </a:r>
                <a:r>
                  <a:rPr lang="en-US" sz="3200" b="1" dirty="0" smtClean="0">
                    <a:solidFill>
                      <a:schemeClr val="accent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0⁰    </a:t>
                </a:r>
                <a:endParaRPr lang="ru-RU" sz="3200" b="1" dirty="0">
                  <a:solidFill>
                    <a:schemeClr val="accent2">
                      <a:lumMod val="50000"/>
                    </a:schemeClr>
                  </a:solidFill>
                </a:endParaRPr>
              </a:p>
              <a:p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24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5797" y="2301084"/>
                <a:ext cx="3071675" cy="1446550"/>
              </a:xfrm>
              <a:prstGeom prst="rect">
                <a:avLst/>
              </a:prstGeom>
              <a:blipFill rotWithShape="0">
                <a:blip r:embed="rId2"/>
                <a:stretch>
                  <a:fillRect r="-39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Прямая соединительная линия 28"/>
          <p:cNvCxnSpPr/>
          <p:nvPr/>
        </p:nvCxnSpPr>
        <p:spPr>
          <a:xfrm>
            <a:off x="1331640" y="4193503"/>
            <a:ext cx="5544616" cy="0"/>
          </a:xfrm>
          <a:prstGeom prst="line">
            <a:avLst/>
          </a:prstGeom>
          <a:ln w="57150">
            <a:solidFill>
              <a:srgbClr val="160A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Дуга 39"/>
          <p:cNvSpPr/>
          <p:nvPr/>
        </p:nvSpPr>
        <p:spPr>
          <a:xfrm rot="19116287">
            <a:off x="3482196" y="3970805"/>
            <a:ext cx="906690" cy="872663"/>
          </a:xfrm>
          <a:prstGeom prst="arc">
            <a:avLst>
              <a:gd name="adj1" fmla="val 14939580"/>
              <a:gd name="adj2" fmla="val 870397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flipV="1">
            <a:off x="3815916" y="2214568"/>
            <a:ext cx="1133135" cy="1978935"/>
          </a:xfrm>
          <a:prstGeom prst="line">
            <a:avLst/>
          </a:prstGeom>
          <a:ln w="57150">
            <a:solidFill>
              <a:srgbClr val="160A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Дуга 16"/>
          <p:cNvSpPr/>
          <p:nvPr/>
        </p:nvSpPr>
        <p:spPr>
          <a:xfrm>
            <a:off x="3711249" y="4083918"/>
            <a:ext cx="428704" cy="425724"/>
          </a:xfrm>
          <a:prstGeom prst="arc">
            <a:avLst>
              <a:gd name="adj1" fmla="val 15497060"/>
              <a:gd name="adj2" fmla="val 20379759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3203637" y="3352775"/>
            <a:ext cx="3699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1</a:t>
            </a:r>
            <a:endParaRPr lang="ru-RU" sz="28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4514454" y="3382338"/>
            <a:ext cx="2920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Волна 26"/>
          <p:cNvSpPr/>
          <p:nvPr/>
        </p:nvSpPr>
        <p:spPr>
          <a:xfrm>
            <a:off x="155575" y="264543"/>
            <a:ext cx="1871258" cy="864096"/>
          </a:xfrm>
          <a:prstGeom prst="wave">
            <a:avLst/>
          </a:prstGeom>
          <a:solidFill>
            <a:srgbClr val="160AB2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masala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698336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17" grpId="0" animBg="1"/>
      <p:bldP spid="20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" descr="Транспортир 1328085 - Канцелярские товары | Shop"/>
          <p:cNvSpPr>
            <a:spLocks noChangeAspect="1" noChangeArrowheads="1"/>
          </p:cNvSpPr>
          <p:nvPr/>
        </p:nvSpPr>
        <p:spPr bwMode="auto">
          <a:xfrm>
            <a:off x="708153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5199646" y="379983"/>
                <a:ext cx="2318263" cy="12003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en-US" sz="2400" b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  <m: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 </a:t>
                </a:r>
                <a14:m>
                  <m:oMath xmlns:m="http://schemas.openxmlformats.org/officeDocument/2006/math">
                    <m:r>
                      <a:rPr lang="en-US" sz="2400" b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7</a:t>
                </a:r>
                <a:r>
                  <a:rPr lang="en-US" sz="2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0⁰    </a:t>
                </a:r>
                <a:endParaRPr lang="ru-RU" sz="2400" dirty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en-US" sz="2400" b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 ? </a:t>
                </a:r>
                <a:endParaRPr lang="en-US" sz="20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9646" y="379983"/>
                <a:ext cx="2318263" cy="1200329"/>
              </a:xfrm>
              <a:prstGeom prst="rect">
                <a:avLst/>
              </a:prstGeom>
              <a:blipFill rotWithShape="0">
                <a:blip r:embed="rId2"/>
                <a:stretch>
                  <a:fillRect l="-4211" t="-3553" r="-2895" b="-111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Прямая соединительная линия 28"/>
          <p:cNvCxnSpPr/>
          <p:nvPr/>
        </p:nvCxnSpPr>
        <p:spPr>
          <a:xfrm>
            <a:off x="1164138" y="1856134"/>
            <a:ext cx="3384376" cy="0"/>
          </a:xfrm>
          <a:prstGeom prst="line">
            <a:avLst/>
          </a:prstGeom>
          <a:ln w="38100">
            <a:solidFill>
              <a:srgbClr val="160A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Дуга 39"/>
          <p:cNvSpPr/>
          <p:nvPr/>
        </p:nvSpPr>
        <p:spPr>
          <a:xfrm rot="19116287">
            <a:off x="2196609" y="1603726"/>
            <a:ext cx="906690" cy="872663"/>
          </a:xfrm>
          <a:prstGeom prst="arc">
            <a:avLst>
              <a:gd name="adj1" fmla="val 14939580"/>
              <a:gd name="adj2" fmla="val 870397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Прямоугольник 41"/>
              <p:cNvSpPr/>
              <p:nvPr/>
            </p:nvSpPr>
            <p:spPr>
              <a:xfrm>
                <a:off x="964236" y="2205623"/>
                <a:ext cx="3371436" cy="21236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b="1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 err="1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Yechish</a:t>
                </a:r>
                <a:r>
                  <a:rPr lang="en-US" sz="2400" b="1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: </a:t>
                </a:r>
              </a:p>
              <a:p>
                <a14:m>
                  <m:oMath xmlns:m="http://schemas.openxmlformats.org/officeDocument/2006/math">
                    <m:r>
                      <a:rPr lang="en-US" sz="24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  <m:r>
                      <a:rPr lang="en-US" sz="24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– x , </a:t>
                </a:r>
                <a14:m>
                  <m:oMath xmlns:m="http://schemas.openxmlformats.org/officeDocument/2006/math">
                    <m:r>
                      <a:rPr lang="en-US" sz="24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</m:oMath>
                </a14:m>
                <a:r>
                  <a:rPr lang="en-US" sz="2400" b="1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– y </a:t>
                </a:r>
                <a:r>
                  <a:rPr lang="en-US" sz="2400" dirty="0" err="1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bo‘lsin</a:t>
                </a:r>
                <a:r>
                  <a:rPr lang="en-US" sz="24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.  </a:t>
                </a:r>
              </a:p>
              <a:p>
                <a:r>
                  <a:rPr lang="en-US" sz="2400" b="1" dirty="0" smtClean="0">
                    <a:solidFill>
                      <a:srgbClr val="160AB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x</m:t>
                    </m:r>
                    <m:r>
                      <a:rPr lang="en-US" sz="2400" b="1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−</m:t>
                    </m:r>
                    <m:r>
                      <m:rPr>
                        <m:sty m:val="p"/>
                      </m:rPr>
                      <a:rPr lang="en-US" sz="2400" b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y</m:t>
                    </m:r>
                    <m:r>
                      <a:rPr lang="en-US" sz="24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7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0⁰</a:t>
                </a:r>
              </a:p>
              <a:p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x</a:t>
                </a:r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y </a:t>
                </a:r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7</a:t>
                </a:r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⁰</a:t>
                </a:r>
                <a:endParaRPr lang="en-US" sz="2400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2" name="Прямоугольник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4236" y="2205623"/>
                <a:ext cx="3371436" cy="2123658"/>
              </a:xfrm>
              <a:prstGeom prst="rect">
                <a:avLst/>
              </a:prstGeom>
              <a:blipFill rotWithShape="0">
                <a:blip r:embed="rId3"/>
                <a:stretch>
                  <a:fillRect l="-181" r="-18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Прямая соединительная линия 13"/>
          <p:cNvCxnSpPr/>
          <p:nvPr/>
        </p:nvCxnSpPr>
        <p:spPr>
          <a:xfrm flipV="1">
            <a:off x="2568294" y="483518"/>
            <a:ext cx="710269" cy="1372616"/>
          </a:xfrm>
          <a:prstGeom prst="line">
            <a:avLst/>
          </a:prstGeom>
          <a:ln w="28575">
            <a:solidFill>
              <a:srgbClr val="160A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Дуга 16"/>
          <p:cNvSpPr/>
          <p:nvPr/>
        </p:nvSpPr>
        <p:spPr>
          <a:xfrm>
            <a:off x="2435758" y="1669047"/>
            <a:ext cx="448589" cy="405744"/>
          </a:xfrm>
          <a:prstGeom prst="arc">
            <a:avLst>
              <a:gd name="adj1" fmla="val 15880359"/>
              <a:gd name="adj2" fmla="val 2101060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2013431" y="1202775"/>
            <a:ext cx="325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</a:rPr>
              <a:t>x</a:t>
            </a:r>
            <a:endParaRPr lang="ru-RU" sz="2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050874" y="1295108"/>
            <a:ext cx="2920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endParaRPr lang="ru-RU" sz="20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4504931" y="2646030"/>
                <a:ext cx="5400600" cy="15696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y +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7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r>
                  <a:rPr lang="en-US" sz="24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⁰ +y = 180⁰ </a:t>
                </a:r>
                <a:endParaRPr lang="en-US" sz="2400" b="1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r>
                  <a:rPr lang="en-US" sz="2400" b="1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 </a:t>
                </a:r>
                <a:r>
                  <a:rPr lang="en-US" sz="24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2y = 180⁰ -</a:t>
                </a:r>
                <a:r>
                  <a:rPr lang="ru-RU" sz="24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7</a:t>
                </a:r>
                <a:r>
                  <a:rPr lang="en-US" sz="24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0⁰</a:t>
                </a:r>
              </a:p>
              <a:p>
                <a:r>
                  <a:rPr lang="en-US" sz="24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2y = 1</a:t>
                </a:r>
                <a:r>
                  <a:rPr lang="ru-RU" sz="24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1</a:t>
                </a:r>
                <a:r>
                  <a:rPr lang="en-US" sz="24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0⁰</a:t>
                </a:r>
              </a:p>
              <a:p>
                <a:r>
                  <a:rPr lang="en-US" sz="24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   y = </a:t>
                </a:r>
                <a:r>
                  <a:rPr lang="ru-RU" sz="24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55</a:t>
                </a:r>
                <a:r>
                  <a:rPr lang="en-US" sz="24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⁰ (</a:t>
                </a:r>
                <a14:m>
                  <m:oMath xmlns:m="http://schemas.openxmlformats.org/officeDocument/2006/math">
                    <m:r>
                      <a:rPr lang="en-US" sz="2400" b="1" smtClean="0">
                        <a:solidFill>
                          <a:srgbClr val="160AB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400" b="1" i="1">
                        <a:solidFill>
                          <a:srgbClr val="160AB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en-US" sz="2400" dirty="0" smtClean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4931" y="2646030"/>
                <a:ext cx="5400600" cy="1569660"/>
              </a:xfrm>
              <a:prstGeom prst="rect">
                <a:avLst/>
              </a:prstGeom>
              <a:blipFill rotWithShape="0">
                <a:blip r:embed="rId4"/>
                <a:stretch>
                  <a:fillRect t="-2713" b="-81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2856326" y="4201368"/>
            <a:ext cx="1965603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Javob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: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⁰</a:t>
            </a:r>
            <a:endParaRPr lang="ru-RU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314229" y="1696725"/>
                <a:ext cx="2203680" cy="523220"/>
              </a:xfrm>
              <a:prstGeom prst="rect">
                <a:avLst/>
              </a:prstGeom>
              <a:ln>
                <a:solidFill>
                  <a:srgbClr val="007E39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160AB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𝐱</m:t>
                    </m:r>
                    <m:r>
                      <a:rPr lang="en-US" sz="2800" b="1">
                        <a:solidFill>
                          <a:srgbClr val="160AB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2800" b="1">
                        <a:solidFill>
                          <a:srgbClr val="160AB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𝐲</m:t>
                    </m:r>
                    <m:r>
                      <a:rPr lang="en-US" sz="2800" b="1" i="1">
                        <a:solidFill>
                          <a:srgbClr val="160AB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2800" b="1" dirty="0">
                    <a:solidFill>
                      <a:srgbClr val="160AB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180⁰ </a:t>
                </a:r>
                <a:endParaRPr lang="en-US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4229" y="1696725"/>
                <a:ext cx="2203680" cy="523220"/>
              </a:xfrm>
              <a:prstGeom prst="rect">
                <a:avLst/>
              </a:prstGeom>
              <a:blipFill rotWithShape="0">
                <a:blip r:embed="rId5"/>
                <a:stretch>
                  <a:fillRect t="-10227" r="-4408" b="-29545"/>
                </a:stretch>
              </a:blipFill>
              <a:ln>
                <a:solidFill>
                  <a:srgbClr val="007E39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4265594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17" grpId="0" animBg="1"/>
      <p:bldP spid="20" grpId="0"/>
      <p:bldP spid="22" grpId="0"/>
      <p:bldP spid="2" grpId="0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" descr="Транспортир 1328085 - Канцелярские товары | Sho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81256" y="379597"/>
            <a:ext cx="9045936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4000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bissektrisasi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burchakning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6⁰ li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burchakka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qo‘shni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burchakni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776489" y="3720768"/>
            <a:ext cx="7152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6⁰ </a:t>
            </a:r>
            <a:endParaRPr lang="ru-RU" sz="2400" dirty="0">
              <a:solidFill>
                <a:schemeClr val="tx1"/>
              </a:solidFill>
            </a:endParaRPr>
          </a:p>
        </p:txBody>
      </p:sp>
      <p:cxnSp>
        <p:nvCxnSpPr>
          <p:cNvPr id="29" name="Прямая соединительная линия 28"/>
          <p:cNvCxnSpPr>
            <a:endCxn id="3" idx="0"/>
          </p:cNvCxnSpPr>
          <p:nvPr/>
        </p:nvCxnSpPr>
        <p:spPr>
          <a:xfrm>
            <a:off x="1331640" y="4193503"/>
            <a:ext cx="2489555" cy="11070"/>
          </a:xfrm>
          <a:prstGeom prst="line">
            <a:avLst/>
          </a:prstGeom>
          <a:ln w="57150">
            <a:solidFill>
              <a:srgbClr val="160A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3785484" y="2214568"/>
            <a:ext cx="1133135" cy="1978935"/>
          </a:xfrm>
          <a:prstGeom prst="line">
            <a:avLst/>
          </a:prstGeom>
          <a:ln w="57150">
            <a:solidFill>
              <a:srgbClr val="160A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Дуга 16"/>
          <p:cNvSpPr/>
          <p:nvPr/>
        </p:nvSpPr>
        <p:spPr>
          <a:xfrm rot="3213760">
            <a:off x="3855162" y="3844519"/>
            <a:ext cx="428704" cy="425724"/>
          </a:xfrm>
          <a:prstGeom prst="arc">
            <a:avLst>
              <a:gd name="adj1" fmla="val 11800976"/>
              <a:gd name="adj2" fmla="val 20379759"/>
            </a:avLst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4436850" y="3481423"/>
            <a:ext cx="503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Волна 26"/>
          <p:cNvSpPr/>
          <p:nvPr/>
        </p:nvSpPr>
        <p:spPr>
          <a:xfrm>
            <a:off x="293167" y="100593"/>
            <a:ext cx="1871258" cy="864096"/>
          </a:xfrm>
          <a:prstGeom prst="wave">
            <a:avLst/>
          </a:prstGeom>
          <a:solidFill>
            <a:srgbClr val="160AB2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3- masala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H="1" flipV="1">
            <a:off x="2267744" y="2409304"/>
            <a:ext cx="1517741" cy="1784199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66196" y="3973741"/>
            <a:ext cx="362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627071" y="4204573"/>
            <a:ext cx="38824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O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915988" y="1947639"/>
            <a:ext cx="3513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B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806063" y="2208771"/>
            <a:ext cx="3754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C</a:t>
            </a:r>
            <a:endParaRPr lang="ru-RU" sz="2800" dirty="0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3770952" y="4209500"/>
            <a:ext cx="2471120" cy="11070"/>
          </a:xfrm>
          <a:prstGeom prst="line">
            <a:avLst/>
          </a:prstGeom>
          <a:ln w="57150">
            <a:solidFill>
              <a:srgbClr val="160A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6319676" y="3953425"/>
            <a:ext cx="4058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D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53879775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17" grpId="0" animBg="1"/>
      <p:bldP spid="22" grpId="0"/>
      <p:bldP spid="2" grpId="0"/>
      <p:bldP spid="3" grpId="0"/>
      <p:bldP spid="5" grpId="0"/>
      <p:bldP spid="9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" descr="Транспортир 1328085 - Канцелярские товары | Sho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5015421" y="1968615"/>
            <a:ext cx="7152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6⁰ </a:t>
            </a:r>
            <a:endParaRPr lang="ru-RU" sz="2400" dirty="0">
              <a:solidFill>
                <a:schemeClr val="tx1"/>
              </a:solidFill>
            </a:endParaRPr>
          </a:p>
        </p:txBody>
      </p:sp>
      <p:cxnSp>
        <p:nvCxnSpPr>
          <p:cNvPr id="29" name="Прямая соединительная линия 28"/>
          <p:cNvCxnSpPr>
            <a:endCxn id="3" idx="0"/>
          </p:cNvCxnSpPr>
          <p:nvPr/>
        </p:nvCxnSpPr>
        <p:spPr>
          <a:xfrm>
            <a:off x="3570572" y="2441350"/>
            <a:ext cx="2489555" cy="11070"/>
          </a:xfrm>
          <a:prstGeom prst="line">
            <a:avLst/>
          </a:prstGeom>
          <a:ln w="57150">
            <a:solidFill>
              <a:srgbClr val="160A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6024416" y="462415"/>
            <a:ext cx="1133135" cy="1978935"/>
          </a:xfrm>
          <a:prstGeom prst="line">
            <a:avLst/>
          </a:prstGeom>
          <a:ln w="57150">
            <a:solidFill>
              <a:srgbClr val="160A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Дуга 16"/>
          <p:cNvSpPr/>
          <p:nvPr/>
        </p:nvSpPr>
        <p:spPr>
          <a:xfrm rot="3213760">
            <a:off x="6094094" y="2092366"/>
            <a:ext cx="428704" cy="425724"/>
          </a:xfrm>
          <a:prstGeom prst="arc">
            <a:avLst>
              <a:gd name="adj1" fmla="val 11800976"/>
              <a:gd name="adj2" fmla="val 20379759"/>
            </a:avLst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6675782" y="1729270"/>
            <a:ext cx="503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H="1" flipV="1">
            <a:off x="4506676" y="657151"/>
            <a:ext cx="1517741" cy="1784199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3105128" y="2221588"/>
            <a:ext cx="362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866003" y="2452420"/>
            <a:ext cx="38824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O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154920" y="195486"/>
            <a:ext cx="3513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B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044995" y="456618"/>
            <a:ext cx="3754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C</a:t>
            </a:r>
            <a:endParaRPr lang="ru-RU" sz="2800" dirty="0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6009884" y="2457347"/>
            <a:ext cx="2471120" cy="11070"/>
          </a:xfrm>
          <a:prstGeom prst="line">
            <a:avLst/>
          </a:prstGeom>
          <a:ln w="57150">
            <a:solidFill>
              <a:srgbClr val="160A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8558608" y="2201272"/>
            <a:ext cx="4058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D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96496" y="529546"/>
                <a:ext cx="2443298" cy="18466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160AB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CO –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bissektrisa</a:t>
                </a:r>
                <a:endParaRPr lang="en-US" sz="2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4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AOC = </a:t>
                </a:r>
                <a:r>
                  <a:rPr 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6⁰</a:t>
                </a:r>
              </a:p>
              <a:p>
                <a14:m>
                  <m:oMath xmlns:m="http://schemas.openxmlformats.org/officeDocument/2006/math">
                    <m:r>
                      <a:rPr lang="en-US" sz="24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BOD - ?</a:t>
                </a: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496" y="529546"/>
                <a:ext cx="2443298" cy="1846659"/>
              </a:xfrm>
              <a:prstGeom prst="rect">
                <a:avLst/>
              </a:prstGeom>
              <a:blipFill rotWithShape="0">
                <a:blip r:embed="rId2"/>
                <a:stretch>
                  <a:fillRect l="-3741" t="-2310" r="-34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307975" y="2752728"/>
                <a:ext cx="4572000" cy="156966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sz="2400" b="1" dirty="0" err="1" smtClean="0">
                    <a:solidFill>
                      <a:srgbClr val="160AB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2400" b="1" dirty="0" smtClean="0">
                    <a:solidFill>
                      <a:srgbClr val="160AB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endParaRPr lang="en-US" sz="2400" b="1" dirty="0">
                  <a:solidFill>
                    <a:srgbClr val="160AB2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4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AOB  = 2 ∙ </a:t>
                </a:r>
                <a:r>
                  <a:rPr 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6⁰ = 1</a:t>
                </a:r>
                <a:r>
                  <a:rPr 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2⁰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4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BOD 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180⁰ - 1</a:t>
                </a:r>
                <a:r>
                  <a:rPr 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2⁰ = </a:t>
                </a:r>
                <a:r>
                  <a:rPr 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6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8⁰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975" y="2752728"/>
                <a:ext cx="4572000" cy="1569660"/>
              </a:xfrm>
              <a:prstGeom prst="rect">
                <a:avLst/>
              </a:prstGeom>
              <a:blipFill rotWithShape="0">
                <a:blip r:embed="rId3"/>
                <a:stretch>
                  <a:fillRect l="-2133" t="-27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Прямоугольник 9"/>
          <p:cNvSpPr/>
          <p:nvPr/>
        </p:nvSpPr>
        <p:spPr>
          <a:xfrm>
            <a:off x="3570572" y="3110834"/>
            <a:ext cx="50918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bissektrisa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xossasiga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asosan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929825" y="3537558"/>
            <a:ext cx="43733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qo‘ni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xossasiga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asosan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349425" y="4022531"/>
            <a:ext cx="1965603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err="1">
                <a:solidFill>
                  <a:srgbClr val="160AB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Javob</a:t>
            </a:r>
            <a:r>
              <a:rPr lang="en-US" sz="2800" b="1" dirty="0">
                <a:solidFill>
                  <a:srgbClr val="160AB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: </a:t>
            </a:r>
            <a:r>
              <a:rPr lang="ru-RU" sz="2800" b="1" dirty="0">
                <a:solidFill>
                  <a:srgbClr val="160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2800" b="1" dirty="0" smtClean="0">
                <a:solidFill>
                  <a:srgbClr val="160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2800" b="1" dirty="0" smtClean="0">
                <a:solidFill>
                  <a:srgbClr val="160AB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⁰</a:t>
            </a:r>
            <a:endParaRPr lang="ru-RU" sz="2800" dirty="0">
              <a:solidFill>
                <a:srgbClr val="160AB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53868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>
            <a:cxnSpLocks noChangeShapeType="1"/>
          </p:cNvCxnSpPr>
          <p:nvPr/>
        </p:nvCxnSpPr>
        <p:spPr bwMode="auto">
          <a:xfrm>
            <a:off x="948670" y="4199265"/>
            <a:ext cx="4530437" cy="0"/>
          </a:xfrm>
          <a:prstGeom prst="line">
            <a:avLst/>
          </a:prstGeom>
          <a:noFill/>
          <a:ln w="38100" algn="ctr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" name="Прямая соединительная линия 5"/>
          <p:cNvCxnSpPr>
            <a:cxnSpLocks noChangeShapeType="1"/>
          </p:cNvCxnSpPr>
          <p:nvPr/>
        </p:nvCxnSpPr>
        <p:spPr bwMode="auto">
          <a:xfrm flipV="1">
            <a:off x="3120370" y="2518566"/>
            <a:ext cx="846641" cy="1680700"/>
          </a:xfrm>
          <a:prstGeom prst="line">
            <a:avLst/>
          </a:prstGeom>
          <a:noFill/>
          <a:ln w="38100" algn="ctr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453923" y="4133754"/>
            <a:ext cx="4286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685800">
              <a:defRPr/>
            </a:pPr>
            <a:r>
              <a:rPr lang="ru-RU" altLang="ru-RU" sz="2400" b="1" dirty="0">
                <a:solidFill>
                  <a:srgbClr val="0000CC"/>
                </a:solidFill>
              </a:rPr>
              <a:t>А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967011" y="2139702"/>
            <a:ext cx="37825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685800">
              <a:defRPr/>
            </a:pPr>
            <a:r>
              <a:rPr lang="ru-RU" altLang="ru-RU" sz="2400" b="1" dirty="0">
                <a:solidFill>
                  <a:srgbClr val="0000CC"/>
                </a:solidFill>
              </a:rPr>
              <a:t>С</a:t>
            </a:r>
          </a:p>
        </p:txBody>
      </p:sp>
      <p:sp>
        <p:nvSpPr>
          <p:cNvPr id="12" name="TextBox 12"/>
          <p:cNvSpPr txBox="1">
            <a:spLocks noChangeArrowheads="1"/>
          </p:cNvSpPr>
          <p:nvPr/>
        </p:nvSpPr>
        <p:spPr bwMode="auto">
          <a:xfrm>
            <a:off x="2930736" y="4205827"/>
            <a:ext cx="4286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685800">
              <a:defRPr/>
            </a:pPr>
            <a:r>
              <a:rPr lang="ru-RU" altLang="ru-RU" sz="2400" b="1" dirty="0">
                <a:solidFill>
                  <a:srgbClr val="0000CC"/>
                </a:solidFill>
              </a:rPr>
              <a:t>О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4133754"/>
            <a:ext cx="40107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85800">
              <a:defRPr/>
            </a:pPr>
            <a:r>
              <a:rPr lang="en-US" altLang="ru-RU" sz="3000" b="1" dirty="0">
                <a:solidFill>
                  <a:srgbClr val="0000CC"/>
                </a:solidFill>
                <a:latin typeface="Calibri"/>
              </a:rPr>
              <a:t>B</a:t>
            </a:r>
            <a:endParaRPr lang="ru-RU" altLang="ru-RU" sz="3000" b="1" dirty="0">
              <a:solidFill>
                <a:srgbClr val="0000CC"/>
              </a:solidFill>
              <a:latin typeface="Calibri"/>
            </a:endParaRPr>
          </a:p>
        </p:txBody>
      </p:sp>
      <p:cxnSp>
        <p:nvCxnSpPr>
          <p:cNvPr id="16" name="Прямая соединительная линия 15"/>
          <p:cNvCxnSpPr>
            <a:cxnSpLocks noChangeShapeType="1"/>
          </p:cNvCxnSpPr>
          <p:nvPr/>
        </p:nvCxnSpPr>
        <p:spPr bwMode="auto">
          <a:xfrm flipV="1">
            <a:off x="3141152" y="3089139"/>
            <a:ext cx="1753104" cy="1110126"/>
          </a:xfrm>
          <a:prstGeom prst="line">
            <a:avLst/>
          </a:prstGeom>
          <a:noFill/>
          <a:ln w="38100" algn="ctr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Прямая соединительная линия 18"/>
          <p:cNvCxnSpPr>
            <a:cxnSpLocks noChangeShapeType="1"/>
          </p:cNvCxnSpPr>
          <p:nvPr/>
        </p:nvCxnSpPr>
        <p:spPr bwMode="auto">
          <a:xfrm flipH="1" flipV="1">
            <a:off x="2015041" y="2616895"/>
            <a:ext cx="1105329" cy="1582370"/>
          </a:xfrm>
          <a:prstGeom prst="line">
            <a:avLst/>
          </a:prstGeom>
          <a:noFill/>
          <a:ln w="38100" algn="ctr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4944781" y="2643717"/>
                <a:ext cx="42002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defTabSz="68580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altLang="ru-RU" sz="2400" b="1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ru-RU" sz="2400" b="1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𝑶</m:t>
                          </m:r>
                        </m:e>
                        <m:sub>
                          <m:r>
                            <a:rPr lang="en-US" altLang="ru-RU" sz="2400" b="1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altLang="ru-RU" sz="3000" b="1" dirty="0">
                  <a:solidFill>
                    <a:srgbClr val="0000CC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4781" y="2643717"/>
                <a:ext cx="420026" cy="461665"/>
              </a:xfrm>
              <a:prstGeom prst="rect">
                <a:avLst/>
              </a:prstGeom>
              <a:blipFill>
                <a:blip r:embed="rId2"/>
                <a:stretch>
                  <a:fillRect l="-2899" r="-26087" b="-2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1391779" y="2288191"/>
                <a:ext cx="62703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defTabSz="68580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altLang="ru-RU" sz="2400" b="1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ru-RU" sz="2400" b="1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𝑶</m:t>
                          </m:r>
                        </m:e>
                        <m:sub>
                          <m:r>
                            <a:rPr lang="en-US" altLang="ru-RU" sz="2400" b="1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1779" y="2288191"/>
                <a:ext cx="627031" cy="461665"/>
              </a:xfrm>
              <a:prstGeom prst="rect">
                <a:avLst/>
              </a:prstGeom>
              <a:blipFill>
                <a:blip r:embed="rId3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5668235" y="2982630"/>
                <a:ext cx="285046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</m:oMath>
                </a14:m>
                <a:r>
                  <a:rPr lang="en-US" sz="2400" b="1" dirty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 BOC - 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</m:oMath>
                </a14:m>
                <a:r>
                  <a:rPr lang="en-US" sz="2400" b="1" dirty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AOC </a:t>
                </a:r>
                <a:r>
                  <a:rPr lang="en-US" sz="2400" b="1" i="1" dirty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- ?</a:t>
                </a:r>
                <a:r>
                  <a:rPr lang="en-US" sz="2100" b="1" i="1" dirty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en-US" sz="1350" b="1" i="1" dirty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8235" y="2982630"/>
                <a:ext cx="2850460" cy="461665"/>
              </a:xfrm>
              <a:prstGeom prst="rect">
                <a:avLst/>
              </a:prstGeom>
              <a:blipFill>
                <a:blip r:embed="rId4"/>
                <a:stretch>
                  <a:fillRect t="-9211" b="-302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740016" y="407399"/>
            <a:ext cx="798981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Qo‘shni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burchaklarning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bissektrisalari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ajratgan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burchaklar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4:5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nisbatda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qo‘shni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ayirmasini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 toping.</a:t>
            </a:r>
            <a:endParaRPr lang="ru-RU" sz="3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63725" y="3741339"/>
            <a:ext cx="510076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100" i="1" dirty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350" dirty="0">
                <a:latin typeface="Arial" pitchFamily="34" charset="0"/>
                <a:cs typeface="Arial" pitchFamily="34" charset="0"/>
              </a:rPr>
              <a:t>  </a:t>
            </a:r>
            <a:endParaRPr lang="ru-RU" sz="135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898418" y="3338559"/>
            <a:ext cx="461986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100" i="1" dirty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350" dirty="0">
                <a:latin typeface="Arial" pitchFamily="34" charset="0"/>
                <a:cs typeface="Arial" pitchFamily="34" charset="0"/>
              </a:rPr>
              <a:t> </a:t>
            </a:r>
            <a:endParaRPr lang="ru-RU" sz="135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515648" y="3421210"/>
            <a:ext cx="489236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1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2100" i="1" dirty="0">
                <a:latin typeface="Arial" panose="020B0604020202020204" pitchFamily="34" charset="0"/>
                <a:cs typeface="Arial" panose="020B0604020202020204" pitchFamily="34" charset="0"/>
              </a:rPr>
              <a:t>β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</a:t>
            </a:r>
            <a:endParaRPr lang="ru-RU" sz="21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762096" y="3727929"/>
            <a:ext cx="5084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2100" i="1" dirty="0">
                <a:latin typeface="Arial" panose="020B0604020202020204" pitchFamily="34" charset="0"/>
                <a:cs typeface="Arial" panose="020B0604020202020204" pitchFamily="34" charset="0"/>
              </a:rPr>
              <a:t>β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endParaRPr lang="ru-RU" sz="2400" dirty="0"/>
          </a:p>
        </p:txBody>
      </p:sp>
      <p:sp>
        <p:nvSpPr>
          <p:cNvPr id="20" name="Волна 19"/>
          <p:cNvSpPr/>
          <p:nvPr/>
        </p:nvSpPr>
        <p:spPr>
          <a:xfrm>
            <a:off x="326723" y="123478"/>
            <a:ext cx="1871258" cy="864096"/>
          </a:xfrm>
          <a:prstGeom prst="wave">
            <a:avLst/>
          </a:prstGeom>
          <a:solidFill>
            <a:srgbClr val="160AB2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masala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8499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4" grpId="0"/>
      <p:bldP spid="23" grpId="0"/>
      <p:bldP spid="24" grpId="0"/>
      <p:bldP spid="3" grpId="0"/>
      <p:bldP spid="7" grpId="0"/>
      <p:bldP spid="9" grpId="0"/>
      <p:bldP spid="13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3542</TotalTime>
  <Words>778</Words>
  <Application>Microsoft Office PowerPoint</Application>
  <PresentationFormat>Экран (16:9)</PresentationFormat>
  <Paragraphs>210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Calibri</vt:lpstr>
      <vt:lpstr>Cambria Math</vt:lpstr>
      <vt:lpstr>Times New Roman</vt:lpstr>
      <vt:lpstr>Verdana</vt:lpstr>
      <vt:lpstr>Тема Office</vt:lpstr>
      <vt:lpstr>GEOMETRIYA</vt:lpstr>
      <vt:lpstr>Презентация PowerPoint</vt:lpstr>
      <vt:lpstr>                    MN va KL to‘g‘ri chiziqlarningkesishishidan hosil bo‘lgan ∠MOL va ∠KON vertikal burchaklarning yig‘indisi 148⁰ ga teng. ∠MOK burchakni toping.</vt:lpstr>
      <vt:lpstr>Berilgan:  ∠MOL + ∠KON = 148⁰   ∠MOK - ?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Гость</dc:creator>
  <cp:lastModifiedBy>Админ</cp:lastModifiedBy>
  <cp:revision>398</cp:revision>
  <dcterms:created xsi:type="dcterms:W3CDTF">2020-07-28T06:40:32Z</dcterms:created>
  <dcterms:modified xsi:type="dcterms:W3CDTF">2021-08-17T20:52:01Z</dcterms:modified>
</cp:coreProperties>
</file>