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1" r:id="rId2"/>
    <p:sldId id="396" r:id="rId3"/>
    <p:sldId id="397" r:id="rId4"/>
    <p:sldId id="384" r:id="rId5"/>
    <p:sldId id="393" r:id="rId6"/>
    <p:sldId id="390" r:id="rId7"/>
    <p:sldId id="395" r:id="rId8"/>
    <p:sldId id="398" r:id="rId9"/>
    <p:sldId id="326" r:id="rId10"/>
    <p:sldId id="391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86AC1"/>
    <a:srgbClr val="680000"/>
    <a:srgbClr val="160AB2"/>
    <a:srgbClr val="007E39"/>
    <a:srgbClr val="68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4" autoAdjust="0"/>
  </p:normalViewPr>
  <p:slideViewPr>
    <p:cSldViewPr>
      <p:cViewPr varScale="1">
        <p:scale>
          <a:sx n="97" d="100"/>
          <a:sy n="97" d="100"/>
        </p:scale>
        <p:origin x="534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426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6402" y="257079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62" y="353184"/>
            <a:ext cx="8056772" cy="758271"/>
            <a:chOff x="439458" y="299106"/>
            <a:chExt cx="5082729" cy="478366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691611" y="299106"/>
              <a:ext cx="820190" cy="47836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99106"/>
              <a:ext cx="820190" cy="47836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7388839" y="2041637"/>
            <a:ext cx="1518739" cy="16139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3" name="object 13"/>
          <p:cNvSpPr txBox="1"/>
          <p:nvPr/>
        </p:nvSpPr>
        <p:spPr>
          <a:xfrm>
            <a:off x="7564484" y="447917"/>
            <a:ext cx="1130012" cy="511753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lang="en-US" sz="3200" b="1" spc="-8" dirty="0" smtClean="0">
                <a:solidFill>
                  <a:srgbClr val="FEFEFE"/>
                </a:solidFill>
                <a:latin typeface="Arial"/>
                <a:cs typeface="Arial"/>
              </a:rPr>
              <a:t>7-</a:t>
            </a:r>
            <a:r>
              <a:rPr sz="3200" b="1" spc="-8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68739" y="1573454"/>
            <a:ext cx="639574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8922" y="1696463"/>
            <a:ext cx="616771" cy="115212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8922" y="3003798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title"/>
          </p:nvPr>
        </p:nvSpPr>
        <p:spPr>
          <a:xfrm>
            <a:off x="3347864" y="1500441"/>
            <a:ext cx="6172200" cy="3238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smtClean="0">
                <a:latin typeface="Arial" panose="020B0604020202020204" pitchFamily="34" charset="0"/>
              </a:rPr>
              <a:t>∆ABC = ∆DCE </a:t>
            </a:r>
            <a:r>
              <a:rPr lang="en-US" sz="2400" b="1" dirty="0" err="1" smtClean="0">
                <a:latin typeface="Arial" panose="020B0604020202020204" pitchFamily="34" charset="0"/>
              </a:rPr>
              <a:t>ekanligini</a:t>
            </a:r>
            <a:r>
              <a:rPr lang="en-US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</a:rPr>
              <a:t>isbotlang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539552" y="1203598"/>
            <a:ext cx="4014739" cy="3415461"/>
            <a:chOff x="2140" y="403"/>
            <a:chExt cx="3311" cy="3866"/>
          </a:xfrm>
        </p:grpSpPr>
        <p:sp>
          <p:nvSpPr>
            <p:cNvPr id="8198" name="Text Box 33"/>
            <p:cNvSpPr txBox="1">
              <a:spLocks noChangeArrowheads="1"/>
            </p:cNvSpPr>
            <p:nvPr/>
          </p:nvSpPr>
          <p:spPr bwMode="auto">
            <a:xfrm>
              <a:off x="2140" y="3933"/>
              <a:ext cx="31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2000" b="1" dirty="0"/>
                <a:t>А</a:t>
              </a:r>
              <a:endParaRPr lang="ru-RU" sz="2000" b="1" dirty="0"/>
            </a:p>
          </p:txBody>
        </p:sp>
        <p:sp>
          <p:nvSpPr>
            <p:cNvPr id="8199" name="Freeform 34"/>
            <p:cNvSpPr>
              <a:spLocks/>
            </p:cNvSpPr>
            <p:nvPr/>
          </p:nvSpPr>
          <p:spPr bwMode="auto">
            <a:xfrm>
              <a:off x="2387" y="618"/>
              <a:ext cx="2722" cy="3356"/>
            </a:xfrm>
            <a:custGeom>
              <a:avLst/>
              <a:gdLst>
                <a:gd name="T0" fmla="*/ 1361 w 2722"/>
                <a:gd name="T1" fmla="*/ 0 h 3356"/>
                <a:gd name="T2" fmla="*/ 0 w 2722"/>
                <a:gd name="T3" fmla="*/ 3356 h 3356"/>
                <a:gd name="T4" fmla="*/ 1361 w 2722"/>
                <a:gd name="T5" fmla="*/ 1996 h 3356"/>
                <a:gd name="T6" fmla="*/ 2722 w 2722"/>
                <a:gd name="T7" fmla="*/ 3356 h 3356"/>
                <a:gd name="T8" fmla="*/ 1361 w 2722"/>
                <a:gd name="T9" fmla="*/ 0 h 33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2"/>
                <a:gd name="T16" fmla="*/ 0 h 3356"/>
                <a:gd name="T17" fmla="*/ 2722 w 2722"/>
                <a:gd name="T18" fmla="*/ 3356 h 33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2" h="3356">
                  <a:moveTo>
                    <a:pt x="1361" y="0"/>
                  </a:moveTo>
                  <a:lnTo>
                    <a:pt x="0" y="3356"/>
                  </a:lnTo>
                  <a:lnTo>
                    <a:pt x="1361" y="1996"/>
                  </a:lnTo>
                  <a:lnTo>
                    <a:pt x="2722" y="3356"/>
                  </a:lnTo>
                  <a:lnTo>
                    <a:pt x="1361" y="0"/>
                  </a:lnTo>
                  <a:close/>
                </a:path>
              </a:pathLst>
            </a:custGeom>
            <a:solidFill>
              <a:srgbClr val="FFFF00"/>
            </a:solidFill>
            <a:ln w="38100" cmpd="sng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0" name="Line 35"/>
            <p:cNvSpPr>
              <a:spLocks noChangeShapeType="1"/>
            </p:cNvSpPr>
            <p:nvPr/>
          </p:nvSpPr>
          <p:spPr bwMode="auto">
            <a:xfrm>
              <a:off x="3748" y="618"/>
              <a:ext cx="0" cy="199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1" name="Line 36"/>
            <p:cNvSpPr>
              <a:spLocks noChangeShapeType="1"/>
            </p:cNvSpPr>
            <p:nvPr/>
          </p:nvSpPr>
          <p:spPr bwMode="auto">
            <a:xfrm>
              <a:off x="3068" y="1933"/>
              <a:ext cx="226" cy="1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2" name="Line 37"/>
            <p:cNvSpPr>
              <a:spLocks noChangeShapeType="1"/>
            </p:cNvSpPr>
            <p:nvPr/>
          </p:nvSpPr>
          <p:spPr bwMode="auto">
            <a:xfrm flipV="1">
              <a:off x="4202" y="1933"/>
              <a:ext cx="181" cy="1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3" name="Line 38"/>
            <p:cNvSpPr>
              <a:spLocks noChangeShapeType="1"/>
            </p:cNvSpPr>
            <p:nvPr/>
          </p:nvSpPr>
          <p:spPr bwMode="auto">
            <a:xfrm>
              <a:off x="3159" y="3022"/>
              <a:ext cx="181" cy="18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4" name="Line 39"/>
            <p:cNvSpPr>
              <a:spLocks noChangeShapeType="1"/>
            </p:cNvSpPr>
            <p:nvPr/>
          </p:nvSpPr>
          <p:spPr bwMode="auto">
            <a:xfrm>
              <a:off x="3113" y="3067"/>
              <a:ext cx="181" cy="18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5" name="Line 40"/>
            <p:cNvSpPr>
              <a:spLocks noChangeShapeType="1"/>
            </p:cNvSpPr>
            <p:nvPr/>
          </p:nvSpPr>
          <p:spPr bwMode="auto">
            <a:xfrm flipV="1">
              <a:off x="4156" y="3022"/>
              <a:ext cx="181" cy="18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6" name="Line 41"/>
            <p:cNvSpPr>
              <a:spLocks noChangeShapeType="1"/>
            </p:cNvSpPr>
            <p:nvPr/>
          </p:nvSpPr>
          <p:spPr bwMode="auto">
            <a:xfrm flipV="1">
              <a:off x="4202" y="3067"/>
              <a:ext cx="181" cy="18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207" name="Text Box 42"/>
            <p:cNvSpPr txBox="1">
              <a:spLocks noChangeArrowheads="1"/>
            </p:cNvSpPr>
            <p:nvPr/>
          </p:nvSpPr>
          <p:spPr bwMode="auto">
            <a:xfrm>
              <a:off x="5109" y="3881"/>
              <a:ext cx="34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 dirty="0"/>
                <a:t>D</a:t>
              </a:r>
              <a:endParaRPr lang="ru-RU" sz="2400" b="1" dirty="0"/>
            </a:p>
          </p:txBody>
        </p:sp>
        <p:sp>
          <p:nvSpPr>
            <p:cNvPr id="8208" name="Text Box 43"/>
            <p:cNvSpPr txBox="1">
              <a:spLocks noChangeArrowheads="1"/>
            </p:cNvSpPr>
            <p:nvPr/>
          </p:nvSpPr>
          <p:spPr bwMode="auto">
            <a:xfrm>
              <a:off x="3781" y="403"/>
              <a:ext cx="31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2000" b="1" dirty="0"/>
                <a:t>В</a:t>
              </a:r>
              <a:endParaRPr lang="ru-RU" sz="2000" b="1" dirty="0"/>
            </a:p>
          </p:txBody>
        </p:sp>
        <p:sp>
          <p:nvSpPr>
            <p:cNvPr id="8209" name="Text Box 44"/>
            <p:cNvSpPr txBox="1">
              <a:spLocks noChangeArrowheads="1"/>
            </p:cNvSpPr>
            <p:nvPr/>
          </p:nvSpPr>
          <p:spPr bwMode="auto">
            <a:xfrm>
              <a:off x="3645" y="2671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С</a:t>
              </a:r>
              <a:endParaRPr lang="ru-RU" sz="1350"/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12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5252617" y="1657036"/>
            <a:ext cx="3506390" cy="3750469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en-US" sz="3300" dirty="0" smtClean="0"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3300" dirty="0" smtClean="0">
                <a:latin typeface="Arial" panose="020B0604020202020204" pitchFamily="34" charset="0"/>
              </a:rPr>
              <a:t>x + 5x = 180º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3300" dirty="0" smtClean="0">
                <a:latin typeface="Arial" panose="020B0604020202020204" pitchFamily="34" charset="0"/>
              </a:rPr>
              <a:t>6x = 180º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3300" dirty="0">
                <a:latin typeface="Arial" panose="020B0604020202020204" pitchFamily="34" charset="0"/>
              </a:rPr>
              <a:t>x</a:t>
            </a:r>
            <a:r>
              <a:rPr lang="en-US" sz="3300" dirty="0" smtClean="0">
                <a:latin typeface="Arial" panose="020B0604020202020204" pitchFamily="34" charset="0"/>
              </a:rPr>
              <a:t> = 180º : 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3300" dirty="0">
                <a:latin typeface="Arial" panose="020B0604020202020204" pitchFamily="34" charset="0"/>
              </a:rPr>
              <a:t>x</a:t>
            </a:r>
            <a:r>
              <a:rPr lang="en-US" sz="3300" dirty="0" smtClean="0">
                <a:latin typeface="Arial" panose="020B0604020202020204" pitchFamily="34" charset="0"/>
              </a:rPr>
              <a:t> = 30º(</a:t>
            </a:r>
            <a:r>
              <a:rPr lang="en-US" sz="3300" b="1" dirty="0" smtClean="0">
                <a:latin typeface="Arial" panose="020B0604020202020204" pitchFamily="34" charset="0"/>
              </a:rPr>
              <a:t>z</a:t>
            </a:r>
            <a:r>
              <a:rPr lang="en-US" sz="3300" dirty="0" smtClean="0">
                <a:latin typeface="Arial" panose="020B0604020202020204" pitchFamily="34" charset="0"/>
              </a:rPr>
              <a:t>)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3300" dirty="0" smtClean="0">
                <a:latin typeface="Arial" panose="020B0604020202020204" pitchFamily="34" charset="0"/>
              </a:rPr>
              <a:t>30º ∙5 = 150º (</a:t>
            </a:r>
            <a:r>
              <a:rPr lang="en-US" sz="3300" b="1" dirty="0" smtClean="0">
                <a:latin typeface="Arial" panose="020B0604020202020204" pitchFamily="34" charset="0"/>
              </a:rPr>
              <a:t>k</a:t>
            </a:r>
            <a:r>
              <a:rPr lang="en-US" sz="3300" dirty="0" smtClean="0">
                <a:latin typeface="Arial" panose="020B0604020202020204" pitchFamily="34" charset="0"/>
              </a:rPr>
              <a:t>)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uk-UA" sz="3300" dirty="0"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uk-UA" sz="18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uk-UA" dirty="0" smtClean="0">
                <a:latin typeface="Arial" panose="020B0604020202020204" pitchFamily="34" charset="0"/>
              </a:rPr>
              <a:t>              </a:t>
            </a:r>
            <a:endParaRPr lang="uk-UA" sz="2250" dirty="0">
              <a:latin typeface="Arial" panose="020B0604020202020204" pitchFamily="34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1421706" y="2194173"/>
            <a:ext cx="297061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1206203" y="3868192"/>
            <a:ext cx="2970609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  <p:grpSp>
        <p:nvGrpSpPr>
          <p:cNvPr id="37898" name="Group 21"/>
          <p:cNvGrpSpPr>
            <a:grpSpLocks/>
          </p:cNvGrpSpPr>
          <p:nvPr/>
        </p:nvGrpSpPr>
        <p:grpSpPr bwMode="auto">
          <a:xfrm>
            <a:off x="1029985" y="1275606"/>
            <a:ext cx="3140016" cy="3384376"/>
            <a:chOff x="484" y="799"/>
            <a:chExt cx="2305" cy="2722"/>
          </a:xfrm>
        </p:grpSpPr>
        <p:sp>
          <p:nvSpPr>
            <p:cNvPr id="37900" name="Line 10"/>
            <p:cNvSpPr>
              <a:spLocks noChangeShapeType="1"/>
            </p:cNvSpPr>
            <p:nvPr/>
          </p:nvSpPr>
          <p:spPr bwMode="auto">
            <a:xfrm flipV="1">
              <a:off x="567" y="799"/>
              <a:ext cx="1678" cy="272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7901" name="Arc 11"/>
            <p:cNvSpPr>
              <a:spLocks/>
            </p:cNvSpPr>
            <p:nvPr/>
          </p:nvSpPr>
          <p:spPr bwMode="auto">
            <a:xfrm>
              <a:off x="794" y="2540"/>
              <a:ext cx="570" cy="423"/>
            </a:xfrm>
            <a:custGeom>
              <a:avLst/>
              <a:gdLst>
                <a:gd name="T0" fmla="*/ 10 w 21364"/>
                <a:gd name="T1" fmla="*/ 0 h 15880"/>
                <a:gd name="T2" fmla="*/ 15 w 21364"/>
                <a:gd name="T3" fmla="*/ 9 h 15880"/>
                <a:gd name="T4" fmla="*/ 0 w 21364"/>
                <a:gd name="T5" fmla="*/ 11 h 15880"/>
                <a:gd name="T6" fmla="*/ 0 60000 65536"/>
                <a:gd name="T7" fmla="*/ 0 60000 65536"/>
                <a:gd name="T8" fmla="*/ 0 60000 65536"/>
                <a:gd name="T9" fmla="*/ 0 w 21364"/>
                <a:gd name="T10" fmla="*/ 0 h 15880"/>
                <a:gd name="T11" fmla="*/ 21364 w 21364"/>
                <a:gd name="T12" fmla="*/ 15880 h 158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64" h="15880" fill="none" extrusionOk="0">
                  <a:moveTo>
                    <a:pt x="14641" y="0"/>
                  </a:moveTo>
                  <a:cubicBezTo>
                    <a:pt x="18266" y="3341"/>
                    <a:pt x="20638" y="7822"/>
                    <a:pt x="21364" y="12697"/>
                  </a:cubicBezTo>
                </a:path>
                <a:path w="21364" h="15880" stroke="0" extrusionOk="0">
                  <a:moveTo>
                    <a:pt x="14641" y="0"/>
                  </a:moveTo>
                  <a:cubicBezTo>
                    <a:pt x="18266" y="3341"/>
                    <a:pt x="20638" y="7822"/>
                    <a:pt x="21364" y="12697"/>
                  </a:cubicBezTo>
                  <a:lnTo>
                    <a:pt x="0" y="1588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7902" name="Arc 12"/>
            <p:cNvSpPr>
              <a:spLocks/>
            </p:cNvSpPr>
            <p:nvPr/>
          </p:nvSpPr>
          <p:spPr bwMode="auto">
            <a:xfrm>
              <a:off x="1597" y="1286"/>
              <a:ext cx="668" cy="576"/>
            </a:xfrm>
            <a:custGeom>
              <a:avLst/>
              <a:gdLst>
                <a:gd name="T0" fmla="*/ 18 w 25043"/>
                <a:gd name="T1" fmla="*/ 6 h 21600"/>
                <a:gd name="T2" fmla="*/ 0 w 25043"/>
                <a:gd name="T3" fmla="*/ 15 h 21600"/>
                <a:gd name="T4" fmla="*/ 4 w 2504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43"/>
                <a:gd name="T10" fmla="*/ 0 h 21600"/>
                <a:gd name="T11" fmla="*/ 25043 w 2504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43" h="21600" fill="none" extrusionOk="0">
                  <a:moveTo>
                    <a:pt x="25042" y="8219"/>
                  </a:moveTo>
                  <a:cubicBezTo>
                    <a:pt x="21711" y="16315"/>
                    <a:pt x="13822" y="21599"/>
                    <a:pt x="5068" y="21600"/>
                  </a:cubicBezTo>
                  <a:cubicBezTo>
                    <a:pt x="3360" y="21600"/>
                    <a:pt x="1659" y="21397"/>
                    <a:pt x="-1" y="20997"/>
                  </a:cubicBezTo>
                </a:path>
                <a:path w="25043" h="21600" stroke="0" extrusionOk="0">
                  <a:moveTo>
                    <a:pt x="25042" y="8219"/>
                  </a:moveTo>
                  <a:cubicBezTo>
                    <a:pt x="21711" y="16315"/>
                    <a:pt x="13822" y="21599"/>
                    <a:pt x="5068" y="21600"/>
                  </a:cubicBezTo>
                  <a:cubicBezTo>
                    <a:pt x="3360" y="21600"/>
                    <a:pt x="1659" y="21397"/>
                    <a:pt x="-1" y="20997"/>
                  </a:cubicBezTo>
                  <a:lnTo>
                    <a:pt x="5068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7903" name="Arc 13"/>
            <p:cNvSpPr>
              <a:spLocks/>
            </p:cNvSpPr>
            <p:nvPr/>
          </p:nvSpPr>
          <p:spPr bwMode="auto">
            <a:xfrm>
              <a:off x="884" y="2466"/>
              <a:ext cx="575" cy="452"/>
            </a:xfrm>
            <a:custGeom>
              <a:avLst/>
              <a:gdLst>
                <a:gd name="T0" fmla="*/ 10 w 21569"/>
                <a:gd name="T1" fmla="*/ 0 h 16956"/>
                <a:gd name="T2" fmla="*/ 15 w 21569"/>
                <a:gd name="T3" fmla="*/ 11 h 16956"/>
                <a:gd name="T4" fmla="*/ 0 w 21569"/>
                <a:gd name="T5" fmla="*/ 12 h 16956"/>
                <a:gd name="T6" fmla="*/ 0 60000 65536"/>
                <a:gd name="T7" fmla="*/ 0 60000 65536"/>
                <a:gd name="T8" fmla="*/ 0 60000 65536"/>
                <a:gd name="T9" fmla="*/ 0 w 21569"/>
                <a:gd name="T10" fmla="*/ 0 h 16956"/>
                <a:gd name="T11" fmla="*/ 21569 w 21569"/>
                <a:gd name="T12" fmla="*/ 16956 h 169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69" h="16956" fill="none" extrusionOk="0">
                  <a:moveTo>
                    <a:pt x="13381" y="-1"/>
                  </a:moveTo>
                  <a:cubicBezTo>
                    <a:pt x="18252" y="3844"/>
                    <a:pt x="21235" y="9598"/>
                    <a:pt x="21568" y="15796"/>
                  </a:cubicBezTo>
                </a:path>
                <a:path w="21569" h="16956" stroke="0" extrusionOk="0">
                  <a:moveTo>
                    <a:pt x="13381" y="-1"/>
                  </a:moveTo>
                  <a:cubicBezTo>
                    <a:pt x="18252" y="3844"/>
                    <a:pt x="21235" y="9598"/>
                    <a:pt x="21568" y="15796"/>
                  </a:cubicBezTo>
                  <a:lnTo>
                    <a:pt x="0" y="16956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7904" name="Text Box 14"/>
            <p:cNvSpPr txBox="1">
              <a:spLocks noChangeArrowheads="1"/>
            </p:cNvSpPr>
            <p:nvPr/>
          </p:nvSpPr>
          <p:spPr bwMode="auto">
            <a:xfrm>
              <a:off x="1837" y="1525"/>
              <a:ext cx="2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1</a:t>
              </a:r>
              <a:endParaRPr lang="ru-RU" sz="1350"/>
            </a:p>
          </p:txBody>
        </p:sp>
        <p:sp>
          <p:nvSpPr>
            <p:cNvPr id="37905" name="Text Box 15"/>
            <p:cNvSpPr txBox="1">
              <a:spLocks noChangeArrowheads="1"/>
            </p:cNvSpPr>
            <p:nvPr/>
          </p:nvSpPr>
          <p:spPr bwMode="auto">
            <a:xfrm>
              <a:off x="1111" y="2614"/>
              <a:ext cx="2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2</a:t>
              </a:r>
              <a:endParaRPr lang="ru-RU" sz="1350"/>
            </a:p>
          </p:txBody>
        </p:sp>
        <p:sp>
          <p:nvSpPr>
            <p:cNvPr id="37906" name="Text Box 16"/>
            <p:cNvSpPr txBox="1">
              <a:spLocks noChangeArrowheads="1"/>
            </p:cNvSpPr>
            <p:nvPr/>
          </p:nvSpPr>
          <p:spPr bwMode="auto">
            <a:xfrm>
              <a:off x="690" y="1220"/>
              <a:ext cx="240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2000" b="1" dirty="0"/>
                <a:t>а</a:t>
              </a:r>
              <a:endParaRPr lang="ru-RU" sz="2000" b="1" dirty="0"/>
            </a:p>
          </p:txBody>
        </p:sp>
        <p:sp>
          <p:nvSpPr>
            <p:cNvPr id="37907" name="Text Box 17"/>
            <p:cNvSpPr txBox="1">
              <a:spLocks noChangeArrowheads="1"/>
            </p:cNvSpPr>
            <p:nvPr/>
          </p:nvSpPr>
          <p:spPr bwMode="auto">
            <a:xfrm>
              <a:off x="599" y="2671"/>
              <a:ext cx="15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37908" name="Text Box 18"/>
            <p:cNvSpPr txBox="1">
              <a:spLocks noChangeArrowheads="1"/>
            </p:cNvSpPr>
            <p:nvPr/>
          </p:nvSpPr>
          <p:spPr bwMode="auto">
            <a:xfrm>
              <a:off x="2550" y="2626"/>
              <a:ext cx="239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 dirty="0"/>
                <a:t>b</a:t>
              </a:r>
              <a:endParaRPr lang="ru-RU" b="1" dirty="0"/>
            </a:p>
          </p:txBody>
        </p:sp>
        <p:sp>
          <p:nvSpPr>
            <p:cNvPr id="37909" name="Text Box 19"/>
            <p:cNvSpPr txBox="1">
              <a:spLocks noChangeArrowheads="1"/>
            </p:cNvSpPr>
            <p:nvPr/>
          </p:nvSpPr>
          <p:spPr bwMode="auto">
            <a:xfrm>
              <a:off x="484" y="3024"/>
              <a:ext cx="240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000" b="1" dirty="0"/>
                <a:t>c</a:t>
              </a:r>
              <a:endParaRPr lang="ru-RU" sz="2000" b="1" dirty="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-19665" y="0"/>
            <a:ext cx="9163665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9584" y="3171140"/>
            <a:ext cx="327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z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0612" y="2270547"/>
            <a:ext cx="357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k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80112" y="1343021"/>
            <a:ext cx="1747594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 k = 1 : 5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96226" y="964538"/>
            <a:ext cx="10358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Arial" panose="020B0604020202020204" pitchFamily="34" charset="0"/>
              </a:rPr>
              <a:t> </a:t>
            </a:r>
            <a:r>
              <a:rPr lang="uk-UA" sz="2400" b="1" dirty="0">
                <a:latin typeface="Arial" panose="020B0604020202020204" pitchFamily="34" charset="0"/>
              </a:rPr>
              <a:t>а </a:t>
            </a:r>
            <a:r>
              <a:rPr lang="en-US" sz="2400" b="1" dirty="0">
                <a:latin typeface="Arial" panose="020B0604020202020204" pitchFamily="34" charset="0"/>
              </a:rPr>
              <a:t>|| b,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966540" y="4195793"/>
                <a:ext cx="20746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 </a:t>
                </a:r>
                <a:r>
                  <a:rPr lang="en-US" sz="2400" b="1" dirty="0" err="1">
                    <a:solidFill>
                      <a:srgbClr val="C00000"/>
                    </a:solidFill>
                    <a:latin typeface="Arial" panose="020B0604020202020204" pitchFamily="34" charset="0"/>
                  </a:rPr>
                  <a:t>va</a:t>
                </a:r>
                <a:r>
                  <a:rPr lang="uk-UA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k-UA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n-US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- ?</a:t>
                </a:r>
                <a:endParaRPr lang="ru-RU" sz="24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540" y="4195793"/>
                <a:ext cx="2074607" cy="461665"/>
              </a:xfrm>
              <a:prstGeom prst="rect">
                <a:avLst/>
              </a:prstGeom>
              <a:blipFill rotWithShape="0">
                <a:blip r:embed="rId2"/>
                <a:stretch>
                  <a:fillRect t="-9211" r="-3824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95045" y="829217"/>
                <a:ext cx="45929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 </a:t>
                </a:r>
                <a:r>
                  <a:rPr lang="en-US" b="1" dirty="0" err="1">
                    <a:solidFill>
                      <a:srgbClr val="C00000"/>
                    </a:solidFill>
                    <a:latin typeface="Arial" panose="020B0604020202020204" pitchFamily="34" charset="0"/>
                  </a:rPr>
                  <a:t>va</a:t>
                </a:r>
                <a:r>
                  <a:rPr lang="uk-UA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k-UA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chki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tomonlama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45" y="829217"/>
                <a:ext cx="4592924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8197" r="-664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37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xfrm>
            <a:off x="3445978" y="971770"/>
            <a:ext cx="5508079" cy="1510667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uk-UA" dirty="0" smtClean="0">
                <a:latin typeface="Arial" panose="020B0604020202020204" pitchFamily="34" charset="0"/>
              </a:rPr>
              <a:t> </a:t>
            </a:r>
            <a:r>
              <a:rPr lang="uk-UA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uk-UA" sz="28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</a:rPr>
              <a:t>||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</a:rPr>
              <a:t>,</a:t>
            </a:r>
            <a:r>
              <a:rPr lang="uk-UA" sz="2800" dirty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ea typeface="Cambria Math" panose="02040503050406030204" pitchFamily="18" charset="0"/>
              </a:rPr>
              <a:t>- </a:t>
            </a:r>
            <a:r>
              <a:rPr lang="en-US" sz="2600" dirty="0" err="1" smtClean="0">
                <a:solidFill>
                  <a:schemeClr val="tx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kesuvchi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</a:t>
            </a: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uk-UA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burchak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burchakning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 50%</a:t>
            </a:r>
            <a:r>
              <a:rPr lang="uk-UA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</a:rPr>
              <a:t>ga</a:t>
            </a:r>
            <a:r>
              <a:rPr lang="en-US" sz="2400" dirty="0" smtClean="0">
                <a:latin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</a:rPr>
              <a:t>teng</a:t>
            </a:r>
            <a:r>
              <a:rPr lang="en-US" sz="2400" dirty="0" smtClean="0">
                <a:latin typeface="Arial" panose="020B0604020202020204" pitchFamily="34" charset="0"/>
              </a:rPr>
              <a:t>.</a:t>
            </a:r>
            <a:r>
              <a:rPr lang="uk-UA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 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       </a:t>
            </a:r>
            <a:endParaRPr lang="uk-UA" sz="2800" b="1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dirty="0" smtClean="0">
              <a:latin typeface="Arial" panose="020B0604020202020204" pitchFamily="34" charset="0"/>
            </a:endParaRPr>
          </a:p>
        </p:txBody>
      </p:sp>
      <p:grpSp>
        <p:nvGrpSpPr>
          <p:cNvPr id="41992" name="Group 21"/>
          <p:cNvGrpSpPr>
            <a:grpSpLocks/>
          </p:cNvGrpSpPr>
          <p:nvPr/>
        </p:nvGrpSpPr>
        <p:grpSpPr bwMode="auto">
          <a:xfrm>
            <a:off x="467544" y="1707654"/>
            <a:ext cx="3216856" cy="2351128"/>
            <a:chOff x="68" y="799"/>
            <a:chExt cx="2631" cy="2722"/>
          </a:xfrm>
        </p:grpSpPr>
        <p:sp>
          <p:nvSpPr>
            <p:cNvPr id="41994" name="Line 4"/>
            <p:cNvSpPr>
              <a:spLocks noChangeShapeType="1"/>
            </p:cNvSpPr>
            <p:nvPr/>
          </p:nvSpPr>
          <p:spPr bwMode="auto">
            <a:xfrm>
              <a:off x="204" y="1480"/>
              <a:ext cx="2495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41995" name="Line 9"/>
            <p:cNvSpPr>
              <a:spLocks noChangeShapeType="1"/>
            </p:cNvSpPr>
            <p:nvPr/>
          </p:nvSpPr>
          <p:spPr bwMode="auto">
            <a:xfrm>
              <a:off x="68" y="2886"/>
              <a:ext cx="2495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41996" name="Line 10"/>
            <p:cNvSpPr>
              <a:spLocks noChangeShapeType="1"/>
            </p:cNvSpPr>
            <p:nvPr/>
          </p:nvSpPr>
          <p:spPr bwMode="auto">
            <a:xfrm flipV="1">
              <a:off x="249" y="799"/>
              <a:ext cx="1678" cy="272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41997" name="Arc 11"/>
            <p:cNvSpPr>
              <a:spLocks/>
            </p:cNvSpPr>
            <p:nvPr/>
          </p:nvSpPr>
          <p:spPr bwMode="auto">
            <a:xfrm>
              <a:off x="476" y="2540"/>
              <a:ext cx="570" cy="423"/>
            </a:xfrm>
            <a:custGeom>
              <a:avLst/>
              <a:gdLst>
                <a:gd name="T0" fmla="*/ 10 w 21364"/>
                <a:gd name="T1" fmla="*/ 0 h 15880"/>
                <a:gd name="T2" fmla="*/ 15 w 21364"/>
                <a:gd name="T3" fmla="*/ 9 h 15880"/>
                <a:gd name="T4" fmla="*/ 0 w 21364"/>
                <a:gd name="T5" fmla="*/ 11 h 15880"/>
                <a:gd name="T6" fmla="*/ 0 60000 65536"/>
                <a:gd name="T7" fmla="*/ 0 60000 65536"/>
                <a:gd name="T8" fmla="*/ 0 60000 65536"/>
                <a:gd name="T9" fmla="*/ 0 w 21364"/>
                <a:gd name="T10" fmla="*/ 0 h 15880"/>
                <a:gd name="T11" fmla="*/ 21364 w 21364"/>
                <a:gd name="T12" fmla="*/ 15880 h 158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64" h="15880" fill="none" extrusionOk="0">
                  <a:moveTo>
                    <a:pt x="14641" y="0"/>
                  </a:moveTo>
                  <a:cubicBezTo>
                    <a:pt x="18266" y="3341"/>
                    <a:pt x="20638" y="7822"/>
                    <a:pt x="21364" y="12697"/>
                  </a:cubicBezTo>
                </a:path>
                <a:path w="21364" h="15880" stroke="0" extrusionOk="0">
                  <a:moveTo>
                    <a:pt x="14641" y="0"/>
                  </a:moveTo>
                  <a:cubicBezTo>
                    <a:pt x="18266" y="3341"/>
                    <a:pt x="20638" y="7822"/>
                    <a:pt x="21364" y="12697"/>
                  </a:cubicBezTo>
                  <a:lnTo>
                    <a:pt x="0" y="1588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1998" name="Arc 12"/>
            <p:cNvSpPr>
              <a:spLocks/>
            </p:cNvSpPr>
            <p:nvPr/>
          </p:nvSpPr>
          <p:spPr bwMode="auto">
            <a:xfrm>
              <a:off x="1292" y="1286"/>
              <a:ext cx="678" cy="576"/>
            </a:xfrm>
            <a:custGeom>
              <a:avLst/>
              <a:gdLst>
                <a:gd name="T0" fmla="*/ 18 w 25413"/>
                <a:gd name="T1" fmla="*/ 5 h 21600"/>
                <a:gd name="T2" fmla="*/ 0 w 25413"/>
                <a:gd name="T3" fmla="*/ 15 h 21600"/>
                <a:gd name="T4" fmla="*/ 4 w 254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413"/>
                <a:gd name="T10" fmla="*/ 0 h 21600"/>
                <a:gd name="T11" fmla="*/ 25413 w 254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413" h="21600" fill="none" extrusionOk="0">
                  <a:moveTo>
                    <a:pt x="25412" y="7256"/>
                  </a:moveTo>
                  <a:cubicBezTo>
                    <a:pt x="22344" y="15857"/>
                    <a:pt x="14199" y="21599"/>
                    <a:pt x="5068" y="21600"/>
                  </a:cubicBezTo>
                  <a:cubicBezTo>
                    <a:pt x="3360" y="21600"/>
                    <a:pt x="1659" y="21397"/>
                    <a:pt x="-1" y="20997"/>
                  </a:cubicBezTo>
                </a:path>
                <a:path w="25413" h="21600" stroke="0" extrusionOk="0">
                  <a:moveTo>
                    <a:pt x="25412" y="7256"/>
                  </a:moveTo>
                  <a:cubicBezTo>
                    <a:pt x="22344" y="15857"/>
                    <a:pt x="14199" y="21599"/>
                    <a:pt x="5068" y="21600"/>
                  </a:cubicBezTo>
                  <a:cubicBezTo>
                    <a:pt x="3360" y="21600"/>
                    <a:pt x="1659" y="21397"/>
                    <a:pt x="-1" y="20997"/>
                  </a:cubicBezTo>
                  <a:lnTo>
                    <a:pt x="5068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1999" name="Arc 13"/>
            <p:cNvSpPr>
              <a:spLocks/>
            </p:cNvSpPr>
            <p:nvPr/>
          </p:nvSpPr>
          <p:spPr bwMode="auto">
            <a:xfrm>
              <a:off x="521" y="2482"/>
              <a:ext cx="575" cy="436"/>
            </a:xfrm>
            <a:custGeom>
              <a:avLst/>
              <a:gdLst>
                <a:gd name="T0" fmla="*/ 10 w 21569"/>
                <a:gd name="T1" fmla="*/ 0 h 16347"/>
                <a:gd name="T2" fmla="*/ 15 w 21569"/>
                <a:gd name="T3" fmla="*/ 11 h 16347"/>
                <a:gd name="T4" fmla="*/ 0 w 21569"/>
                <a:gd name="T5" fmla="*/ 12 h 16347"/>
                <a:gd name="T6" fmla="*/ 0 60000 65536"/>
                <a:gd name="T7" fmla="*/ 0 60000 65536"/>
                <a:gd name="T8" fmla="*/ 0 60000 65536"/>
                <a:gd name="T9" fmla="*/ 0 w 21569"/>
                <a:gd name="T10" fmla="*/ 0 h 16347"/>
                <a:gd name="T11" fmla="*/ 21569 w 21569"/>
                <a:gd name="T12" fmla="*/ 16347 h 163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69" h="16347" fill="none" extrusionOk="0">
                  <a:moveTo>
                    <a:pt x="14118" y="0"/>
                  </a:moveTo>
                  <a:cubicBezTo>
                    <a:pt x="18563" y="3839"/>
                    <a:pt x="21253" y="9322"/>
                    <a:pt x="21568" y="15187"/>
                  </a:cubicBezTo>
                </a:path>
                <a:path w="21569" h="16347" stroke="0" extrusionOk="0">
                  <a:moveTo>
                    <a:pt x="14118" y="0"/>
                  </a:moveTo>
                  <a:cubicBezTo>
                    <a:pt x="18563" y="3839"/>
                    <a:pt x="21253" y="9322"/>
                    <a:pt x="21568" y="15187"/>
                  </a:cubicBezTo>
                  <a:lnTo>
                    <a:pt x="0" y="16347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2000" name="Text Box 14"/>
            <p:cNvSpPr txBox="1">
              <a:spLocks noChangeArrowheads="1"/>
            </p:cNvSpPr>
            <p:nvPr/>
          </p:nvSpPr>
          <p:spPr bwMode="auto">
            <a:xfrm>
              <a:off x="1474" y="1570"/>
              <a:ext cx="2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1</a:t>
              </a:r>
              <a:endParaRPr lang="ru-RU" sz="1350"/>
            </a:p>
          </p:txBody>
        </p:sp>
        <p:sp>
          <p:nvSpPr>
            <p:cNvPr id="42001" name="Text Box 15"/>
            <p:cNvSpPr txBox="1">
              <a:spLocks noChangeArrowheads="1"/>
            </p:cNvSpPr>
            <p:nvPr/>
          </p:nvSpPr>
          <p:spPr bwMode="auto">
            <a:xfrm>
              <a:off x="793" y="2614"/>
              <a:ext cx="2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dirty="0"/>
                <a:t>2</a:t>
              </a:r>
              <a:endParaRPr lang="ru-RU" sz="1350" dirty="0"/>
            </a:p>
          </p:txBody>
        </p:sp>
        <p:sp>
          <p:nvSpPr>
            <p:cNvPr id="42002" name="Text Box 16"/>
            <p:cNvSpPr txBox="1">
              <a:spLocks noChangeArrowheads="1"/>
            </p:cNvSpPr>
            <p:nvPr/>
          </p:nvSpPr>
          <p:spPr bwMode="auto">
            <a:xfrm>
              <a:off x="271" y="1118"/>
              <a:ext cx="26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b="1" dirty="0"/>
                <a:t>а</a:t>
              </a:r>
              <a:endParaRPr lang="ru-RU" b="1" dirty="0"/>
            </a:p>
          </p:txBody>
        </p:sp>
        <p:sp>
          <p:nvSpPr>
            <p:cNvPr id="42003" name="Text Box 17"/>
            <p:cNvSpPr txBox="1">
              <a:spLocks noChangeArrowheads="1"/>
            </p:cNvSpPr>
            <p:nvPr/>
          </p:nvSpPr>
          <p:spPr bwMode="auto">
            <a:xfrm>
              <a:off x="599" y="2671"/>
              <a:ext cx="15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42004" name="Text Box 18"/>
            <p:cNvSpPr txBox="1">
              <a:spLocks noChangeArrowheads="1"/>
            </p:cNvSpPr>
            <p:nvPr/>
          </p:nvSpPr>
          <p:spPr bwMode="auto">
            <a:xfrm>
              <a:off x="2234" y="2544"/>
              <a:ext cx="27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 dirty="0"/>
                <a:t>b</a:t>
              </a:r>
              <a:endParaRPr lang="ru-RU" b="1" dirty="0"/>
            </a:p>
          </p:txBody>
        </p:sp>
        <p:sp>
          <p:nvSpPr>
            <p:cNvPr id="42005" name="Text Box 19"/>
            <p:cNvSpPr txBox="1">
              <a:spLocks noChangeArrowheads="1"/>
            </p:cNvSpPr>
            <p:nvPr/>
          </p:nvSpPr>
          <p:spPr bwMode="auto">
            <a:xfrm>
              <a:off x="141" y="3079"/>
              <a:ext cx="26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 dirty="0"/>
                <a:t>c</a:t>
              </a:r>
              <a:endParaRPr lang="ru-RU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296601" y="3993068"/>
                <a:ext cx="175721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sz="2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 </a:t>
                </a:r>
                <a:r>
                  <a:rPr lang="en-US" sz="2000" b="1" dirty="0" err="1">
                    <a:solidFill>
                      <a:srgbClr val="C00000"/>
                    </a:solidFill>
                    <a:latin typeface="Arial" panose="020B0604020202020204" pitchFamily="34" charset="0"/>
                  </a:rPr>
                  <a:t>va</a:t>
                </a:r>
                <a:r>
                  <a:rPr lang="uk-UA" sz="2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k-UA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sz="2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n-US" sz="2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- ?</a:t>
                </a:r>
                <a:endParaRPr lang="ru-RU" sz="20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601" y="3993068"/>
                <a:ext cx="1757212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6061" r="-243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928800" y="2191850"/>
                <a:ext cx="4572000" cy="193899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</a:rPr>
                  <a:t>x + 0,5x </a:t>
                </a:r>
                <a:r>
                  <a:rPr lang="en-US" sz="2400" dirty="0">
                    <a:latin typeface="Arial" panose="020B0604020202020204" pitchFamily="34" charset="0"/>
                  </a:rPr>
                  <a:t>= 180º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</a:rPr>
                  <a:t>1,5x </a:t>
                </a:r>
                <a:r>
                  <a:rPr lang="en-US" sz="2400" dirty="0">
                    <a:latin typeface="Arial" panose="020B0604020202020204" pitchFamily="34" charset="0"/>
                  </a:rPr>
                  <a:t>= 180º</a:t>
                </a:r>
              </a:p>
              <a:p>
                <a:r>
                  <a:rPr lang="en-US" sz="2400" dirty="0">
                    <a:latin typeface="Arial" panose="020B0604020202020204" pitchFamily="34" charset="0"/>
                  </a:rPr>
                  <a:t>x = 180º : 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1,5</a:t>
                </a:r>
                <a:endParaRPr lang="en-US" sz="2400" dirty="0">
                  <a:latin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</a:rPr>
                  <a:t>x = 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120º(</a:t>
                </a:r>
                <a14:m>
                  <m:oMath xmlns:m="http://schemas.openxmlformats.org/officeDocument/2006/math">
                    <m:r>
                      <a:rPr lang="uk-UA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uk-UA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) </a:t>
                </a:r>
                <a:endParaRPr lang="en-US" sz="2400" dirty="0">
                  <a:latin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</a:rPr>
                  <a:t>120º ∙0,5 </a:t>
                </a:r>
                <a:r>
                  <a:rPr lang="en-US" sz="2400" dirty="0">
                    <a:latin typeface="Arial" panose="020B0604020202020204" pitchFamily="34" charset="0"/>
                  </a:rPr>
                  <a:t>= 6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0º (</a:t>
                </a:r>
                <a14:m>
                  <m:oMath xmlns:m="http://schemas.openxmlformats.org/officeDocument/2006/math">
                    <m:r>
                      <a:rPr lang="uk-UA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</a:rPr>
                  <a:t>)</a:t>
                </a:r>
                <a:endParaRPr lang="en-US" sz="24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800" y="2191850"/>
                <a:ext cx="4572000" cy="1938992"/>
              </a:xfrm>
              <a:prstGeom prst="rect">
                <a:avLst/>
              </a:prstGeom>
              <a:blipFill rotWithShape="0">
                <a:blip r:embed="rId3"/>
                <a:stretch>
                  <a:fillRect l="-2133" t="-2201" b="-6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7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359376" y="2213483"/>
            <a:ext cx="3096344" cy="1027871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5574217" y="2168900"/>
            <a:ext cx="2503428" cy="1195770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962648" y="245950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4327212">
            <a:off x="6995551" y="2631715"/>
            <a:ext cx="350918" cy="261686"/>
          </a:xfrm>
          <a:prstGeom prst="arc">
            <a:avLst>
              <a:gd name="adj1" fmla="val 12577021"/>
              <a:gd name="adj2" fmla="val 247055"/>
            </a:avLst>
          </a:prstGeom>
          <a:ln w="28575">
            <a:solidFill>
              <a:srgbClr val="68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20114021">
            <a:off x="6219050" y="2591431"/>
            <a:ext cx="940194" cy="914281"/>
          </a:xfrm>
          <a:prstGeom prst="arc">
            <a:avLst>
              <a:gd name="adj1" fmla="val 16425960"/>
              <a:gd name="adj2" fmla="val 2032104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612478" y="2906607"/>
            <a:ext cx="381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k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09941" y="258690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647837" y="207752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5869304">
            <a:off x="6315717" y="2556232"/>
            <a:ext cx="345383" cy="325682"/>
          </a:xfrm>
          <a:prstGeom prst="arc">
            <a:avLst>
              <a:gd name="adj1" fmla="val 11531471"/>
              <a:gd name="adj2" fmla="val 20818833"/>
            </a:avLst>
          </a:prstGeom>
          <a:ln w="28575">
            <a:solidFill>
              <a:srgbClr val="68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9190084">
            <a:off x="6454202" y="2098696"/>
            <a:ext cx="906690" cy="872663"/>
          </a:xfrm>
          <a:prstGeom prst="arc">
            <a:avLst>
              <a:gd name="adj1" fmla="val 16215393"/>
              <a:gd name="adj2" fmla="val 2079815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5865" y="1137504"/>
            <a:ext cx="40892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Berilgan: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x+y+z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245⁰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y, z, k -?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5865" y="2445871"/>
            <a:ext cx="769155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Yechish: x = z, y = k.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+ y = 180⁰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+ y + z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245⁰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245⁰ -180⁰ = 65⁰(x)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180⁰ - 65⁰ = 115⁰(k)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/>
          </a:p>
        </p:txBody>
      </p:sp>
      <p:sp>
        <p:nvSpPr>
          <p:cNvPr id="2" name="TextBox 1"/>
          <p:cNvSpPr txBox="1"/>
          <p:nvPr/>
        </p:nvSpPr>
        <p:spPr>
          <a:xfrm>
            <a:off x="5314849" y="1136916"/>
            <a:ext cx="2347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+ y + z = 245⁰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11048" y="4347348"/>
            <a:ext cx="2820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65⁰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115⁰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106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 animBg="1"/>
      <p:bldP spid="19" grpId="0" animBg="1"/>
      <p:bldP spid="21" grpId="0"/>
      <p:bldP spid="25" grpId="0"/>
      <p:bldP spid="26" grpId="0"/>
      <p:bldP spid="32" grpId="0" animBg="1"/>
      <p:bldP spid="33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Овал 61"/>
          <p:cNvSpPr/>
          <p:nvPr/>
        </p:nvSpPr>
        <p:spPr>
          <a:xfrm>
            <a:off x="5539366" y="1491630"/>
            <a:ext cx="514325" cy="45328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2988724" y="1409730"/>
            <a:ext cx="514325" cy="45328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55608" y="1391122"/>
            <a:ext cx="514325" cy="45328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530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802712" y="956036"/>
                <a:ext cx="6172200" cy="205978"/>
              </a:xfrm>
            </p:spPr>
            <p:txBody>
              <a:bodyPr>
                <a:noAutofit/>
              </a:bodyPr>
              <a:lstStyle/>
              <a:p>
                <a:pPr eaLnBrk="1" hangingPunct="1"/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D</a:t>
                </a:r>
                <a:r>
                  <a:rPr lang="uk-UA" sz="3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ВА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- ?</a:t>
                </a:r>
                <a:endParaRPr lang="uk-UA" sz="32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2530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802712" y="956036"/>
                <a:ext cx="6172200" cy="205978"/>
              </a:xfrm>
              <a:blipFill rotWithShape="0">
                <a:blip r:embed="rId2"/>
                <a:stretch>
                  <a:fillRect t="-129412" b="-18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356989" y="1401977"/>
            <a:ext cx="1891073" cy="2312941"/>
            <a:chOff x="113" y="954"/>
            <a:chExt cx="1600" cy="2584"/>
          </a:xfrm>
        </p:grpSpPr>
        <p:sp>
          <p:nvSpPr>
            <p:cNvPr id="2" name="Рівнобедрений трикутник 3"/>
            <p:cNvSpPr>
              <a:spLocks noChangeArrowheads="1"/>
            </p:cNvSpPr>
            <p:nvPr/>
          </p:nvSpPr>
          <p:spPr bwMode="auto">
            <a:xfrm>
              <a:off x="340" y="1298"/>
              <a:ext cx="1180" cy="1905"/>
            </a:xfrm>
            <a:prstGeom prst="triangle">
              <a:avLst>
                <a:gd name="adj" fmla="val 48468"/>
              </a:avLst>
            </a:prstGeom>
            <a:solidFill>
              <a:schemeClr val="accent1"/>
            </a:solidFill>
            <a:ln w="38100" algn="ctr">
              <a:solidFill>
                <a:srgbClr val="385D8A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uk-UA" sz="1350">
                <a:solidFill>
                  <a:schemeClr val="lt1"/>
                </a:solidFill>
              </a:endParaRPr>
            </a:p>
          </p:txBody>
        </p:sp>
        <p:sp>
          <p:nvSpPr>
            <p:cNvPr id="22575" name="TextBox 4"/>
            <p:cNvSpPr txBox="1">
              <a:spLocks noChangeArrowheads="1"/>
            </p:cNvSpPr>
            <p:nvPr/>
          </p:nvSpPr>
          <p:spPr bwMode="auto">
            <a:xfrm>
              <a:off x="113" y="3158"/>
              <a:ext cx="24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b="1" dirty="0">
                  <a:latin typeface="Calibri" panose="020F0502020204030204" pitchFamily="34" charset="0"/>
                </a:rPr>
                <a:t>А</a:t>
              </a:r>
            </a:p>
          </p:txBody>
        </p:sp>
        <p:sp>
          <p:nvSpPr>
            <p:cNvPr id="22576" name="TextBox 5"/>
            <p:cNvSpPr txBox="1">
              <a:spLocks noChangeArrowheads="1"/>
            </p:cNvSpPr>
            <p:nvPr/>
          </p:nvSpPr>
          <p:spPr bwMode="auto">
            <a:xfrm>
              <a:off x="1474" y="3203"/>
              <a:ext cx="239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b="1" dirty="0">
                  <a:latin typeface="Calibri" panose="020F0502020204030204" pitchFamily="34" charset="0"/>
                </a:rPr>
                <a:t>В</a:t>
              </a:r>
            </a:p>
          </p:txBody>
        </p:sp>
        <p:sp>
          <p:nvSpPr>
            <p:cNvPr id="22577" name="TextBox 6"/>
            <p:cNvSpPr txBox="1">
              <a:spLocks noChangeArrowheads="1"/>
            </p:cNvSpPr>
            <p:nvPr/>
          </p:nvSpPr>
          <p:spPr bwMode="auto">
            <a:xfrm>
              <a:off x="755" y="954"/>
              <a:ext cx="24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 b="1" dirty="0">
                  <a:latin typeface="Calibri" panose="020F0502020204030204" pitchFamily="34" charset="0"/>
                </a:rPr>
                <a:t>D</a:t>
              </a:r>
              <a:endParaRPr lang="uk-UA" sz="1350" b="1" dirty="0">
                <a:latin typeface="Calibri" panose="020F0502020204030204" pitchFamily="34" charset="0"/>
              </a:endParaRPr>
            </a:p>
          </p:txBody>
        </p:sp>
        <p:sp>
          <p:nvSpPr>
            <p:cNvPr id="22578" name="Oval 36"/>
            <p:cNvSpPr>
              <a:spLocks noChangeArrowheads="1"/>
            </p:cNvSpPr>
            <p:nvPr/>
          </p:nvSpPr>
          <p:spPr bwMode="auto">
            <a:xfrm>
              <a:off x="1474" y="3158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79" name="Oval 36"/>
            <p:cNvSpPr>
              <a:spLocks noChangeArrowheads="1"/>
            </p:cNvSpPr>
            <p:nvPr/>
          </p:nvSpPr>
          <p:spPr bwMode="auto">
            <a:xfrm>
              <a:off x="295" y="3158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80" name="Oval 36"/>
            <p:cNvSpPr>
              <a:spLocks noChangeArrowheads="1"/>
            </p:cNvSpPr>
            <p:nvPr/>
          </p:nvSpPr>
          <p:spPr bwMode="auto">
            <a:xfrm>
              <a:off x="884" y="1253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81" name="Arc 16"/>
            <p:cNvSpPr>
              <a:spLocks/>
            </p:cNvSpPr>
            <p:nvPr/>
          </p:nvSpPr>
          <p:spPr bwMode="auto">
            <a:xfrm>
              <a:off x="158" y="2774"/>
              <a:ext cx="572" cy="484"/>
            </a:xfrm>
            <a:custGeom>
              <a:avLst/>
              <a:gdLst>
                <a:gd name="T0" fmla="*/ 8 w 21462"/>
                <a:gd name="T1" fmla="*/ 0 h 18123"/>
                <a:gd name="T2" fmla="*/ 15 w 21462"/>
                <a:gd name="T3" fmla="*/ 11 h 18123"/>
                <a:gd name="T4" fmla="*/ 0 w 21462"/>
                <a:gd name="T5" fmla="*/ 13 h 18123"/>
                <a:gd name="T6" fmla="*/ 0 60000 65536"/>
                <a:gd name="T7" fmla="*/ 0 60000 65536"/>
                <a:gd name="T8" fmla="*/ 0 60000 65536"/>
                <a:gd name="T9" fmla="*/ 0 w 21462"/>
                <a:gd name="T10" fmla="*/ 0 h 18123"/>
                <a:gd name="T11" fmla="*/ 21462 w 21462"/>
                <a:gd name="T12" fmla="*/ 18123 h 181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62" h="18123" fill="none" extrusionOk="0">
                  <a:moveTo>
                    <a:pt x="11752" y="-1"/>
                  </a:moveTo>
                  <a:cubicBezTo>
                    <a:pt x="17170" y="3513"/>
                    <a:pt x="20732" y="9267"/>
                    <a:pt x="21461" y="15684"/>
                  </a:cubicBezTo>
                </a:path>
                <a:path w="21462" h="18123" stroke="0" extrusionOk="0">
                  <a:moveTo>
                    <a:pt x="11752" y="-1"/>
                  </a:moveTo>
                  <a:cubicBezTo>
                    <a:pt x="17170" y="3513"/>
                    <a:pt x="20732" y="9267"/>
                    <a:pt x="21461" y="15684"/>
                  </a:cubicBezTo>
                  <a:lnTo>
                    <a:pt x="0" y="18123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22582" name="Text Box 19"/>
            <p:cNvSpPr txBox="1">
              <a:spLocks noChangeArrowheads="1"/>
            </p:cNvSpPr>
            <p:nvPr/>
          </p:nvSpPr>
          <p:spPr bwMode="auto">
            <a:xfrm>
              <a:off x="612" y="2750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70</a:t>
              </a:r>
              <a:endParaRPr lang="ru-RU" sz="1350"/>
            </a:p>
          </p:txBody>
        </p:sp>
        <p:sp>
          <p:nvSpPr>
            <p:cNvPr id="22583" name="Text Box 20"/>
            <p:cNvSpPr txBox="1">
              <a:spLocks noChangeArrowheads="1"/>
            </p:cNvSpPr>
            <p:nvPr/>
          </p:nvSpPr>
          <p:spPr bwMode="auto">
            <a:xfrm>
              <a:off x="748" y="2704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900"/>
                <a:t>0</a:t>
              </a:r>
              <a:endParaRPr lang="ru-RU" sz="900"/>
            </a:p>
          </p:txBody>
        </p:sp>
        <p:sp>
          <p:nvSpPr>
            <p:cNvPr id="22584" name="Line 51"/>
            <p:cNvSpPr>
              <a:spLocks noChangeShapeType="1"/>
            </p:cNvSpPr>
            <p:nvPr/>
          </p:nvSpPr>
          <p:spPr bwMode="auto">
            <a:xfrm>
              <a:off x="476" y="2251"/>
              <a:ext cx="227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85" name="Line 56"/>
            <p:cNvSpPr>
              <a:spLocks noChangeShapeType="1"/>
            </p:cNvSpPr>
            <p:nvPr/>
          </p:nvSpPr>
          <p:spPr bwMode="auto">
            <a:xfrm flipV="1">
              <a:off x="1111" y="2251"/>
              <a:ext cx="227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86" name="Text Box 59"/>
            <p:cNvSpPr txBox="1">
              <a:spLocks noChangeArrowheads="1"/>
            </p:cNvSpPr>
            <p:nvPr/>
          </p:nvSpPr>
          <p:spPr bwMode="auto">
            <a:xfrm>
              <a:off x="221" y="967"/>
              <a:ext cx="240" cy="34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400" b="1" dirty="0"/>
                <a:t>1</a:t>
              </a:r>
              <a:endParaRPr lang="ru-RU" sz="1400" b="1" dirty="0"/>
            </a:p>
          </p:txBody>
        </p:sp>
      </p:grpSp>
      <p:grpSp>
        <p:nvGrpSpPr>
          <p:cNvPr id="5" name="Group 84"/>
          <p:cNvGrpSpPr>
            <a:grpSpLocks/>
          </p:cNvGrpSpPr>
          <p:nvPr/>
        </p:nvGrpSpPr>
        <p:grpSpPr bwMode="auto">
          <a:xfrm>
            <a:off x="5699650" y="1312616"/>
            <a:ext cx="3156992" cy="2416898"/>
            <a:chOff x="3026" y="527"/>
            <a:chExt cx="2634" cy="2521"/>
          </a:xfrm>
        </p:grpSpPr>
        <p:sp>
          <p:nvSpPr>
            <p:cNvPr id="22554" name="Line 42"/>
            <p:cNvSpPr>
              <a:spLocks noChangeShapeType="1"/>
            </p:cNvSpPr>
            <p:nvPr/>
          </p:nvSpPr>
          <p:spPr bwMode="auto">
            <a:xfrm flipV="1">
              <a:off x="3651" y="527"/>
              <a:ext cx="771" cy="2087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grpSp>
          <p:nvGrpSpPr>
            <p:cNvPr id="22555" name="Group 64"/>
            <p:cNvGrpSpPr>
              <a:grpSpLocks/>
            </p:cNvGrpSpPr>
            <p:nvPr/>
          </p:nvGrpSpPr>
          <p:grpSpPr bwMode="auto">
            <a:xfrm>
              <a:off x="3026" y="709"/>
              <a:ext cx="2634" cy="2339"/>
              <a:chOff x="3026" y="663"/>
              <a:chExt cx="2634" cy="2339"/>
            </a:xfrm>
          </p:grpSpPr>
          <p:sp>
            <p:nvSpPr>
              <p:cNvPr id="22556" name="AutoShape 34"/>
              <p:cNvSpPr>
                <a:spLocks noChangeArrowheads="1"/>
              </p:cNvSpPr>
              <p:nvPr/>
            </p:nvSpPr>
            <p:spPr bwMode="auto">
              <a:xfrm>
                <a:off x="3606" y="1298"/>
                <a:ext cx="1996" cy="1406"/>
              </a:xfrm>
              <a:prstGeom prst="triangle">
                <a:avLst>
                  <a:gd name="adj" fmla="val 26278"/>
                </a:avLst>
              </a:prstGeom>
              <a:gradFill flip="none" rotWithShape="1">
                <a:gsLst>
                  <a:gs pos="0">
                    <a:srgbClr val="C86AC1">
                      <a:tint val="66000"/>
                      <a:satMod val="160000"/>
                    </a:srgbClr>
                  </a:gs>
                  <a:gs pos="50000">
                    <a:srgbClr val="C86AC1">
                      <a:tint val="44500"/>
                      <a:satMod val="160000"/>
                    </a:srgbClr>
                  </a:gs>
                  <a:gs pos="100000">
                    <a:srgbClr val="C86AC1">
                      <a:tint val="23500"/>
                      <a:satMod val="160000"/>
                    </a:srgbClr>
                  </a:gs>
                </a:gsLst>
                <a:lin ang="10800000" scaled="1"/>
                <a:tileRect/>
              </a:gradFill>
              <a:ln w="381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22557" name="Oval 36"/>
              <p:cNvSpPr>
                <a:spLocks noChangeArrowheads="1"/>
              </p:cNvSpPr>
              <p:nvPr/>
            </p:nvSpPr>
            <p:spPr bwMode="auto">
              <a:xfrm>
                <a:off x="3560" y="2659"/>
                <a:ext cx="90" cy="89"/>
              </a:xfrm>
              <a:prstGeom prst="ellipse">
                <a:avLst/>
              </a:prstGeom>
              <a:solidFill>
                <a:srgbClr val="D3080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22558" name="Line 41"/>
              <p:cNvSpPr>
                <a:spLocks noChangeShapeType="1"/>
              </p:cNvSpPr>
              <p:nvPr/>
            </p:nvSpPr>
            <p:spPr bwMode="auto">
              <a:xfrm flipH="1" flipV="1">
                <a:off x="3470" y="663"/>
                <a:ext cx="2132" cy="2041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22559" name="Oval 36"/>
              <p:cNvSpPr>
                <a:spLocks noChangeArrowheads="1"/>
              </p:cNvSpPr>
              <p:nvPr/>
            </p:nvSpPr>
            <p:spPr bwMode="auto">
              <a:xfrm>
                <a:off x="4105" y="1253"/>
                <a:ext cx="90" cy="89"/>
              </a:xfrm>
              <a:prstGeom prst="ellipse">
                <a:avLst/>
              </a:prstGeom>
              <a:solidFill>
                <a:srgbClr val="D3080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22560" name="Oval 36"/>
              <p:cNvSpPr>
                <a:spLocks noChangeArrowheads="1"/>
              </p:cNvSpPr>
              <p:nvPr/>
            </p:nvSpPr>
            <p:spPr bwMode="auto">
              <a:xfrm>
                <a:off x="5556" y="2659"/>
                <a:ext cx="90" cy="89"/>
              </a:xfrm>
              <a:prstGeom prst="ellipse">
                <a:avLst/>
              </a:prstGeom>
              <a:solidFill>
                <a:srgbClr val="D3080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22561" name="Oval 36"/>
              <p:cNvSpPr>
                <a:spLocks noChangeArrowheads="1"/>
              </p:cNvSpPr>
              <p:nvPr/>
            </p:nvSpPr>
            <p:spPr bwMode="auto">
              <a:xfrm>
                <a:off x="4241" y="799"/>
                <a:ext cx="90" cy="89"/>
              </a:xfrm>
              <a:prstGeom prst="ellipse">
                <a:avLst/>
              </a:prstGeom>
              <a:solidFill>
                <a:srgbClr val="D3080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22562" name="Oval 36"/>
              <p:cNvSpPr>
                <a:spLocks noChangeArrowheads="1"/>
              </p:cNvSpPr>
              <p:nvPr/>
            </p:nvSpPr>
            <p:spPr bwMode="auto">
              <a:xfrm>
                <a:off x="3696" y="890"/>
                <a:ext cx="90" cy="89"/>
              </a:xfrm>
              <a:prstGeom prst="ellipse">
                <a:avLst/>
              </a:prstGeom>
              <a:solidFill>
                <a:srgbClr val="D3080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22563" name="Arc 43"/>
              <p:cNvSpPr>
                <a:spLocks/>
              </p:cNvSpPr>
              <p:nvPr/>
            </p:nvSpPr>
            <p:spPr bwMode="auto">
              <a:xfrm>
                <a:off x="3515" y="2218"/>
                <a:ext cx="575" cy="513"/>
              </a:xfrm>
              <a:custGeom>
                <a:avLst/>
                <a:gdLst>
                  <a:gd name="T0" fmla="*/ 7 w 21580"/>
                  <a:gd name="T1" fmla="*/ 0 h 19207"/>
                  <a:gd name="T2" fmla="*/ 15 w 21580"/>
                  <a:gd name="T3" fmla="*/ 13 h 19207"/>
                  <a:gd name="T4" fmla="*/ 0 w 21580"/>
                  <a:gd name="T5" fmla="*/ 14 h 19207"/>
                  <a:gd name="T6" fmla="*/ 0 60000 65536"/>
                  <a:gd name="T7" fmla="*/ 0 60000 65536"/>
                  <a:gd name="T8" fmla="*/ 0 60000 65536"/>
                  <a:gd name="T9" fmla="*/ 0 w 21580"/>
                  <a:gd name="T10" fmla="*/ 0 h 19207"/>
                  <a:gd name="T11" fmla="*/ 21580 w 21580"/>
                  <a:gd name="T12" fmla="*/ 19207 h 1920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80" h="19207" fill="none" extrusionOk="0">
                    <a:moveTo>
                      <a:pt x="9881" y="-1"/>
                    </a:moveTo>
                    <a:cubicBezTo>
                      <a:pt x="16780" y="3549"/>
                      <a:pt x="21246" y="10526"/>
                      <a:pt x="21580" y="18278"/>
                    </a:cubicBezTo>
                  </a:path>
                  <a:path w="21580" h="19207" stroke="0" extrusionOk="0">
                    <a:moveTo>
                      <a:pt x="9881" y="-1"/>
                    </a:moveTo>
                    <a:cubicBezTo>
                      <a:pt x="16780" y="3549"/>
                      <a:pt x="21246" y="10526"/>
                      <a:pt x="21580" y="18278"/>
                    </a:cubicBezTo>
                    <a:lnTo>
                      <a:pt x="0" y="19207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 sz="1350"/>
              </a:p>
            </p:txBody>
          </p:sp>
          <p:sp>
            <p:nvSpPr>
              <p:cNvPr id="22564" name="Text Box 44"/>
              <p:cNvSpPr txBox="1">
                <a:spLocks noChangeArrowheads="1"/>
              </p:cNvSpPr>
              <p:nvPr/>
            </p:nvSpPr>
            <p:spPr bwMode="auto">
              <a:xfrm>
                <a:off x="3969" y="2251"/>
                <a:ext cx="3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sz="1350" dirty="0"/>
                  <a:t>70</a:t>
                </a:r>
                <a:endParaRPr lang="ru-RU" sz="1350" dirty="0"/>
              </a:p>
            </p:txBody>
          </p:sp>
          <p:sp>
            <p:nvSpPr>
              <p:cNvPr id="22565" name="Text Box 45"/>
              <p:cNvSpPr txBox="1">
                <a:spLocks noChangeArrowheads="1"/>
              </p:cNvSpPr>
              <p:nvPr/>
            </p:nvSpPr>
            <p:spPr bwMode="auto">
              <a:xfrm>
                <a:off x="4105" y="2205"/>
                <a:ext cx="209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sz="900"/>
                  <a:t>0</a:t>
                </a:r>
                <a:endParaRPr lang="ru-RU" sz="900"/>
              </a:p>
            </p:txBody>
          </p:sp>
          <p:sp>
            <p:nvSpPr>
              <p:cNvPr id="22566" name="Text Box 46"/>
              <p:cNvSpPr txBox="1">
                <a:spLocks noChangeArrowheads="1"/>
              </p:cNvSpPr>
              <p:nvPr/>
            </p:nvSpPr>
            <p:spPr bwMode="auto">
              <a:xfrm>
                <a:off x="3470" y="2750"/>
                <a:ext cx="26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sz="1350"/>
                  <a:t>С</a:t>
                </a:r>
                <a:endParaRPr lang="ru-RU" sz="1350"/>
              </a:p>
            </p:txBody>
          </p:sp>
          <p:sp>
            <p:nvSpPr>
              <p:cNvPr id="22567" name="Text Box 47"/>
              <p:cNvSpPr txBox="1">
                <a:spLocks noChangeArrowheads="1"/>
              </p:cNvSpPr>
              <p:nvPr/>
            </p:nvSpPr>
            <p:spPr bwMode="auto">
              <a:xfrm>
                <a:off x="5420" y="2750"/>
                <a:ext cx="24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sz="1350"/>
                  <a:t>К</a:t>
                </a:r>
                <a:endParaRPr lang="ru-RU" sz="1350"/>
              </a:p>
            </p:txBody>
          </p:sp>
          <p:sp>
            <p:nvSpPr>
              <p:cNvPr id="22568" name="Text Box 48"/>
              <p:cNvSpPr txBox="1">
                <a:spLocks noChangeArrowheads="1"/>
              </p:cNvSpPr>
              <p:nvPr/>
            </p:nvSpPr>
            <p:spPr bwMode="auto">
              <a:xfrm>
                <a:off x="4215" y="1092"/>
                <a:ext cx="25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sz="1350" dirty="0"/>
                  <a:t>В</a:t>
                </a:r>
                <a:endParaRPr lang="ru-RU" sz="1350" dirty="0"/>
              </a:p>
            </p:txBody>
          </p:sp>
          <p:sp>
            <p:nvSpPr>
              <p:cNvPr id="22569" name="Text Box 49"/>
              <p:cNvSpPr txBox="1">
                <a:spLocks noChangeArrowheads="1"/>
              </p:cNvSpPr>
              <p:nvPr/>
            </p:nvSpPr>
            <p:spPr bwMode="auto">
              <a:xfrm>
                <a:off x="4286" y="709"/>
                <a:ext cx="25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sz="1350"/>
                  <a:t>А</a:t>
                </a:r>
                <a:endParaRPr lang="ru-RU" sz="1350"/>
              </a:p>
            </p:txBody>
          </p:sp>
          <p:sp>
            <p:nvSpPr>
              <p:cNvPr id="22570" name="Text Box 50"/>
              <p:cNvSpPr txBox="1">
                <a:spLocks noChangeArrowheads="1"/>
              </p:cNvSpPr>
              <p:nvPr/>
            </p:nvSpPr>
            <p:spPr bwMode="auto">
              <a:xfrm>
                <a:off x="3515" y="845"/>
                <a:ext cx="26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1350"/>
                  <a:t>D</a:t>
                </a:r>
                <a:endParaRPr lang="ru-RU" sz="1350"/>
              </a:p>
            </p:txBody>
          </p:sp>
          <p:sp>
            <p:nvSpPr>
              <p:cNvPr id="22571" name="Line 54"/>
              <p:cNvSpPr>
                <a:spLocks noChangeShapeType="1"/>
              </p:cNvSpPr>
              <p:nvPr/>
            </p:nvSpPr>
            <p:spPr bwMode="auto">
              <a:xfrm flipV="1">
                <a:off x="4694" y="1797"/>
                <a:ext cx="136" cy="18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22572" name="Line 55"/>
              <p:cNvSpPr>
                <a:spLocks noChangeShapeType="1"/>
              </p:cNvSpPr>
              <p:nvPr/>
            </p:nvSpPr>
            <p:spPr bwMode="auto">
              <a:xfrm flipH="1">
                <a:off x="4558" y="2614"/>
                <a:ext cx="1" cy="22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22573" name="Text Box 61"/>
              <p:cNvSpPr txBox="1">
                <a:spLocks noChangeArrowheads="1"/>
              </p:cNvSpPr>
              <p:nvPr/>
            </p:nvSpPr>
            <p:spPr bwMode="auto">
              <a:xfrm>
                <a:off x="3026" y="751"/>
                <a:ext cx="234" cy="313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1350" b="1" dirty="0"/>
                  <a:t>3</a:t>
                </a:r>
                <a:endParaRPr lang="ru-RU" sz="1350" b="1" dirty="0"/>
              </a:p>
            </p:txBody>
          </p:sp>
        </p:grpSp>
      </p:grpSp>
      <p:grpSp>
        <p:nvGrpSpPr>
          <p:cNvPr id="7" name="Group 65"/>
          <p:cNvGrpSpPr>
            <a:grpSpLocks/>
          </p:cNvGrpSpPr>
          <p:nvPr/>
        </p:nvGrpSpPr>
        <p:grpSpPr bwMode="auto">
          <a:xfrm>
            <a:off x="2942301" y="1441120"/>
            <a:ext cx="2833566" cy="2356940"/>
            <a:chOff x="1960" y="953"/>
            <a:chExt cx="2261" cy="2682"/>
          </a:xfrm>
        </p:grpSpPr>
        <p:sp>
          <p:nvSpPr>
            <p:cNvPr id="4" name="Рівнобедрений трикутник 3"/>
            <p:cNvSpPr>
              <a:spLocks noChangeArrowheads="1"/>
            </p:cNvSpPr>
            <p:nvPr/>
          </p:nvSpPr>
          <p:spPr bwMode="auto">
            <a:xfrm>
              <a:off x="2200" y="1344"/>
              <a:ext cx="1180" cy="1905"/>
            </a:xfrm>
            <a:prstGeom prst="triangle">
              <a:avLst>
                <a:gd name="adj" fmla="val 48468"/>
              </a:avLst>
            </a:prstGeom>
            <a:gradFill flip="none" rotWithShape="1">
              <a:gsLst>
                <a:gs pos="0">
                  <a:srgbClr val="FF0066">
                    <a:tint val="66000"/>
                    <a:satMod val="160000"/>
                  </a:srgbClr>
                </a:gs>
                <a:gs pos="50000">
                  <a:srgbClr val="FF0066">
                    <a:tint val="44500"/>
                    <a:satMod val="160000"/>
                  </a:srgbClr>
                </a:gs>
                <a:gs pos="100000">
                  <a:srgbClr val="FF0066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8100" algn="ctr">
              <a:solidFill>
                <a:srgbClr val="385D8A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uk-UA" sz="1350">
                <a:solidFill>
                  <a:schemeClr val="lt1"/>
                </a:solidFill>
              </a:endParaRPr>
            </a:p>
          </p:txBody>
        </p:sp>
        <p:sp>
          <p:nvSpPr>
            <p:cNvPr id="22537" name="Oval 36"/>
            <p:cNvSpPr>
              <a:spLocks noChangeArrowheads="1"/>
            </p:cNvSpPr>
            <p:nvPr/>
          </p:nvSpPr>
          <p:spPr bwMode="auto">
            <a:xfrm>
              <a:off x="2744" y="1298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38" name="Line 68"/>
            <p:cNvSpPr>
              <a:spLocks noChangeShapeType="1"/>
            </p:cNvSpPr>
            <p:nvPr/>
          </p:nvSpPr>
          <p:spPr bwMode="auto">
            <a:xfrm flipV="1">
              <a:off x="2200" y="3240"/>
              <a:ext cx="2021" cy="9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39" name="Oval 36"/>
            <p:cNvSpPr>
              <a:spLocks noChangeArrowheads="1"/>
            </p:cNvSpPr>
            <p:nvPr/>
          </p:nvSpPr>
          <p:spPr bwMode="auto">
            <a:xfrm>
              <a:off x="3334" y="3203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40" name="Oval 36"/>
            <p:cNvSpPr>
              <a:spLocks noChangeArrowheads="1"/>
            </p:cNvSpPr>
            <p:nvPr/>
          </p:nvSpPr>
          <p:spPr bwMode="auto">
            <a:xfrm>
              <a:off x="2154" y="3203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41" name="Arc 71"/>
            <p:cNvSpPr>
              <a:spLocks/>
            </p:cNvSpPr>
            <p:nvPr/>
          </p:nvSpPr>
          <p:spPr bwMode="auto">
            <a:xfrm>
              <a:off x="2018" y="2799"/>
              <a:ext cx="575" cy="480"/>
            </a:xfrm>
            <a:custGeom>
              <a:avLst/>
              <a:gdLst>
                <a:gd name="T0" fmla="*/ 8 w 21580"/>
                <a:gd name="T1" fmla="*/ 0 h 17988"/>
                <a:gd name="T2" fmla="*/ 15 w 21580"/>
                <a:gd name="T3" fmla="*/ 12 h 17988"/>
                <a:gd name="T4" fmla="*/ 0 w 21580"/>
                <a:gd name="T5" fmla="*/ 13 h 17988"/>
                <a:gd name="T6" fmla="*/ 0 60000 65536"/>
                <a:gd name="T7" fmla="*/ 0 60000 65536"/>
                <a:gd name="T8" fmla="*/ 0 60000 65536"/>
                <a:gd name="T9" fmla="*/ 0 w 21580"/>
                <a:gd name="T10" fmla="*/ 0 h 17988"/>
                <a:gd name="T11" fmla="*/ 21580 w 21580"/>
                <a:gd name="T12" fmla="*/ 17988 h 179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80" h="17988" fill="none" extrusionOk="0">
                  <a:moveTo>
                    <a:pt x="11957" y="-1"/>
                  </a:moveTo>
                  <a:cubicBezTo>
                    <a:pt x="17707" y="3821"/>
                    <a:pt x="21283" y="10162"/>
                    <a:pt x="21580" y="17059"/>
                  </a:cubicBezTo>
                </a:path>
                <a:path w="21580" h="17988" stroke="0" extrusionOk="0">
                  <a:moveTo>
                    <a:pt x="11957" y="-1"/>
                  </a:moveTo>
                  <a:cubicBezTo>
                    <a:pt x="17707" y="3821"/>
                    <a:pt x="21283" y="10162"/>
                    <a:pt x="21580" y="17059"/>
                  </a:cubicBezTo>
                  <a:lnTo>
                    <a:pt x="0" y="17988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22542" name="Text Box 72"/>
            <p:cNvSpPr txBox="1">
              <a:spLocks noChangeArrowheads="1"/>
            </p:cNvSpPr>
            <p:nvPr/>
          </p:nvSpPr>
          <p:spPr bwMode="auto">
            <a:xfrm>
              <a:off x="2472" y="2840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70</a:t>
              </a:r>
              <a:endParaRPr lang="ru-RU" sz="1350"/>
            </a:p>
          </p:txBody>
        </p:sp>
        <p:sp>
          <p:nvSpPr>
            <p:cNvPr id="22543" name="Text Box 73"/>
            <p:cNvSpPr txBox="1">
              <a:spLocks noChangeArrowheads="1"/>
            </p:cNvSpPr>
            <p:nvPr/>
          </p:nvSpPr>
          <p:spPr bwMode="auto">
            <a:xfrm>
              <a:off x="2608" y="2795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900"/>
                <a:t>0</a:t>
              </a:r>
              <a:endParaRPr lang="ru-RU" sz="900"/>
            </a:p>
          </p:txBody>
        </p:sp>
        <p:sp>
          <p:nvSpPr>
            <p:cNvPr id="22544" name="Oval 36"/>
            <p:cNvSpPr>
              <a:spLocks noChangeArrowheads="1"/>
            </p:cNvSpPr>
            <p:nvPr/>
          </p:nvSpPr>
          <p:spPr bwMode="auto">
            <a:xfrm>
              <a:off x="3822" y="3203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2545" name="Text Box 75"/>
            <p:cNvSpPr txBox="1">
              <a:spLocks noChangeArrowheads="1"/>
            </p:cNvSpPr>
            <p:nvPr/>
          </p:nvSpPr>
          <p:spPr bwMode="auto">
            <a:xfrm>
              <a:off x="1960" y="3216"/>
              <a:ext cx="247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 b="1" dirty="0"/>
                <a:t>C</a:t>
              </a:r>
              <a:endParaRPr lang="ru-RU" sz="1350" b="1" dirty="0"/>
            </a:p>
          </p:txBody>
        </p:sp>
        <p:sp>
          <p:nvSpPr>
            <p:cNvPr id="22546" name="Text Box 76"/>
            <p:cNvSpPr txBox="1">
              <a:spLocks noChangeArrowheads="1"/>
            </p:cNvSpPr>
            <p:nvPr/>
          </p:nvSpPr>
          <p:spPr bwMode="auto">
            <a:xfrm>
              <a:off x="3969" y="3294"/>
              <a:ext cx="247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 b="1" dirty="0"/>
                <a:t>D</a:t>
              </a:r>
              <a:endParaRPr lang="ru-RU" sz="1350" b="1" dirty="0"/>
            </a:p>
          </p:txBody>
        </p:sp>
        <p:sp>
          <p:nvSpPr>
            <p:cNvPr id="22547" name="Text Box 77"/>
            <p:cNvSpPr txBox="1">
              <a:spLocks noChangeArrowheads="1"/>
            </p:cNvSpPr>
            <p:nvPr/>
          </p:nvSpPr>
          <p:spPr bwMode="auto">
            <a:xfrm>
              <a:off x="2629" y="103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dirty="0"/>
                <a:t>А</a:t>
              </a:r>
              <a:endParaRPr lang="ru-RU" sz="1350" dirty="0"/>
            </a:p>
          </p:txBody>
        </p:sp>
        <p:sp>
          <p:nvSpPr>
            <p:cNvPr id="22548" name="Text Box 78"/>
            <p:cNvSpPr txBox="1">
              <a:spLocks noChangeArrowheads="1"/>
            </p:cNvSpPr>
            <p:nvPr/>
          </p:nvSpPr>
          <p:spPr bwMode="auto">
            <a:xfrm>
              <a:off x="3288" y="3249"/>
              <a:ext cx="247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b="1" dirty="0"/>
                <a:t>В</a:t>
              </a:r>
              <a:endParaRPr lang="ru-RU" sz="1350" b="1" dirty="0"/>
            </a:p>
          </p:txBody>
        </p:sp>
        <p:sp>
          <p:nvSpPr>
            <p:cNvPr id="22549" name="Line 79"/>
            <p:cNvSpPr>
              <a:spLocks noChangeShapeType="1"/>
            </p:cNvSpPr>
            <p:nvPr/>
          </p:nvSpPr>
          <p:spPr bwMode="auto">
            <a:xfrm>
              <a:off x="2381" y="2296"/>
              <a:ext cx="227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50" name="Line 80"/>
            <p:cNvSpPr>
              <a:spLocks noChangeShapeType="1"/>
            </p:cNvSpPr>
            <p:nvPr/>
          </p:nvSpPr>
          <p:spPr bwMode="auto">
            <a:xfrm>
              <a:off x="2381" y="2251"/>
              <a:ext cx="227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51" name="Line 81"/>
            <p:cNvSpPr>
              <a:spLocks noChangeShapeType="1"/>
            </p:cNvSpPr>
            <p:nvPr/>
          </p:nvSpPr>
          <p:spPr bwMode="auto">
            <a:xfrm flipV="1">
              <a:off x="2971" y="2296"/>
              <a:ext cx="227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52" name="Line 82"/>
            <p:cNvSpPr>
              <a:spLocks noChangeShapeType="1"/>
            </p:cNvSpPr>
            <p:nvPr/>
          </p:nvSpPr>
          <p:spPr bwMode="auto">
            <a:xfrm flipV="1">
              <a:off x="2971" y="2251"/>
              <a:ext cx="227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2553" name="Text Box 83"/>
            <p:cNvSpPr txBox="1">
              <a:spLocks noChangeArrowheads="1"/>
            </p:cNvSpPr>
            <p:nvPr/>
          </p:nvSpPr>
          <p:spPr bwMode="auto">
            <a:xfrm>
              <a:off x="2105" y="953"/>
              <a:ext cx="227" cy="35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400" b="1" dirty="0"/>
                <a:t>2</a:t>
              </a:r>
              <a:endParaRPr lang="ru-RU" sz="14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7590" y="4038625"/>
                <a:ext cx="178125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uk-UA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ВА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k-UA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180⁰ -140⁰= 40⁰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590" y="4038625"/>
                <a:ext cx="1781258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2740" t="-5660" r="-2397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205442" y="4003931"/>
                <a:ext cx="18923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uk-UA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ВА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k-UA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180⁰ - 70⁰ = 110⁰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442" y="4003931"/>
                <a:ext cx="1892378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2581" t="-5660" r="-2258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455407" y="3926498"/>
                <a:ext cx="180504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uk-UA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ВА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uk-UA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 </a:t>
                </a:r>
              </a:p>
              <a:p>
                <a:pPr algn="ctr"/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70⁰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5407" y="3926498"/>
                <a:ext cx="1805045" cy="646331"/>
              </a:xfrm>
              <a:prstGeom prst="rect">
                <a:avLst/>
              </a:prstGeom>
              <a:blipFill rotWithShape="0">
                <a:blip r:embed="rId5"/>
                <a:stretch>
                  <a:fillRect t="-4717" r="-2703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969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title"/>
          </p:nvPr>
        </p:nvSpPr>
        <p:spPr>
          <a:xfrm>
            <a:off x="1306578" y="1607998"/>
            <a:ext cx="362596" cy="3238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x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oup 82"/>
          <p:cNvGrpSpPr>
            <a:grpSpLocks/>
          </p:cNvGrpSpPr>
          <p:nvPr/>
        </p:nvGrpSpPr>
        <p:grpSpPr bwMode="auto">
          <a:xfrm>
            <a:off x="250772" y="1275096"/>
            <a:ext cx="4170038" cy="1807466"/>
            <a:chOff x="4074" y="1946"/>
            <a:chExt cx="1709" cy="1890"/>
          </a:xfrm>
        </p:grpSpPr>
        <p:sp>
          <p:nvSpPr>
            <p:cNvPr id="35" name="AutoShape 60"/>
            <p:cNvSpPr>
              <a:spLocks noChangeArrowheads="1"/>
            </p:cNvSpPr>
            <p:nvPr/>
          </p:nvSpPr>
          <p:spPr bwMode="auto">
            <a:xfrm>
              <a:off x="4241" y="2251"/>
              <a:ext cx="1392" cy="1166"/>
            </a:xfrm>
            <a:prstGeom prst="triangle">
              <a:avLst>
                <a:gd name="adj" fmla="val 48921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6" name="Line 61"/>
            <p:cNvSpPr>
              <a:spLocks noChangeShapeType="1"/>
            </p:cNvSpPr>
            <p:nvPr/>
          </p:nvSpPr>
          <p:spPr bwMode="auto">
            <a:xfrm flipH="1">
              <a:off x="5193" y="2750"/>
              <a:ext cx="136" cy="1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62"/>
            <p:cNvSpPr>
              <a:spLocks noChangeShapeType="1"/>
            </p:cNvSpPr>
            <p:nvPr/>
          </p:nvSpPr>
          <p:spPr bwMode="auto">
            <a:xfrm>
              <a:off x="4513" y="2750"/>
              <a:ext cx="136" cy="1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63"/>
            <p:cNvSpPr>
              <a:spLocks noChangeShapeType="1"/>
            </p:cNvSpPr>
            <p:nvPr/>
          </p:nvSpPr>
          <p:spPr bwMode="auto">
            <a:xfrm>
              <a:off x="4921" y="2251"/>
              <a:ext cx="0" cy="1179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Rectangle 64"/>
            <p:cNvSpPr>
              <a:spLocks noChangeArrowheads="1"/>
            </p:cNvSpPr>
            <p:nvPr/>
          </p:nvSpPr>
          <p:spPr bwMode="auto">
            <a:xfrm>
              <a:off x="4921" y="3249"/>
              <a:ext cx="182" cy="16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40" name="Arc 65"/>
            <p:cNvSpPr>
              <a:spLocks/>
            </p:cNvSpPr>
            <p:nvPr/>
          </p:nvSpPr>
          <p:spPr bwMode="auto">
            <a:xfrm rot="9159282">
              <a:off x="5498" y="3263"/>
              <a:ext cx="110" cy="573"/>
            </a:xfrm>
            <a:custGeom>
              <a:avLst/>
              <a:gdLst>
                <a:gd name="T0" fmla="*/ 6 w 8522"/>
                <a:gd name="T1" fmla="*/ 14 h 21498"/>
                <a:gd name="T2" fmla="*/ 1 w 8522"/>
                <a:gd name="T3" fmla="*/ 15 h 21498"/>
                <a:gd name="T4" fmla="*/ 0 w 8522"/>
                <a:gd name="T5" fmla="*/ 0 h 21498"/>
                <a:gd name="T6" fmla="*/ 0 60000 65536"/>
                <a:gd name="T7" fmla="*/ 0 60000 65536"/>
                <a:gd name="T8" fmla="*/ 0 60000 65536"/>
                <a:gd name="T9" fmla="*/ 0 w 8522"/>
                <a:gd name="T10" fmla="*/ 0 h 21498"/>
                <a:gd name="T11" fmla="*/ 8522 w 8522"/>
                <a:gd name="T12" fmla="*/ 21498 h 214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522" h="21498" fill="none" extrusionOk="0">
                  <a:moveTo>
                    <a:pt x="8521" y="19847"/>
                  </a:moveTo>
                  <a:cubicBezTo>
                    <a:pt x="6478" y="20725"/>
                    <a:pt x="4311" y="21281"/>
                    <a:pt x="2097" y="21497"/>
                  </a:cubicBezTo>
                </a:path>
                <a:path w="8522" h="21498" stroke="0" extrusionOk="0">
                  <a:moveTo>
                    <a:pt x="8521" y="19847"/>
                  </a:moveTo>
                  <a:cubicBezTo>
                    <a:pt x="6478" y="20725"/>
                    <a:pt x="4311" y="21281"/>
                    <a:pt x="2097" y="21497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" name="Text Box 66"/>
            <p:cNvSpPr txBox="1">
              <a:spLocks noChangeArrowheads="1"/>
            </p:cNvSpPr>
            <p:nvPr/>
          </p:nvSpPr>
          <p:spPr bwMode="auto">
            <a:xfrm rot="21161547">
              <a:off x="5217" y="2972"/>
              <a:ext cx="32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/>
                <a:t>3</a:t>
              </a:r>
              <a:r>
                <a:rPr lang="uk-UA" dirty="0" smtClean="0"/>
                <a:t>0⁰</a:t>
              </a:r>
              <a:endParaRPr lang="ru-RU" dirty="0"/>
            </a:p>
          </p:txBody>
        </p:sp>
        <p:sp>
          <p:nvSpPr>
            <p:cNvPr id="43" name="Text Box 68"/>
            <p:cNvSpPr txBox="1">
              <a:spLocks noChangeArrowheads="1"/>
            </p:cNvSpPr>
            <p:nvPr/>
          </p:nvSpPr>
          <p:spPr bwMode="auto">
            <a:xfrm>
              <a:off x="4863" y="3381"/>
              <a:ext cx="22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D</a:t>
              </a:r>
              <a:endParaRPr lang="ru-RU" dirty="0"/>
            </a:p>
          </p:txBody>
        </p:sp>
        <p:sp>
          <p:nvSpPr>
            <p:cNvPr id="45" name="Text Box 69"/>
            <p:cNvSpPr txBox="1">
              <a:spLocks noChangeArrowheads="1"/>
            </p:cNvSpPr>
            <p:nvPr/>
          </p:nvSpPr>
          <p:spPr bwMode="auto">
            <a:xfrm>
              <a:off x="4074" y="3381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/>
                <a:t>В</a:t>
              </a:r>
              <a:endParaRPr lang="ru-RU"/>
            </a:p>
          </p:txBody>
        </p:sp>
        <p:sp>
          <p:nvSpPr>
            <p:cNvPr id="46" name="Text Box 70"/>
            <p:cNvSpPr txBox="1">
              <a:spLocks noChangeArrowheads="1"/>
            </p:cNvSpPr>
            <p:nvPr/>
          </p:nvSpPr>
          <p:spPr bwMode="auto">
            <a:xfrm>
              <a:off x="4839" y="1946"/>
              <a:ext cx="21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47" name="Text Box 71"/>
            <p:cNvSpPr txBox="1">
              <a:spLocks noChangeArrowheads="1"/>
            </p:cNvSpPr>
            <p:nvPr/>
          </p:nvSpPr>
          <p:spPr bwMode="auto">
            <a:xfrm>
              <a:off x="5563" y="3381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/>
                <a:t>С</a:t>
              </a:r>
              <a:endParaRPr lang="ru-RU"/>
            </a:p>
          </p:txBody>
        </p:sp>
        <p:sp>
          <p:nvSpPr>
            <p:cNvPr id="48" name="Text Box 72"/>
            <p:cNvSpPr txBox="1">
              <a:spLocks noChangeArrowheads="1"/>
            </p:cNvSpPr>
            <p:nvPr/>
          </p:nvSpPr>
          <p:spPr bwMode="auto">
            <a:xfrm rot="16200000">
              <a:off x="4442" y="2777"/>
              <a:ext cx="809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b="1" dirty="0" smtClean="0"/>
                <a:t> 6</a:t>
              </a:r>
              <a:r>
                <a:rPr lang="en-US" b="1" dirty="0" smtClean="0"/>
                <a:t> cm</a:t>
              </a:r>
              <a:endParaRPr lang="ru-RU" b="1" dirty="0"/>
            </a:p>
          </p:txBody>
        </p:sp>
      </p:grpSp>
      <p:grpSp>
        <p:nvGrpSpPr>
          <p:cNvPr id="50" name="Group 77"/>
          <p:cNvGrpSpPr>
            <a:grpSpLocks/>
          </p:cNvGrpSpPr>
          <p:nvPr/>
        </p:nvGrpSpPr>
        <p:grpSpPr bwMode="auto">
          <a:xfrm>
            <a:off x="5315205" y="903603"/>
            <a:ext cx="2786062" cy="2464793"/>
            <a:chOff x="4105" y="313"/>
            <a:chExt cx="1755" cy="1688"/>
          </a:xfrm>
        </p:grpSpPr>
        <p:sp>
          <p:nvSpPr>
            <p:cNvPr id="52" name="AutoShape 27"/>
            <p:cNvSpPr>
              <a:spLocks noChangeArrowheads="1"/>
            </p:cNvSpPr>
            <p:nvPr/>
          </p:nvSpPr>
          <p:spPr bwMode="auto">
            <a:xfrm>
              <a:off x="4422" y="527"/>
              <a:ext cx="1256" cy="1225"/>
            </a:xfrm>
            <a:prstGeom prst="rtTriangle">
              <a:avLst/>
            </a:prstGeom>
            <a:gradFill flip="none" rotWithShape="1">
              <a:gsLst>
                <a:gs pos="0">
                  <a:srgbClr val="FF0066">
                    <a:tint val="66000"/>
                    <a:satMod val="160000"/>
                  </a:srgbClr>
                </a:gs>
                <a:gs pos="50000">
                  <a:srgbClr val="FF0066">
                    <a:tint val="44500"/>
                    <a:satMod val="160000"/>
                  </a:srgbClr>
                </a:gs>
                <a:gs pos="100000">
                  <a:srgbClr val="FF0066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53" name="Line 28"/>
            <p:cNvSpPr>
              <a:spLocks noChangeShapeType="1"/>
            </p:cNvSpPr>
            <p:nvPr/>
          </p:nvSpPr>
          <p:spPr bwMode="auto">
            <a:xfrm flipH="1">
              <a:off x="4105" y="1752"/>
              <a:ext cx="1587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Rectangle 29"/>
            <p:cNvSpPr>
              <a:spLocks noChangeArrowheads="1"/>
            </p:cNvSpPr>
            <p:nvPr/>
          </p:nvSpPr>
          <p:spPr bwMode="auto">
            <a:xfrm>
              <a:off x="4422" y="1570"/>
              <a:ext cx="182" cy="168"/>
            </a:xfrm>
            <a:prstGeom prst="rect">
              <a:avLst/>
            </a:prstGeom>
            <a:gradFill flip="none" rotWithShape="1">
              <a:gsLst>
                <a:gs pos="0">
                  <a:srgbClr val="FF0066">
                    <a:tint val="66000"/>
                    <a:satMod val="160000"/>
                  </a:srgbClr>
                </a:gs>
                <a:gs pos="50000">
                  <a:srgbClr val="FF0066">
                    <a:tint val="44500"/>
                    <a:satMod val="160000"/>
                  </a:srgbClr>
                </a:gs>
                <a:gs pos="100000">
                  <a:srgbClr val="FF0066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55" name="Arc 30"/>
            <p:cNvSpPr>
              <a:spLocks/>
            </p:cNvSpPr>
            <p:nvPr/>
          </p:nvSpPr>
          <p:spPr bwMode="auto">
            <a:xfrm>
              <a:off x="5288" y="1482"/>
              <a:ext cx="572" cy="348"/>
            </a:xfrm>
            <a:custGeom>
              <a:avLst/>
              <a:gdLst>
                <a:gd name="T0" fmla="*/ 0 w 21443"/>
                <a:gd name="T1" fmla="*/ 7 h 13041"/>
                <a:gd name="T2" fmla="*/ 3 w 21443"/>
                <a:gd name="T3" fmla="*/ 0 h 13041"/>
                <a:gd name="T4" fmla="*/ 15 w 21443"/>
                <a:gd name="T5" fmla="*/ 9 h 13041"/>
                <a:gd name="T6" fmla="*/ 0 60000 65536"/>
                <a:gd name="T7" fmla="*/ 0 60000 65536"/>
                <a:gd name="T8" fmla="*/ 0 60000 65536"/>
                <a:gd name="T9" fmla="*/ 0 w 21443"/>
                <a:gd name="T10" fmla="*/ 0 h 13041"/>
                <a:gd name="T11" fmla="*/ 21443 w 21443"/>
                <a:gd name="T12" fmla="*/ 13041 h 130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43" h="13041" fill="none" extrusionOk="0">
                  <a:moveTo>
                    <a:pt x="0" y="10440"/>
                  </a:moveTo>
                  <a:cubicBezTo>
                    <a:pt x="460" y="6647"/>
                    <a:pt x="1917" y="3045"/>
                    <a:pt x="4224" y="0"/>
                  </a:cubicBezTo>
                </a:path>
                <a:path w="21443" h="13041" stroke="0" extrusionOk="0">
                  <a:moveTo>
                    <a:pt x="0" y="10440"/>
                  </a:moveTo>
                  <a:cubicBezTo>
                    <a:pt x="460" y="6647"/>
                    <a:pt x="1917" y="3045"/>
                    <a:pt x="4224" y="0"/>
                  </a:cubicBezTo>
                  <a:lnTo>
                    <a:pt x="21443" y="13041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" name="Text Box 31"/>
            <p:cNvSpPr txBox="1">
              <a:spLocks noChangeArrowheads="1"/>
            </p:cNvSpPr>
            <p:nvPr/>
          </p:nvSpPr>
          <p:spPr bwMode="auto">
            <a:xfrm>
              <a:off x="5090" y="1480"/>
              <a:ext cx="28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/>
                <a:t>45</a:t>
              </a:r>
              <a:endParaRPr lang="ru-RU"/>
            </a:p>
          </p:txBody>
        </p:sp>
        <p:sp>
          <p:nvSpPr>
            <p:cNvPr id="57" name="Text Box 32"/>
            <p:cNvSpPr txBox="1">
              <a:spLocks noChangeArrowheads="1"/>
            </p:cNvSpPr>
            <p:nvPr/>
          </p:nvSpPr>
          <p:spPr bwMode="auto">
            <a:xfrm>
              <a:off x="5239" y="1443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200"/>
                <a:t>0</a:t>
              </a:r>
              <a:endParaRPr lang="ru-RU" sz="1200"/>
            </a:p>
          </p:txBody>
        </p:sp>
        <p:sp>
          <p:nvSpPr>
            <p:cNvPr id="58" name="Text Box 33"/>
            <p:cNvSpPr txBox="1">
              <a:spLocks noChangeArrowheads="1"/>
            </p:cNvSpPr>
            <p:nvPr/>
          </p:nvSpPr>
          <p:spPr bwMode="auto">
            <a:xfrm>
              <a:off x="4722" y="1748"/>
              <a:ext cx="488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 dirty="0" smtClean="0"/>
                <a:t> </a:t>
              </a:r>
              <a:r>
                <a:rPr lang="uk-UA" b="1" dirty="0" smtClean="0">
                  <a:solidFill>
                    <a:srgbClr val="002060"/>
                  </a:solidFill>
                </a:rPr>
                <a:t>4</a:t>
              </a:r>
              <a:r>
                <a:rPr lang="en-US" b="1" dirty="0" smtClean="0">
                  <a:solidFill>
                    <a:srgbClr val="002060"/>
                  </a:solidFill>
                </a:rPr>
                <a:t> cm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59" name="Text Box 34"/>
            <p:cNvSpPr txBox="1">
              <a:spLocks noChangeArrowheads="1"/>
            </p:cNvSpPr>
            <p:nvPr/>
          </p:nvSpPr>
          <p:spPr bwMode="auto">
            <a:xfrm>
              <a:off x="4286" y="1748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/>
                <a:t>М</a:t>
              </a:r>
              <a:endParaRPr lang="ru-RU"/>
            </a:p>
          </p:txBody>
        </p:sp>
        <p:sp>
          <p:nvSpPr>
            <p:cNvPr id="60" name="Text Box 35"/>
            <p:cNvSpPr txBox="1">
              <a:spLocks noChangeArrowheads="1"/>
            </p:cNvSpPr>
            <p:nvPr/>
          </p:nvSpPr>
          <p:spPr bwMode="auto">
            <a:xfrm>
              <a:off x="5602" y="1752"/>
              <a:ext cx="21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K</a:t>
              </a:r>
              <a:endParaRPr lang="ru-RU" dirty="0"/>
            </a:p>
          </p:txBody>
        </p:sp>
        <p:sp>
          <p:nvSpPr>
            <p:cNvPr id="61" name="Text Box 36"/>
            <p:cNvSpPr txBox="1">
              <a:spLocks noChangeArrowheads="1"/>
            </p:cNvSpPr>
            <p:nvPr/>
          </p:nvSpPr>
          <p:spPr bwMode="auto">
            <a:xfrm>
              <a:off x="4286" y="313"/>
              <a:ext cx="22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N</a:t>
              </a:r>
              <a:endParaRPr lang="ru-RU" dirty="0"/>
            </a:p>
          </p:txBody>
        </p:sp>
      </p:grpSp>
      <p:sp>
        <p:nvSpPr>
          <p:cNvPr id="62" name="Rectangle 3"/>
          <p:cNvSpPr txBox="1">
            <a:spLocks/>
          </p:cNvSpPr>
          <p:nvPr/>
        </p:nvSpPr>
        <p:spPr>
          <a:xfrm>
            <a:off x="5400853" y="1882757"/>
            <a:ext cx="362596" cy="3238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y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6005" y="3159068"/>
            <a:ext cx="252517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∆ ABC –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AD </a:t>
            </a:r>
            <a:r>
              <a:rPr lang="en-US" sz="2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</a:t>
            </a:r>
            <a:r>
              <a:rPr lang="en-US" sz="2000" b="1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balandlik</a:t>
            </a:r>
            <a:r>
              <a:rPr lang="en-US" sz="2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AC = 6∙2 = 12 (AB)</a:t>
            </a:r>
          </a:p>
          <a:p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</a:t>
            </a: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= 12 cm</a:t>
            </a: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963571" y="3500085"/>
                <a:ext cx="4572000" cy="92333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 </a:t>
                </a: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MNK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90º li.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 = 45º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MK = MN</a:t>
                </a:r>
                <a:endParaRPr lang="en-US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 = 4 </a:t>
                </a: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cm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3571" y="3500085"/>
                <a:ext cx="4572000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1067" t="-3289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Овал 65"/>
          <p:cNvSpPr/>
          <p:nvPr/>
        </p:nvSpPr>
        <p:spPr>
          <a:xfrm>
            <a:off x="348824" y="1048463"/>
            <a:ext cx="662044" cy="45328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4792559" y="1090194"/>
            <a:ext cx="736956" cy="45328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b)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81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9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2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395536" y="1293118"/>
            <a:ext cx="4341019" cy="2352676"/>
            <a:chOff x="2154" y="1797"/>
            <a:chExt cx="3646" cy="1976"/>
          </a:xfrm>
        </p:grpSpPr>
        <p:sp>
          <p:nvSpPr>
            <p:cNvPr id="25631" name="AutoShape 18"/>
            <p:cNvSpPr>
              <a:spLocks noChangeArrowheads="1"/>
            </p:cNvSpPr>
            <p:nvPr/>
          </p:nvSpPr>
          <p:spPr bwMode="auto">
            <a:xfrm>
              <a:off x="2381" y="2069"/>
              <a:ext cx="3265" cy="1361"/>
            </a:xfrm>
            <a:prstGeom prst="triangle">
              <a:avLst>
                <a:gd name="adj" fmla="val 52926"/>
              </a:avLst>
            </a:prstGeom>
            <a:gradFill flip="none" rotWithShape="1">
              <a:gsLst>
                <a:gs pos="0">
                  <a:srgbClr val="FF0066">
                    <a:tint val="66000"/>
                    <a:satMod val="160000"/>
                  </a:srgbClr>
                </a:gs>
                <a:gs pos="50000">
                  <a:srgbClr val="FF0066">
                    <a:tint val="44500"/>
                    <a:satMod val="160000"/>
                  </a:srgbClr>
                </a:gs>
                <a:gs pos="100000">
                  <a:srgbClr val="FF0066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5632" name="Line 19"/>
            <p:cNvSpPr>
              <a:spLocks noChangeShapeType="1"/>
            </p:cNvSpPr>
            <p:nvPr/>
          </p:nvSpPr>
          <p:spPr bwMode="auto">
            <a:xfrm flipH="1">
              <a:off x="3651" y="2069"/>
              <a:ext cx="454" cy="136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33" name="Line 20"/>
            <p:cNvSpPr>
              <a:spLocks noChangeShapeType="1"/>
            </p:cNvSpPr>
            <p:nvPr/>
          </p:nvSpPr>
          <p:spPr bwMode="auto">
            <a:xfrm flipH="1" flipV="1">
              <a:off x="3878" y="2795"/>
              <a:ext cx="1769" cy="63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34" name="Oval 36"/>
            <p:cNvSpPr>
              <a:spLocks noChangeArrowheads="1"/>
            </p:cNvSpPr>
            <p:nvPr/>
          </p:nvSpPr>
          <p:spPr bwMode="auto">
            <a:xfrm>
              <a:off x="4059" y="2024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5635" name="Oval 36"/>
            <p:cNvSpPr>
              <a:spLocks noChangeArrowheads="1"/>
            </p:cNvSpPr>
            <p:nvPr/>
          </p:nvSpPr>
          <p:spPr bwMode="auto">
            <a:xfrm>
              <a:off x="3606" y="3385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5636" name="Oval 36"/>
            <p:cNvSpPr>
              <a:spLocks noChangeArrowheads="1"/>
            </p:cNvSpPr>
            <p:nvPr/>
          </p:nvSpPr>
          <p:spPr bwMode="auto">
            <a:xfrm>
              <a:off x="3833" y="2750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5637" name="Oval 36"/>
            <p:cNvSpPr>
              <a:spLocks noChangeArrowheads="1"/>
            </p:cNvSpPr>
            <p:nvPr/>
          </p:nvSpPr>
          <p:spPr bwMode="auto">
            <a:xfrm>
              <a:off x="5602" y="3385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25638" name="Arc 27"/>
            <p:cNvSpPr>
              <a:spLocks/>
            </p:cNvSpPr>
            <p:nvPr/>
          </p:nvSpPr>
          <p:spPr bwMode="auto">
            <a:xfrm>
              <a:off x="2245" y="3170"/>
              <a:ext cx="570" cy="338"/>
            </a:xfrm>
            <a:custGeom>
              <a:avLst/>
              <a:gdLst>
                <a:gd name="T0" fmla="*/ 12 w 21358"/>
                <a:gd name="T1" fmla="*/ 0 h 12693"/>
                <a:gd name="T2" fmla="*/ 15 w 21358"/>
                <a:gd name="T3" fmla="*/ 7 h 12693"/>
                <a:gd name="T4" fmla="*/ 0 w 21358"/>
                <a:gd name="T5" fmla="*/ 9 h 12693"/>
                <a:gd name="T6" fmla="*/ 0 60000 65536"/>
                <a:gd name="T7" fmla="*/ 0 60000 65536"/>
                <a:gd name="T8" fmla="*/ 0 60000 65536"/>
                <a:gd name="T9" fmla="*/ 0 w 21358"/>
                <a:gd name="T10" fmla="*/ 0 h 12693"/>
                <a:gd name="T11" fmla="*/ 21358 w 21358"/>
                <a:gd name="T12" fmla="*/ 12693 h 126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58" h="12693" fill="none" extrusionOk="0">
                  <a:moveTo>
                    <a:pt x="17477" y="-1"/>
                  </a:moveTo>
                  <a:cubicBezTo>
                    <a:pt x="19510" y="2799"/>
                    <a:pt x="20841" y="6046"/>
                    <a:pt x="21357" y="9467"/>
                  </a:cubicBezTo>
                </a:path>
                <a:path w="21358" h="12693" stroke="0" extrusionOk="0">
                  <a:moveTo>
                    <a:pt x="17477" y="-1"/>
                  </a:moveTo>
                  <a:cubicBezTo>
                    <a:pt x="19510" y="2799"/>
                    <a:pt x="20841" y="6046"/>
                    <a:pt x="21357" y="9467"/>
                  </a:cubicBezTo>
                  <a:lnTo>
                    <a:pt x="0" y="12693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25639" name="Text Box 28"/>
            <p:cNvSpPr txBox="1">
              <a:spLocks noChangeArrowheads="1"/>
            </p:cNvSpPr>
            <p:nvPr/>
          </p:nvSpPr>
          <p:spPr bwMode="auto">
            <a:xfrm>
              <a:off x="2744" y="3158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40</a:t>
              </a:r>
              <a:endParaRPr lang="ru-RU" sz="1350"/>
            </a:p>
          </p:txBody>
        </p:sp>
        <p:sp>
          <p:nvSpPr>
            <p:cNvPr id="25640" name="Text Box 29"/>
            <p:cNvSpPr txBox="1">
              <a:spLocks noChangeArrowheads="1"/>
            </p:cNvSpPr>
            <p:nvPr/>
          </p:nvSpPr>
          <p:spPr bwMode="auto">
            <a:xfrm>
              <a:off x="2880" y="3113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/>
                <a:t>0</a:t>
              </a:r>
              <a:endParaRPr lang="ru-RU" sz="900"/>
            </a:p>
          </p:txBody>
        </p:sp>
        <p:sp>
          <p:nvSpPr>
            <p:cNvPr id="25641" name="Text Box 35"/>
            <p:cNvSpPr txBox="1">
              <a:spLocks noChangeArrowheads="1"/>
            </p:cNvSpPr>
            <p:nvPr/>
          </p:nvSpPr>
          <p:spPr bwMode="auto">
            <a:xfrm>
              <a:off x="3606" y="2659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D</a:t>
              </a:r>
              <a:endParaRPr lang="ru-RU" sz="1350"/>
            </a:p>
          </p:txBody>
        </p:sp>
        <p:sp>
          <p:nvSpPr>
            <p:cNvPr id="25642" name="Text Box 36"/>
            <p:cNvSpPr txBox="1">
              <a:spLocks noChangeArrowheads="1"/>
            </p:cNvSpPr>
            <p:nvPr/>
          </p:nvSpPr>
          <p:spPr bwMode="auto">
            <a:xfrm>
              <a:off x="2154" y="3475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А</a:t>
              </a:r>
              <a:endParaRPr lang="ru-RU" sz="1350"/>
            </a:p>
          </p:txBody>
        </p:sp>
        <p:sp>
          <p:nvSpPr>
            <p:cNvPr id="25643" name="Text Box 37"/>
            <p:cNvSpPr txBox="1">
              <a:spLocks noChangeArrowheads="1"/>
            </p:cNvSpPr>
            <p:nvPr/>
          </p:nvSpPr>
          <p:spPr bwMode="auto">
            <a:xfrm>
              <a:off x="4059" y="1797"/>
              <a:ext cx="2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К</a:t>
              </a:r>
              <a:endParaRPr lang="ru-RU" sz="1350"/>
            </a:p>
          </p:txBody>
        </p:sp>
        <p:sp>
          <p:nvSpPr>
            <p:cNvPr id="25644" name="Text Box 38"/>
            <p:cNvSpPr txBox="1">
              <a:spLocks noChangeArrowheads="1"/>
            </p:cNvSpPr>
            <p:nvPr/>
          </p:nvSpPr>
          <p:spPr bwMode="auto">
            <a:xfrm>
              <a:off x="3470" y="3521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С</a:t>
              </a:r>
              <a:endParaRPr lang="ru-RU" sz="1350"/>
            </a:p>
          </p:txBody>
        </p:sp>
        <p:sp>
          <p:nvSpPr>
            <p:cNvPr id="25645" name="Text Box 39"/>
            <p:cNvSpPr txBox="1">
              <a:spLocks noChangeArrowheads="1"/>
            </p:cNvSpPr>
            <p:nvPr/>
          </p:nvSpPr>
          <p:spPr bwMode="auto">
            <a:xfrm>
              <a:off x="5548" y="3521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В</a:t>
              </a:r>
              <a:endParaRPr lang="ru-RU" sz="1350"/>
            </a:p>
          </p:txBody>
        </p:sp>
        <p:sp>
          <p:nvSpPr>
            <p:cNvPr id="25646" name="Line 51"/>
            <p:cNvSpPr>
              <a:spLocks noChangeShapeType="1"/>
            </p:cNvSpPr>
            <p:nvPr/>
          </p:nvSpPr>
          <p:spPr bwMode="auto">
            <a:xfrm flipH="1" flipV="1">
              <a:off x="4558" y="3294"/>
              <a:ext cx="46" cy="22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47" name="Line 52"/>
            <p:cNvSpPr>
              <a:spLocks noChangeShapeType="1"/>
            </p:cNvSpPr>
            <p:nvPr/>
          </p:nvSpPr>
          <p:spPr bwMode="auto">
            <a:xfrm flipV="1">
              <a:off x="4740" y="2568"/>
              <a:ext cx="137" cy="18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48" name="Line 53"/>
            <p:cNvSpPr>
              <a:spLocks noChangeShapeType="1"/>
            </p:cNvSpPr>
            <p:nvPr/>
          </p:nvSpPr>
          <p:spPr bwMode="auto">
            <a:xfrm flipH="1" flipV="1">
              <a:off x="3198" y="2614"/>
              <a:ext cx="136" cy="18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49" name="Line 54"/>
            <p:cNvSpPr>
              <a:spLocks noChangeShapeType="1"/>
            </p:cNvSpPr>
            <p:nvPr/>
          </p:nvSpPr>
          <p:spPr bwMode="auto">
            <a:xfrm flipH="1" flipV="1">
              <a:off x="3833" y="2432"/>
              <a:ext cx="226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50" name="Line 55"/>
            <p:cNvSpPr>
              <a:spLocks noChangeShapeType="1"/>
            </p:cNvSpPr>
            <p:nvPr/>
          </p:nvSpPr>
          <p:spPr bwMode="auto">
            <a:xfrm flipH="1" flipV="1">
              <a:off x="3833" y="2478"/>
              <a:ext cx="226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51" name="Line 56"/>
            <p:cNvSpPr>
              <a:spLocks noChangeShapeType="1"/>
            </p:cNvSpPr>
            <p:nvPr/>
          </p:nvSpPr>
          <p:spPr bwMode="auto">
            <a:xfrm flipH="1" flipV="1">
              <a:off x="3651" y="3022"/>
              <a:ext cx="226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5652" name="Line 57"/>
            <p:cNvSpPr>
              <a:spLocks noChangeShapeType="1"/>
            </p:cNvSpPr>
            <p:nvPr/>
          </p:nvSpPr>
          <p:spPr bwMode="auto">
            <a:xfrm flipH="1" flipV="1">
              <a:off x="3652" y="3067"/>
              <a:ext cx="226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</p:grpSp>
      <p:sp>
        <p:nvSpPr>
          <p:cNvPr id="54" name="Прямоугольник 53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331451" y="1031508"/>
                <a:ext cx="172008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D</a:t>
                </a:r>
                <a:r>
                  <a:rPr lang="uk-UA" sz="28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ВА </a:t>
                </a:r>
                <a:r>
                  <a:rPr lang="en-US" sz="28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- ?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451" y="1031508"/>
                <a:ext cx="1720086" cy="523220"/>
              </a:xfrm>
              <a:prstGeom prst="rect">
                <a:avLst/>
              </a:prstGeom>
              <a:blipFill rotWithShape="0">
                <a:blip r:embed="rId2"/>
                <a:stretch>
                  <a:fillRect t="-13953" r="-5674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937679" y="1610599"/>
                <a:ext cx="5105399" cy="25237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 AKB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(AK = KB),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∆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KBC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(KB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CB).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= 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40⁰</a:t>
                </a: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 –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∆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xossasiga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BD-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bissektrissa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BDA = 40⁰ : 2 = 20⁰</a:t>
                </a:r>
                <a:endParaRPr lang="en-US" sz="1600" b="1" dirty="0">
                  <a:solidFill>
                    <a:srgbClr val="C0000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679" y="1610599"/>
                <a:ext cx="5105399" cy="2523768"/>
              </a:xfrm>
              <a:prstGeom prst="rect">
                <a:avLst/>
              </a:prstGeom>
              <a:blipFill rotWithShape="0">
                <a:blip r:embed="rId3"/>
                <a:stretch>
                  <a:fillRect l="-1314" t="-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1757606" y="3895746"/>
            <a:ext cx="2209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20⁰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99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/>
          </p:cNvSpPr>
          <p:nvPr>
            <p:ph type="body" idx="1"/>
          </p:nvPr>
        </p:nvSpPr>
        <p:spPr>
          <a:xfrm>
            <a:off x="0" y="-24706"/>
            <a:ext cx="9144000" cy="588934"/>
          </a:xfr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 eaLnBrk="1" hangingPunct="1">
              <a:buNone/>
            </a:pPr>
            <a:r>
              <a:rPr lang="en-US" sz="2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burchaklarini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599193" y="837270"/>
            <a:ext cx="1843420" cy="1550383"/>
            <a:chOff x="143" y="391"/>
            <a:chExt cx="1830" cy="1704"/>
          </a:xfr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50218" name="AutoShape 3"/>
            <p:cNvSpPr>
              <a:spLocks noChangeArrowheads="1"/>
            </p:cNvSpPr>
            <p:nvPr/>
          </p:nvSpPr>
          <p:spPr bwMode="auto">
            <a:xfrm flipH="1">
              <a:off x="385" y="391"/>
              <a:ext cx="1497" cy="1406"/>
            </a:xfrm>
            <a:prstGeom prst="rtTriangle">
              <a:avLst/>
            </a:prstGeom>
            <a:grpFill/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0220" name="Rectangle 10"/>
            <p:cNvSpPr>
              <a:spLocks noChangeArrowheads="1"/>
            </p:cNvSpPr>
            <p:nvPr/>
          </p:nvSpPr>
          <p:spPr bwMode="auto">
            <a:xfrm>
              <a:off x="1701" y="1629"/>
              <a:ext cx="181" cy="168"/>
            </a:xfrm>
            <a:prstGeom prst="rect">
              <a:avLst/>
            </a:prstGeom>
            <a:grpFill/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0221" name="Line 11"/>
            <p:cNvSpPr>
              <a:spLocks noChangeShapeType="1"/>
            </p:cNvSpPr>
            <p:nvPr/>
          </p:nvSpPr>
          <p:spPr bwMode="auto">
            <a:xfrm>
              <a:off x="1111" y="1706"/>
              <a:ext cx="0" cy="182"/>
            </a:xfrm>
            <a:prstGeom prst="line">
              <a:avLst/>
            </a:prstGeom>
            <a:grpFill/>
            <a:ln w="28575">
              <a:solidFill>
                <a:srgbClr val="FF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222" name="Line 12"/>
            <p:cNvSpPr>
              <a:spLocks noChangeShapeType="1"/>
            </p:cNvSpPr>
            <p:nvPr/>
          </p:nvSpPr>
          <p:spPr bwMode="auto">
            <a:xfrm flipV="1">
              <a:off x="1791" y="1117"/>
              <a:ext cx="182" cy="0"/>
            </a:xfrm>
            <a:prstGeom prst="line">
              <a:avLst/>
            </a:prstGeom>
            <a:grpFill/>
            <a:ln w="28575">
              <a:solidFill>
                <a:srgbClr val="FF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223" name="Text Box 18"/>
            <p:cNvSpPr txBox="1">
              <a:spLocks noChangeArrowheads="1"/>
            </p:cNvSpPr>
            <p:nvPr/>
          </p:nvSpPr>
          <p:spPr bwMode="auto">
            <a:xfrm>
              <a:off x="143" y="1843"/>
              <a:ext cx="252" cy="25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dirty="0"/>
                <a:t>А</a:t>
              </a:r>
              <a:endParaRPr lang="ru-RU" sz="1350" dirty="0"/>
            </a:p>
          </p:txBody>
        </p:sp>
      </p:grpSp>
      <p:sp>
        <p:nvSpPr>
          <p:cNvPr id="50181" name="Text Box 19"/>
          <p:cNvSpPr txBox="1">
            <a:spLocks noChangeArrowheads="1"/>
          </p:cNvSpPr>
          <p:nvPr/>
        </p:nvSpPr>
        <p:spPr bwMode="auto">
          <a:xfrm>
            <a:off x="2322592" y="618912"/>
            <a:ext cx="359088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1350" dirty="0"/>
              <a:t>В</a:t>
            </a:r>
            <a:endParaRPr lang="ru-RU" sz="1350" dirty="0"/>
          </a:p>
        </p:txBody>
      </p:sp>
      <p:sp>
        <p:nvSpPr>
          <p:cNvPr id="50182" name="Text Box 20"/>
          <p:cNvSpPr txBox="1">
            <a:spLocks noChangeArrowheads="1"/>
          </p:cNvSpPr>
          <p:nvPr/>
        </p:nvSpPr>
        <p:spPr bwMode="auto">
          <a:xfrm>
            <a:off x="2365282" y="2058978"/>
            <a:ext cx="3097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1350" dirty="0"/>
              <a:t>С</a:t>
            </a:r>
            <a:endParaRPr lang="ru-RU" sz="1350" dirty="0"/>
          </a:p>
        </p:txBody>
      </p:sp>
      <p:sp>
        <p:nvSpPr>
          <p:cNvPr id="50183" name="Text Box 23"/>
          <p:cNvSpPr txBox="1">
            <a:spLocks noChangeArrowheads="1"/>
          </p:cNvSpPr>
          <p:nvPr/>
        </p:nvSpPr>
        <p:spPr bwMode="auto">
          <a:xfrm>
            <a:off x="5828511" y="636389"/>
            <a:ext cx="3097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350" dirty="0"/>
              <a:t>D</a:t>
            </a:r>
            <a:endParaRPr lang="ru-RU" sz="1350" dirty="0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4808542" y="828025"/>
            <a:ext cx="2148484" cy="1297738"/>
            <a:chOff x="2336" y="346"/>
            <a:chExt cx="2248" cy="1703"/>
          </a:xfrm>
        </p:grpSpPr>
        <p:sp>
          <p:nvSpPr>
            <p:cNvPr id="50211" name="AutoShape 2"/>
            <p:cNvSpPr>
              <a:spLocks noChangeArrowheads="1"/>
            </p:cNvSpPr>
            <p:nvPr/>
          </p:nvSpPr>
          <p:spPr bwMode="auto">
            <a:xfrm>
              <a:off x="2517" y="346"/>
              <a:ext cx="1800" cy="1438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0213" name="Line 13"/>
            <p:cNvSpPr>
              <a:spLocks noChangeShapeType="1"/>
            </p:cNvSpPr>
            <p:nvPr/>
          </p:nvSpPr>
          <p:spPr bwMode="auto">
            <a:xfrm flipV="1">
              <a:off x="3787" y="1026"/>
              <a:ext cx="182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214" name="Line 14"/>
            <p:cNvSpPr>
              <a:spLocks noChangeShapeType="1"/>
            </p:cNvSpPr>
            <p:nvPr/>
          </p:nvSpPr>
          <p:spPr bwMode="auto">
            <a:xfrm flipH="1" flipV="1">
              <a:off x="2879" y="1026"/>
              <a:ext cx="182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215" name="Text Box 21"/>
            <p:cNvSpPr txBox="1">
              <a:spLocks noChangeArrowheads="1"/>
            </p:cNvSpPr>
            <p:nvPr/>
          </p:nvSpPr>
          <p:spPr bwMode="auto">
            <a:xfrm>
              <a:off x="2336" y="1797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C</a:t>
              </a:r>
              <a:endParaRPr lang="ru-RU" sz="1350"/>
            </a:p>
          </p:txBody>
        </p:sp>
        <p:sp>
          <p:nvSpPr>
            <p:cNvPr id="50216" name="Text Box 22"/>
            <p:cNvSpPr txBox="1">
              <a:spLocks noChangeArrowheads="1"/>
            </p:cNvSpPr>
            <p:nvPr/>
          </p:nvSpPr>
          <p:spPr bwMode="auto">
            <a:xfrm>
              <a:off x="4332" y="1752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E</a:t>
              </a:r>
              <a:endParaRPr lang="ru-RU" sz="1350"/>
            </a:p>
          </p:txBody>
        </p:sp>
        <p:sp>
          <p:nvSpPr>
            <p:cNvPr id="50217" name="Line 28"/>
            <p:cNvSpPr>
              <a:spLocks noChangeShapeType="1"/>
            </p:cNvSpPr>
            <p:nvPr/>
          </p:nvSpPr>
          <p:spPr bwMode="auto">
            <a:xfrm>
              <a:off x="3424" y="1706"/>
              <a:ext cx="0" cy="18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1414564" y="2873018"/>
            <a:ext cx="2669383" cy="1762553"/>
            <a:chOff x="-48" y="1797"/>
            <a:chExt cx="2792" cy="1814"/>
          </a:xfrm>
        </p:grpSpPr>
        <p:sp>
          <p:nvSpPr>
            <p:cNvPr id="50203" name="AutoShape 48"/>
            <p:cNvSpPr>
              <a:spLocks noChangeArrowheads="1"/>
            </p:cNvSpPr>
            <p:nvPr/>
          </p:nvSpPr>
          <p:spPr bwMode="auto">
            <a:xfrm rot="8500895">
              <a:off x="204" y="2614"/>
              <a:ext cx="2540" cy="997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0204" name="Line 49"/>
            <p:cNvSpPr>
              <a:spLocks noChangeShapeType="1"/>
            </p:cNvSpPr>
            <p:nvPr/>
          </p:nvSpPr>
          <p:spPr bwMode="auto">
            <a:xfrm>
              <a:off x="163" y="3501"/>
              <a:ext cx="2359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205" name="Arc 50"/>
            <p:cNvSpPr>
              <a:spLocks/>
            </p:cNvSpPr>
            <p:nvPr/>
          </p:nvSpPr>
          <p:spPr bwMode="auto">
            <a:xfrm>
              <a:off x="-48" y="3253"/>
              <a:ext cx="576" cy="271"/>
            </a:xfrm>
            <a:custGeom>
              <a:avLst/>
              <a:gdLst>
                <a:gd name="T0" fmla="*/ 14 w 21600"/>
                <a:gd name="T1" fmla="*/ 0 h 10175"/>
                <a:gd name="T2" fmla="*/ 15 w 21600"/>
                <a:gd name="T3" fmla="*/ 7 h 10175"/>
                <a:gd name="T4" fmla="*/ 0 w 21600"/>
                <a:gd name="T5" fmla="*/ 7 h 10175"/>
                <a:gd name="T6" fmla="*/ 0 60000 65536"/>
                <a:gd name="T7" fmla="*/ 0 60000 65536"/>
                <a:gd name="T8" fmla="*/ 0 60000 65536"/>
                <a:gd name="T9" fmla="*/ 0 w 21600"/>
                <a:gd name="T10" fmla="*/ 0 h 10175"/>
                <a:gd name="T11" fmla="*/ 21600 w 21600"/>
                <a:gd name="T12" fmla="*/ 10175 h 101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0175" fill="none" extrusionOk="0">
                  <a:moveTo>
                    <a:pt x="19363" y="0"/>
                  </a:moveTo>
                  <a:cubicBezTo>
                    <a:pt x="20834" y="2976"/>
                    <a:pt x="21600" y="6251"/>
                    <a:pt x="21600" y="9571"/>
                  </a:cubicBezTo>
                  <a:cubicBezTo>
                    <a:pt x="21600" y="9772"/>
                    <a:pt x="21597" y="9973"/>
                    <a:pt x="21591" y="10174"/>
                  </a:cubicBezTo>
                </a:path>
                <a:path w="21600" h="10175" stroke="0" extrusionOk="0">
                  <a:moveTo>
                    <a:pt x="19363" y="0"/>
                  </a:moveTo>
                  <a:cubicBezTo>
                    <a:pt x="20834" y="2976"/>
                    <a:pt x="21600" y="6251"/>
                    <a:pt x="21600" y="9571"/>
                  </a:cubicBezTo>
                  <a:cubicBezTo>
                    <a:pt x="21600" y="9772"/>
                    <a:pt x="21597" y="9973"/>
                    <a:pt x="21591" y="10174"/>
                  </a:cubicBezTo>
                  <a:lnTo>
                    <a:pt x="0" y="9571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50206" name="Text Box 51"/>
            <p:cNvSpPr txBox="1">
              <a:spLocks noChangeArrowheads="1"/>
            </p:cNvSpPr>
            <p:nvPr/>
          </p:nvSpPr>
          <p:spPr bwMode="auto">
            <a:xfrm>
              <a:off x="450" y="3197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dirty="0"/>
                <a:t>40</a:t>
              </a:r>
              <a:endParaRPr lang="ru-RU" sz="1350" dirty="0"/>
            </a:p>
          </p:txBody>
        </p:sp>
        <p:sp>
          <p:nvSpPr>
            <p:cNvPr id="50207" name="Text Box 52"/>
            <p:cNvSpPr txBox="1">
              <a:spLocks noChangeArrowheads="1"/>
            </p:cNvSpPr>
            <p:nvPr/>
          </p:nvSpPr>
          <p:spPr bwMode="auto">
            <a:xfrm>
              <a:off x="624" y="3203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 dirty="0"/>
                <a:t>0</a:t>
              </a:r>
              <a:endParaRPr lang="ru-RU" sz="900" dirty="0"/>
            </a:p>
          </p:txBody>
        </p:sp>
        <p:sp>
          <p:nvSpPr>
            <p:cNvPr id="50208" name="Arc 53"/>
            <p:cNvSpPr>
              <a:spLocks/>
            </p:cNvSpPr>
            <p:nvPr/>
          </p:nvSpPr>
          <p:spPr bwMode="auto">
            <a:xfrm>
              <a:off x="1835" y="1797"/>
              <a:ext cx="444" cy="536"/>
            </a:xfrm>
            <a:custGeom>
              <a:avLst/>
              <a:gdLst>
                <a:gd name="T0" fmla="*/ 6 w 16597"/>
                <a:gd name="T1" fmla="*/ 14 h 20085"/>
                <a:gd name="T2" fmla="*/ 0 w 16597"/>
                <a:gd name="T3" fmla="*/ 10 h 20085"/>
                <a:gd name="T4" fmla="*/ 12 w 16597"/>
                <a:gd name="T5" fmla="*/ 0 h 20085"/>
                <a:gd name="T6" fmla="*/ 0 60000 65536"/>
                <a:gd name="T7" fmla="*/ 0 60000 65536"/>
                <a:gd name="T8" fmla="*/ 0 60000 65536"/>
                <a:gd name="T9" fmla="*/ 0 w 16597"/>
                <a:gd name="T10" fmla="*/ 0 h 20085"/>
                <a:gd name="T11" fmla="*/ 16597 w 16597"/>
                <a:gd name="T12" fmla="*/ 20085 h 200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97" h="20085" fill="none" extrusionOk="0">
                  <a:moveTo>
                    <a:pt x="8649" y="20084"/>
                  </a:moveTo>
                  <a:cubicBezTo>
                    <a:pt x="5287" y="18754"/>
                    <a:pt x="2313" y="16601"/>
                    <a:pt x="0" y="13823"/>
                  </a:cubicBezTo>
                </a:path>
                <a:path w="16597" h="20085" stroke="0" extrusionOk="0">
                  <a:moveTo>
                    <a:pt x="8649" y="20084"/>
                  </a:moveTo>
                  <a:cubicBezTo>
                    <a:pt x="5287" y="18754"/>
                    <a:pt x="2313" y="16601"/>
                    <a:pt x="0" y="13823"/>
                  </a:cubicBezTo>
                  <a:lnTo>
                    <a:pt x="16597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50209" name="Text Box 54"/>
            <p:cNvSpPr txBox="1">
              <a:spLocks noChangeArrowheads="1"/>
            </p:cNvSpPr>
            <p:nvPr/>
          </p:nvSpPr>
          <p:spPr bwMode="auto">
            <a:xfrm>
              <a:off x="1655" y="2292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4</a:t>
              </a:r>
              <a:r>
                <a:rPr lang="uk-UA" sz="1350"/>
                <a:t>0</a:t>
              </a:r>
              <a:endParaRPr lang="ru-RU" sz="1350"/>
            </a:p>
          </p:txBody>
        </p:sp>
        <p:sp>
          <p:nvSpPr>
            <p:cNvPr id="50210" name="Text Box 55"/>
            <p:cNvSpPr txBox="1">
              <a:spLocks noChangeArrowheads="1"/>
            </p:cNvSpPr>
            <p:nvPr/>
          </p:nvSpPr>
          <p:spPr bwMode="auto">
            <a:xfrm>
              <a:off x="1836" y="2259"/>
              <a:ext cx="18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/>
                <a:t>0</a:t>
              </a:r>
              <a:endParaRPr lang="ru-RU" sz="900"/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4245291" y="2984740"/>
            <a:ext cx="3774014" cy="1745728"/>
            <a:chOff x="2549" y="1966"/>
            <a:chExt cx="3199" cy="1858"/>
          </a:xfrm>
        </p:grpSpPr>
        <p:sp>
          <p:nvSpPr>
            <p:cNvPr id="50188" name="Arc 58"/>
            <p:cNvSpPr>
              <a:spLocks/>
            </p:cNvSpPr>
            <p:nvPr/>
          </p:nvSpPr>
          <p:spPr bwMode="auto">
            <a:xfrm>
              <a:off x="4773" y="3249"/>
              <a:ext cx="639" cy="575"/>
            </a:xfrm>
            <a:custGeom>
              <a:avLst/>
              <a:gdLst>
                <a:gd name="T0" fmla="*/ 0 w 23953"/>
                <a:gd name="T1" fmla="*/ 1 h 21600"/>
                <a:gd name="T2" fmla="*/ 17 w 23953"/>
                <a:gd name="T3" fmla="*/ 6 h 21600"/>
                <a:gd name="T4" fmla="*/ 5 w 23953"/>
                <a:gd name="T5" fmla="*/ 15 h 21600"/>
                <a:gd name="T6" fmla="*/ 0 60000 65536"/>
                <a:gd name="T7" fmla="*/ 0 60000 65536"/>
                <a:gd name="T8" fmla="*/ 0 60000 65536"/>
                <a:gd name="T9" fmla="*/ 0 w 23953"/>
                <a:gd name="T10" fmla="*/ 0 h 21600"/>
                <a:gd name="T11" fmla="*/ 23953 w 2395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953" h="21600" fill="none" extrusionOk="0">
                  <a:moveTo>
                    <a:pt x="0" y="1114"/>
                  </a:moveTo>
                  <a:cubicBezTo>
                    <a:pt x="2207" y="376"/>
                    <a:pt x="4520" y="-1"/>
                    <a:pt x="6848" y="0"/>
                  </a:cubicBezTo>
                  <a:cubicBezTo>
                    <a:pt x="13545" y="0"/>
                    <a:pt x="19863" y="3106"/>
                    <a:pt x="23953" y="8409"/>
                  </a:cubicBezTo>
                </a:path>
                <a:path w="23953" h="21600" stroke="0" extrusionOk="0">
                  <a:moveTo>
                    <a:pt x="0" y="1114"/>
                  </a:moveTo>
                  <a:cubicBezTo>
                    <a:pt x="2207" y="376"/>
                    <a:pt x="4520" y="-1"/>
                    <a:pt x="6848" y="0"/>
                  </a:cubicBezTo>
                  <a:cubicBezTo>
                    <a:pt x="13545" y="0"/>
                    <a:pt x="19863" y="3106"/>
                    <a:pt x="23953" y="8409"/>
                  </a:cubicBezTo>
                  <a:lnTo>
                    <a:pt x="6848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50189" name="Text Box 59"/>
            <p:cNvSpPr txBox="1">
              <a:spLocks noChangeArrowheads="1"/>
            </p:cNvSpPr>
            <p:nvPr/>
          </p:nvSpPr>
          <p:spPr bwMode="auto">
            <a:xfrm>
              <a:off x="5012" y="3022"/>
              <a:ext cx="39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1</a:t>
              </a:r>
              <a:r>
                <a:rPr lang="uk-UA" sz="1350"/>
                <a:t>50</a:t>
              </a:r>
              <a:endParaRPr lang="ru-RU" sz="1350"/>
            </a:p>
          </p:txBody>
        </p:sp>
        <p:sp>
          <p:nvSpPr>
            <p:cNvPr id="50190" name="Text Box 60"/>
            <p:cNvSpPr txBox="1">
              <a:spLocks noChangeArrowheads="1"/>
            </p:cNvSpPr>
            <p:nvPr/>
          </p:nvSpPr>
          <p:spPr bwMode="auto">
            <a:xfrm>
              <a:off x="5239" y="2931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/>
                <a:t>0</a:t>
              </a:r>
              <a:endParaRPr lang="ru-RU" sz="900"/>
            </a:p>
          </p:txBody>
        </p:sp>
        <p:sp>
          <p:nvSpPr>
            <p:cNvPr id="50191" name="Text Box 61"/>
            <p:cNvSpPr txBox="1">
              <a:spLocks noChangeArrowheads="1"/>
            </p:cNvSpPr>
            <p:nvPr/>
          </p:nvSpPr>
          <p:spPr bwMode="auto">
            <a:xfrm>
              <a:off x="2600" y="3471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 dirty="0"/>
                <a:t>C</a:t>
              </a:r>
              <a:endParaRPr lang="ru-RU" sz="1350" dirty="0"/>
            </a:p>
          </p:txBody>
        </p:sp>
        <p:sp>
          <p:nvSpPr>
            <p:cNvPr id="50192" name="Text Box 62"/>
            <p:cNvSpPr txBox="1">
              <a:spLocks noChangeArrowheads="1"/>
            </p:cNvSpPr>
            <p:nvPr/>
          </p:nvSpPr>
          <p:spPr bwMode="auto">
            <a:xfrm>
              <a:off x="3081" y="1966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 dirty="0"/>
                <a:t>B</a:t>
              </a:r>
              <a:endParaRPr lang="ru-RU" sz="1350" dirty="0"/>
            </a:p>
          </p:txBody>
        </p:sp>
        <p:sp>
          <p:nvSpPr>
            <p:cNvPr id="50193" name="Text Box 63"/>
            <p:cNvSpPr txBox="1">
              <a:spLocks noChangeArrowheads="1"/>
            </p:cNvSpPr>
            <p:nvPr/>
          </p:nvSpPr>
          <p:spPr bwMode="auto">
            <a:xfrm>
              <a:off x="4967" y="3475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A</a:t>
              </a:r>
              <a:endParaRPr lang="ru-RU" sz="1350"/>
            </a:p>
          </p:txBody>
        </p:sp>
        <p:sp>
          <p:nvSpPr>
            <p:cNvPr id="50194" name="Text Box 64"/>
            <p:cNvSpPr txBox="1">
              <a:spLocks noChangeArrowheads="1"/>
            </p:cNvSpPr>
            <p:nvPr/>
          </p:nvSpPr>
          <p:spPr bwMode="auto">
            <a:xfrm>
              <a:off x="5504" y="3541"/>
              <a:ext cx="24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 dirty="0"/>
                <a:t>F</a:t>
              </a:r>
              <a:endParaRPr lang="ru-RU" sz="1350" dirty="0"/>
            </a:p>
          </p:txBody>
        </p:sp>
        <p:sp>
          <p:nvSpPr>
            <p:cNvPr id="50195" name="AutoShape 65"/>
            <p:cNvSpPr>
              <a:spLocks noChangeArrowheads="1"/>
            </p:cNvSpPr>
            <p:nvPr/>
          </p:nvSpPr>
          <p:spPr bwMode="auto">
            <a:xfrm>
              <a:off x="2789" y="2251"/>
              <a:ext cx="2268" cy="1225"/>
            </a:xfrm>
            <a:prstGeom prst="triangle">
              <a:avLst>
                <a:gd name="adj" fmla="val 19153"/>
              </a:avLst>
            </a:pr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0196" name="Line 66"/>
            <p:cNvSpPr>
              <a:spLocks noChangeShapeType="1"/>
            </p:cNvSpPr>
            <p:nvPr/>
          </p:nvSpPr>
          <p:spPr bwMode="auto">
            <a:xfrm>
              <a:off x="2789" y="3475"/>
              <a:ext cx="285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197" name="Oval 36"/>
            <p:cNvSpPr>
              <a:spLocks noChangeArrowheads="1"/>
            </p:cNvSpPr>
            <p:nvPr/>
          </p:nvSpPr>
          <p:spPr bwMode="auto">
            <a:xfrm>
              <a:off x="5511" y="3430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0198" name="Arc 68"/>
            <p:cNvSpPr>
              <a:spLocks/>
            </p:cNvSpPr>
            <p:nvPr/>
          </p:nvSpPr>
          <p:spPr bwMode="auto">
            <a:xfrm>
              <a:off x="2549" y="3172"/>
              <a:ext cx="547" cy="472"/>
            </a:xfrm>
            <a:custGeom>
              <a:avLst/>
              <a:gdLst>
                <a:gd name="T0" fmla="*/ 9 w 20512"/>
                <a:gd name="T1" fmla="*/ 0 h 17683"/>
                <a:gd name="T2" fmla="*/ 15 w 20512"/>
                <a:gd name="T3" fmla="*/ 8 h 17683"/>
                <a:gd name="T4" fmla="*/ 0 w 20512"/>
                <a:gd name="T5" fmla="*/ 13 h 17683"/>
                <a:gd name="T6" fmla="*/ 0 60000 65536"/>
                <a:gd name="T7" fmla="*/ 0 60000 65536"/>
                <a:gd name="T8" fmla="*/ 0 60000 65536"/>
                <a:gd name="T9" fmla="*/ 0 w 20512"/>
                <a:gd name="T10" fmla="*/ 0 h 17683"/>
                <a:gd name="T11" fmla="*/ 20512 w 20512"/>
                <a:gd name="T12" fmla="*/ 17683 h 176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512" h="17683" fill="none" extrusionOk="0">
                  <a:moveTo>
                    <a:pt x="12404" y="-1"/>
                  </a:moveTo>
                  <a:cubicBezTo>
                    <a:pt x="16210" y="2670"/>
                    <a:pt x="19054" y="6497"/>
                    <a:pt x="20511" y="10913"/>
                  </a:cubicBezTo>
                </a:path>
                <a:path w="20512" h="17683" stroke="0" extrusionOk="0">
                  <a:moveTo>
                    <a:pt x="12404" y="-1"/>
                  </a:moveTo>
                  <a:cubicBezTo>
                    <a:pt x="16210" y="2670"/>
                    <a:pt x="19054" y="6497"/>
                    <a:pt x="20511" y="10913"/>
                  </a:cubicBezTo>
                  <a:lnTo>
                    <a:pt x="0" y="17683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50199" name="Arc 69"/>
            <p:cNvSpPr>
              <a:spLocks/>
            </p:cNvSpPr>
            <p:nvPr/>
          </p:nvSpPr>
          <p:spPr bwMode="auto">
            <a:xfrm>
              <a:off x="2617" y="3097"/>
              <a:ext cx="564" cy="500"/>
            </a:xfrm>
            <a:custGeom>
              <a:avLst/>
              <a:gdLst>
                <a:gd name="T0" fmla="*/ 8 w 21174"/>
                <a:gd name="T1" fmla="*/ 0 h 18789"/>
                <a:gd name="T2" fmla="*/ 15 w 21174"/>
                <a:gd name="T3" fmla="*/ 10 h 18789"/>
                <a:gd name="T4" fmla="*/ 0 w 21174"/>
                <a:gd name="T5" fmla="*/ 13 h 18789"/>
                <a:gd name="T6" fmla="*/ 0 60000 65536"/>
                <a:gd name="T7" fmla="*/ 0 60000 65536"/>
                <a:gd name="T8" fmla="*/ 0 60000 65536"/>
                <a:gd name="T9" fmla="*/ 0 w 21174"/>
                <a:gd name="T10" fmla="*/ 0 h 18789"/>
                <a:gd name="T11" fmla="*/ 21174 w 21174"/>
                <a:gd name="T12" fmla="*/ 18789 h 18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74" h="18789" fill="none" extrusionOk="0">
                  <a:moveTo>
                    <a:pt x="10655" y="0"/>
                  </a:moveTo>
                  <a:cubicBezTo>
                    <a:pt x="16099" y="3087"/>
                    <a:pt x="19937" y="8384"/>
                    <a:pt x="21173" y="14520"/>
                  </a:cubicBezTo>
                </a:path>
                <a:path w="21174" h="18789" stroke="0" extrusionOk="0">
                  <a:moveTo>
                    <a:pt x="10655" y="0"/>
                  </a:moveTo>
                  <a:cubicBezTo>
                    <a:pt x="16099" y="3087"/>
                    <a:pt x="19937" y="8384"/>
                    <a:pt x="21173" y="14520"/>
                  </a:cubicBezTo>
                  <a:lnTo>
                    <a:pt x="0" y="18789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50200" name="Text Box 70"/>
            <p:cNvSpPr txBox="1">
              <a:spLocks noChangeArrowheads="1"/>
            </p:cNvSpPr>
            <p:nvPr/>
          </p:nvSpPr>
          <p:spPr bwMode="auto">
            <a:xfrm>
              <a:off x="3016" y="3067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7</a:t>
              </a:r>
              <a:r>
                <a:rPr lang="uk-UA" sz="1350"/>
                <a:t>0</a:t>
              </a:r>
              <a:endParaRPr lang="ru-RU" sz="1350"/>
            </a:p>
          </p:txBody>
        </p:sp>
        <p:sp>
          <p:nvSpPr>
            <p:cNvPr id="50201" name="Text Box 71"/>
            <p:cNvSpPr txBox="1">
              <a:spLocks noChangeArrowheads="1"/>
            </p:cNvSpPr>
            <p:nvPr/>
          </p:nvSpPr>
          <p:spPr bwMode="auto">
            <a:xfrm>
              <a:off x="3198" y="2976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/>
                <a:t>0</a:t>
              </a:r>
              <a:endParaRPr lang="ru-RU" sz="900"/>
            </a:p>
          </p:txBody>
        </p:sp>
      </p:grpSp>
      <p:sp>
        <p:nvSpPr>
          <p:cNvPr id="48" name="Arc 68"/>
          <p:cNvSpPr>
            <a:spLocks/>
          </p:cNvSpPr>
          <p:nvPr/>
        </p:nvSpPr>
        <p:spPr bwMode="auto">
          <a:xfrm>
            <a:off x="2810717" y="4238600"/>
            <a:ext cx="645322" cy="443479"/>
          </a:xfrm>
          <a:custGeom>
            <a:avLst/>
            <a:gdLst>
              <a:gd name="T0" fmla="*/ 9 w 20512"/>
              <a:gd name="T1" fmla="*/ 0 h 17683"/>
              <a:gd name="T2" fmla="*/ 15 w 20512"/>
              <a:gd name="T3" fmla="*/ 8 h 17683"/>
              <a:gd name="T4" fmla="*/ 0 w 20512"/>
              <a:gd name="T5" fmla="*/ 13 h 17683"/>
              <a:gd name="T6" fmla="*/ 0 60000 65536"/>
              <a:gd name="T7" fmla="*/ 0 60000 65536"/>
              <a:gd name="T8" fmla="*/ 0 60000 65536"/>
              <a:gd name="T9" fmla="*/ 0 w 20512"/>
              <a:gd name="T10" fmla="*/ 0 h 17683"/>
              <a:gd name="T11" fmla="*/ 20512 w 20512"/>
              <a:gd name="T12" fmla="*/ 17683 h 176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12" h="17683" fill="none" extrusionOk="0">
                <a:moveTo>
                  <a:pt x="12404" y="-1"/>
                </a:moveTo>
                <a:cubicBezTo>
                  <a:pt x="16210" y="2670"/>
                  <a:pt x="19054" y="6497"/>
                  <a:pt x="20511" y="10913"/>
                </a:cubicBezTo>
              </a:path>
              <a:path w="20512" h="17683" stroke="0" extrusionOk="0">
                <a:moveTo>
                  <a:pt x="12404" y="-1"/>
                </a:moveTo>
                <a:cubicBezTo>
                  <a:pt x="16210" y="2670"/>
                  <a:pt x="19054" y="6497"/>
                  <a:pt x="20511" y="10913"/>
                </a:cubicBezTo>
                <a:lnTo>
                  <a:pt x="0" y="17683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6" name="TextBox 5"/>
          <p:cNvSpPr txBox="1"/>
          <p:nvPr/>
        </p:nvSpPr>
        <p:spPr>
          <a:xfrm>
            <a:off x="3577103" y="3883092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x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6873" y="4401302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37151" y="4519749"/>
            <a:ext cx="333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50381" y="2774718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K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683553" y="1004850"/>
                <a:ext cx="140455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24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45⁰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24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45⁰</a:t>
                </a:r>
                <a:endParaRPr lang="en-US" sz="24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3553" y="1004850"/>
                <a:ext cx="1404552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866" t="-5147" r="-6061" b="-16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7534516" y="831192"/>
                <a:ext cx="1183337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60⁰</a:t>
                </a:r>
                <a:endParaRPr lang="en-US" sz="2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60⁰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60⁰</a:t>
                </a:r>
              </a:p>
              <a:p>
                <a:endParaRPr lang="en-US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4516" y="831192"/>
                <a:ext cx="1183337" cy="1323439"/>
              </a:xfrm>
              <a:prstGeom prst="rect">
                <a:avLst/>
              </a:prstGeom>
              <a:blipFill rotWithShape="0">
                <a:blip r:embed="rId3"/>
                <a:stretch>
                  <a:fillRect t="-1843" r="-5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4245291" y="636389"/>
            <a:ext cx="42189" cy="42794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305990" y="2613595"/>
            <a:ext cx="8179930" cy="1191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03161" y="3192677"/>
                <a:ext cx="178286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𝑴𝑵𝑲</m:t>
                    </m:r>
                  </m:oMath>
                </a14:m>
                <a:r>
                  <a:rPr lang="en-US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100⁰</a:t>
                </a:r>
              </a:p>
              <a:p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x = 80⁰</a:t>
                </a:r>
                <a:endParaRPr lang="en-US" sz="2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61" y="3192677"/>
                <a:ext cx="1782860" cy="707886"/>
              </a:xfrm>
              <a:prstGeom prst="rect">
                <a:avLst/>
              </a:prstGeom>
              <a:blipFill rotWithShape="0">
                <a:blip r:embed="rId4"/>
                <a:stretch>
                  <a:fillRect t="-4310" r="-2389" b="-15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204100" y="2943834"/>
                <a:ext cx="152958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𝑩𝑨𝑪</m:t>
                    </m:r>
                  </m:oMath>
                </a14:m>
                <a:r>
                  <a:rPr lang="en-US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30⁰</a:t>
                </a:r>
                <a:endParaRPr lang="en-US" sz="20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80⁰</a:t>
                </a:r>
                <a:endParaRPr lang="en-US" sz="2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100" y="2943834"/>
                <a:ext cx="1529586" cy="707886"/>
              </a:xfrm>
              <a:prstGeom prst="rect">
                <a:avLst/>
              </a:prstGeom>
              <a:blipFill rotWithShape="0">
                <a:blip r:embed="rId5"/>
                <a:stretch>
                  <a:fillRect t="-4310" r="-2789" b="-15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73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4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4527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319216" y="1221895"/>
            <a:ext cx="1948528" cy="2033780"/>
            <a:chOff x="295" y="1026"/>
            <a:chExt cx="1555" cy="2941"/>
          </a:xfrm>
        </p:grpSpPr>
        <p:sp>
          <p:nvSpPr>
            <p:cNvPr id="7" name="AutoShape 44"/>
            <p:cNvSpPr>
              <a:spLocks noChangeArrowheads="1"/>
            </p:cNvSpPr>
            <p:nvPr/>
          </p:nvSpPr>
          <p:spPr bwMode="auto">
            <a:xfrm>
              <a:off x="385" y="1933"/>
              <a:ext cx="1180" cy="1769"/>
            </a:xfrm>
            <a:prstGeom prst="triangle">
              <a:avLst>
                <a:gd name="adj" fmla="val 48727"/>
              </a:avLst>
            </a:prstGeom>
            <a:gradFill flip="none" rotWithShape="1">
              <a:gsLst>
                <a:gs pos="0">
                  <a:srgbClr val="FF0066">
                    <a:tint val="66000"/>
                    <a:satMod val="160000"/>
                  </a:srgbClr>
                </a:gs>
                <a:gs pos="50000">
                  <a:srgbClr val="FF0066">
                    <a:tint val="44500"/>
                    <a:satMod val="160000"/>
                  </a:srgbClr>
                </a:gs>
                <a:gs pos="100000">
                  <a:srgbClr val="FF0066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8" name="Line 45"/>
            <p:cNvSpPr>
              <a:spLocks noChangeShapeType="1"/>
            </p:cNvSpPr>
            <p:nvPr/>
          </p:nvSpPr>
          <p:spPr bwMode="auto">
            <a:xfrm flipH="1" flipV="1">
              <a:off x="703" y="1162"/>
              <a:ext cx="862" cy="25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" name="Line 46"/>
            <p:cNvSpPr>
              <a:spLocks noChangeShapeType="1"/>
            </p:cNvSpPr>
            <p:nvPr/>
          </p:nvSpPr>
          <p:spPr bwMode="auto">
            <a:xfrm flipV="1">
              <a:off x="385" y="1026"/>
              <a:ext cx="862" cy="26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0" name="Line 47"/>
            <p:cNvSpPr>
              <a:spLocks noChangeShapeType="1"/>
            </p:cNvSpPr>
            <p:nvPr/>
          </p:nvSpPr>
          <p:spPr bwMode="auto">
            <a:xfrm>
              <a:off x="975" y="1933"/>
              <a:ext cx="0" cy="1769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1" name="Oval 36"/>
            <p:cNvSpPr>
              <a:spLocks noChangeArrowheads="1"/>
            </p:cNvSpPr>
            <p:nvPr/>
          </p:nvSpPr>
          <p:spPr bwMode="auto">
            <a:xfrm>
              <a:off x="930" y="1888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12" name="Oval 36"/>
            <p:cNvSpPr>
              <a:spLocks noChangeArrowheads="1"/>
            </p:cNvSpPr>
            <p:nvPr/>
          </p:nvSpPr>
          <p:spPr bwMode="auto">
            <a:xfrm>
              <a:off x="748" y="1389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13" name="Oval 36"/>
            <p:cNvSpPr>
              <a:spLocks noChangeArrowheads="1"/>
            </p:cNvSpPr>
            <p:nvPr/>
          </p:nvSpPr>
          <p:spPr bwMode="auto">
            <a:xfrm>
              <a:off x="1111" y="1344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14" name="Oval 36"/>
            <p:cNvSpPr>
              <a:spLocks noChangeArrowheads="1"/>
            </p:cNvSpPr>
            <p:nvPr/>
          </p:nvSpPr>
          <p:spPr bwMode="auto">
            <a:xfrm>
              <a:off x="340" y="365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15" name="Oval 36"/>
            <p:cNvSpPr>
              <a:spLocks noChangeArrowheads="1"/>
            </p:cNvSpPr>
            <p:nvPr/>
          </p:nvSpPr>
          <p:spPr bwMode="auto">
            <a:xfrm>
              <a:off x="1519" y="365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16" name="Oval 36"/>
            <p:cNvSpPr>
              <a:spLocks noChangeArrowheads="1"/>
            </p:cNvSpPr>
            <p:nvPr/>
          </p:nvSpPr>
          <p:spPr bwMode="auto">
            <a:xfrm>
              <a:off x="930" y="365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17" name="Text Box 54"/>
            <p:cNvSpPr txBox="1">
              <a:spLocks noChangeArrowheads="1"/>
            </p:cNvSpPr>
            <p:nvPr/>
          </p:nvSpPr>
          <p:spPr bwMode="auto">
            <a:xfrm>
              <a:off x="295" y="3702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C</a:t>
              </a:r>
              <a:endParaRPr lang="ru-RU" sz="1350"/>
            </a:p>
          </p:txBody>
        </p:sp>
        <p:sp>
          <p:nvSpPr>
            <p:cNvPr id="18" name="Text Box 55"/>
            <p:cNvSpPr txBox="1">
              <a:spLocks noChangeArrowheads="1"/>
            </p:cNvSpPr>
            <p:nvPr/>
          </p:nvSpPr>
          <p:spPr bwMode="auto">
            <a:xfrm>
              <a:off x="917" y="3715"/>
              <a:ext cx="27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dirty="0"/>
                <a:t>М</a:t>
              </a:r>
              <a:endParaRPr lang="ru-RU" sz="1350" dirty="0"/>
            </a:p>
          </p:txBody>
        </p:sp>
        <p:sp>
          <p:nvSpPr>
            <p:cNvPr id="19" name="Text Box 56"/>
            <p:cNvSpPr txBox="1">
              <a:spLocks noChangeArrowheads="1"/>
            </p:cNvSpPr>
            <p:nvPr/>
          </p:nvSpPr>
          <p:spPr bwMode="auto">
            <a:xfrm>
              <a:off x="1610" y="3702"/>
              <a:ext cx="2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К</a:t>
              </a:r>
              <a:endParaRPr lang="ru-RU" sz="1350"/>
            </a:p>
          </p:txBody>
        </p:sp>
        <p:sp>
          <p:nvSpPr>
            <p:cNvPr id="20" name="Text Box 57"/>
            <p:cNvSpPr txBox="1">
              <a:spLocks noChangeArrowheads="1"/>
            </p:cNvSpPr>
            <p:nvPr/>
          </p:nvSpPr>
          <p:spPr bwMode="auto">
            <a:xfrm>
              <a:off x="1008" y="1810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В</a:t>
              </a:r>
              <a:endParaRPr lang="ru-RU" sz="1350"/>
            </a:p>
          </p:txBody>
        </p:sp>
        <p:sp>
          <p:nvSpPr>
            <p:cNvPr id="21" name="Text Box 58"/>
            <p:cNvSpPr txBox="1">
              <a:spLocks noChangeArrowheads="1"/>
            </p:cNvSpPr>
            <p:nvPr/>
          </p:nvSpPr>
          <p:spPr bwMode="auto">
            <a:xfrm>
              <a:off x="1189" y="1175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А</a:t>
              </a:r>
              <a:endParaRPr lang="ru-RU" sz="1350"/>
            </a:p>
          </p:txBody>
        </p:sp>
        <p:sp>
          <p:nvSpPr>
            <p:cNvPr id="22" name="Text Box 59"/>
            <p:cNvSpPr txBox="1">
              <a:spLocks noChangeArrowheads="1"/>
            </p:cNvSpPr>
            <p:nvPr/>
          </p:nvSpPr>
          <p:spPr bwMode="auto">
            <a:xfrm>
              <a:off x="554" y="1356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D</a:t>
              </a:r>
              <a:endParaRPr lang="ru-RU" sz="1350"/>
            </a:p>
          </p:txBody>
        </p:sp>
        <p:sp>
          <p:nvSpPr>
            <p:cNvPr id="23" name="Arc 60"/>
            <p:cNvSpPr>
              <a:spLocks/>
            </p:cNvSpPr>
            <p:nvPr/>
          </p:nvSpPr>
          <p:spPr bwMode="auto">
            <a:xfrm>
              <a:off x="935" y="1829"/>
              <a:ext cx="194" cy="575"/>
            </a:xfrm>
            <a:custGeom>
              <a:avLst/>
              <a:gdLst>
                <a:gd name="T0" fmla="*/ 5 w 7262"/>
                <a:gd name="T1" fmla="*/ 14 h 21580"/>
                <a:gd name="T2" fmla="*/ 1 w 7262"/>
                <a:gd name="T3" fmla="*/ 15 h 21580"/>
                <a:gd name="T4" fmla="*/ 0 w 7262"/>
                <a:gd name="T5" fmla="*/ 0 h 21580"/>
                <a:gd name="T6" fmla="*/ 0 60000 65536"/>
                <a:gd name="T7" fmla="*/ 0 60000 65536"/>
                <a:gd name="T8" fmla="*/ 0 60000 65536"/>
                <a:gd name="T9" fmla="*/ 0 w 7262"/>
                <a:gd name="T10" fmla="*/ 0 h 21580"/>
                <a:gd name="T11" fmla="*/ 7262 w 7262"/>
                <a:gd name="T12" fmla="*/ 21580 h 215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62" h="21580" fill="none" extrusionOk="0">
                  <a:moveTo>
                    <a:pt x="7261" y="20342"/>
                  </a:moveTo>
                  <a:cubicBezTo>
                    <a:pt x="5222" y="21070"/>
                    <a:pt x="3086" y="21487"/>
                    <a:pt x="923" y="21580"/>
                  </a:cubicBezTo>
                </a:path>
                <a:path w="7262" h="21580" stroke="0" extrusionOk="0">
                  <a:moveTo>
                    <a:pt x="7261" y="20342"/>
                  </a:moveTo>
                  <a:cubicBezTo>
                    <a:pt x="5222" y="21070"/>
                    <a:pt x="3086" y="21487"/>
                    <a:pt x="923" y="2158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24" name="Text Box 61"/>
            <p:cNvSpPr txBox="1">
              <a:spLocks noChangeArrowheads="1"/>
            </p:cNvSpPr>
            <p:nvPr/>
          </p:nvSpPr>
          <p:spPr bwMode="auto">
            <a:xfrm>
              <a:off x="930" y="2478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30</a:t>
              </a:r>
              <a:endParaRPr lang="ru-RU" sz="1350"/>
            </a:p>
          </p:txBody>
        </p:sp>
        <p:sp>
          <p:nvSpPr>
            <p:cNvPr id="25" name="Text Box 62"/>
            <p:cNvSpPr txBox="1">
              <a:spLocks noChangeArrowheads="1"/>
            </p:cNvSpPr>
            <p:nvPr/>
          </p:nvSpPr>
          <p:spPr bwMode="auto">
            <a:xfrm>
              <a:off x="1066" y="2432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/>
                <a:t>0</a:t>
              </a:r>
              <a:endParaRPr lang="ru-RU" sz="900"/>
            </a:p>
          </p:txBody>
        </p:sp>
        <p:sp>
          <p:nvSpPr>
            <p:cNvPr id="26" name="Line 63"/>
            <p:cNvSpPr>
              <a:spLocks noChangeShapeType="1"/>
            </p:cNvSpPr>
            <p:nvPr/>
          </p:nvSpPr>
          <p:spPr bwMode="auto">
            <a:xfrm>
              <a:off x="567" y="2750"/>
              <a:ext cx="226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7" name="Line 64"/>
            <p:cNvSpPr>
              <a:spLocks noChangeShapeType="1"/>
            </p:cNvSpPr>
            <p:nvPr/>
          </p:nvSpPr>
          <p:spPr bwMode="auto">
            <a:xfrm flipV="1">
              <a:off x="1156" y="2750"/>
              <a:ext cx="227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8" name="Line 65"/>
            <p:cNvSpPr>
              <a:spLocks noChangeShapeType="1"/>
            </p:cNvSpPr>
            <p:nvPr/>
          </p:nvSpPr>
          <p:spPr bwMode="auto">
            <a:xfrm>
              <a:off x="657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29" name="Line 66"/>
            <p:cNvSpPr>
              <a:spLocks noChangeShapeType="1"/>
            </p:cNvSpPr>
            <p:nvPr/>
          </p:nvSpPr>
          <p:spPr bwMode="auto">
            <a:xfrm>
              <a:off x="703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0" name="Line 67"/>
            <p:cNvSpPr>
              <a:spLocks noChangeShapeType="1"/>
            </p:cNvSpPr>
            <p:nvPr/>
          </p:nvSpPr>
          <p:spPr bwMode="auto">
            <a:xfrm>
              <a:off x="1202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1" name="Line 68"/>
            <p:cNvSpPr>
              <a:spLocks noChangeShapeType="1"/>
            </p:cNvSpPr>
            <p:nvPr/>
          </p:nvSpPr>
          <p:spPr bwMode="auto">
            <a:xfrm>
              <a:off x="1247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32" name="Group 73"/>
          <p:cNvGrpSpPr>
            <a:grpSpLocks/>
          </p:cNvGrpSpPr>
          <p:nvPr/>
        </p:nvGrpSpPr>
        <p:grpSpPr bwMode="auto">
          <a:xfrm>
            <a:off x="2032298" y="2764918"/>
            <a:ext cx="1821749" cy="2255104"/>
            <a:chOff x="1973" y="1026"/>
            <a:chExt cx="1451" cy="2974"/>
          </a:xfrm>
        </p:grpSpPr>
        <p:sp>
          <p:nvSpPr>
            <p:cNvPr id="33" name="AutoShape 6"/>
            <p:cNvSpPr>
              <a:spLocks noChangeArrowheads="1"/>
            </p:cNvSpPr>
            <p:nvPr/>
          </p:nvSpPr>
          <p:spPr bwMode="auto">
            <a:xfrm>
              <a:off x="2109" y="1933"/>
              <a:ext cx="1180" cy="1769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 flipH="1" flipV="1">
              <a:off x="2389" y="1026"/>
              <a:ext cx="899" cy="26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5" name="Line 8"/>
            <p:cNvSpPr>
              <a:spLocks noChangeShapeType="1"/>
            </p:cNvSpPr>
            <p:nvPr/>
          </p:nvSpPr>
          <p:spPr bwMode="auto">
            <a:xfrm>
              <a:off x="2699" y="1933"/>
              <a:ext cx="45" cy="1769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6" name="Oval 36"/>
            <p:cNvSpPr>
              <a:spLocks noChangeArrowheads="1"/>
            </p:cNvSpPr>
            <p:nvPr/>
          </p:nvSpPr>
          <p:spPr bwMode="auto">
            <a:xfrm>
              <a:off x="2653" y="1888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2064" y="365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3243" y="365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39" name="Oval 36"/>
            <p:cNvSpPr>
              <a:spLocks noChangeArrowheads="1"/>
            </p:cNvSpPr>
            <p:nvPr/>
          </p:nvSpPr>
          <p:spPr bwMode="auto">
            <a:xfrm>
              <a:off x="2508" y="139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40" name="Text Box 18"/>
            <p:cNvSpPr txBox="1">
              <a:spLocks noChangeArrowheads="1"/>
            </p:cNvSpPr>
            <p:nvPr/>
          </p:nvSpPr>
          <p:spPr bwMode="auto">
            <a:xfrm>
              <a:off x="2588" y="1289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D</a:t>
              </a:r>
              <a:endParaRPr lang="ru-RU" sz="1350"/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2731" y="1764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В</a:t>
              </a:r>
              <a:endParaRPr lang="ru-RU" sz="1350"/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1973" y="3702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А</a:t>
              </a:r>
              <a:endParaRPr lang="ru-RU" sz="1350"/>
            </a:p>
          </p:txBody>
        </p:sp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3243" y="3702"/>
              <a:ext cx="18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К</a:t>
              </a:r>
              <a:endParaRPr lang="ru-RU" sz="1350"/>
            </a:p>
          </p:txBody>
        </p:sp>
        <p:sp>
          <p:nvSpPr>
            <p:cNvPr id="44" name="Arc 26"/>
            <p:cNvSpPr>
              <a:spLocks/>
            </p:cNvSpPr>
            <p:nvPr/>
          </p:nvSpPr>
          <p:spPr bwMode="auto">
            <a:xfrm>
              <a:off x="2653" y="1888"/>
              <a:ext cx="214" cy="573"/>
            </a:xfrm>
            <a:custGeom>
              <a:avLst/>
              <a:gdLst>
                <a:gd name="T0" fmla="*/ 6 w 7993"/>
                <a:gd name="T1" fmla="*/ 14 h 21499"/>
                <a:gd name="T2" fmla="*/ 1 w 7993"/>
                <a:gd name="T3" fmla="*/ 15 h 21499"/>
                <a:gd name="T4" fmla="*/ 0 w 7993"/>
                <a:gd name="T5" fmla="*/ 0 h 21499"/>
                <a:gd name="T6" fmla="*/ 0 60000 65536"/>
                <a:gd name="T7" fmla="*/ 0 60000 65536"/>
                <a:gd name="T8" fmla="*/ 0 60000 65536"/>
                <a:gd name="T9" fmla="*/ 0 w 7993"/>
                <a:gd name="T10" fmla="*/ 0 h 21499"/>
                <a:gd name="T11" fmla="*/ 7993 w 7993"/>
                <a:gd name="T12" fmla="*/ 21499 h 214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93" h="21499" fill="none" extrusionOk="0">
                  <a:moveTo>
                    <a:pt x="7992" y="20066"/>
                  </a:moveTo>
                  <a:cubicBezTo>
                    <a:pt x="6101" y="20819"/>
                    <a:pt x="4113" y="21302"/>
                    <a:pt x="2087" y="21498"/>
                  </a:cubicBezTo>
                </a:path>
                <a:path w="7993" h="21499" stroke="0" extrusionOk="0">
                  <a:moveTo>
                    <a:pt x="7992" y="20066"/>
                  </a:moveTo>
                  <a:cubicBezTo>
                    <a:pt x="6101" y="20819"/>
                    <a:pt x="4113" y="21302"/>
                    <a:pt x="2087" y="21498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5" name="Text Box 27"/>
            <p:cNvSpPr txBox="1">
              <a:spLocks noChangeArrowheads="1"/>
            </p:cNvSpPr>
            <p:nvPr/>
          </p:nvSpPr>
          <p:spPr bwMode="auto">
            <a:xfrm>
              <a:off x="2653" y="2523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 dirty="0"/>
                <a:t>30</a:t>
              </a:r>
              <a:endParaRPr lang="ru-RU" sz="1350" dirty="0"/>
            </a:p>
          </p:txBody>
        </p:sp>
        <p:sp>
          <p:nvSpPr>
            <p:cNvPr id="46" name="Text Box 28"/>
            <p:cNvSpPr txBox="1">
              <a:spLocks noChangeArrowheads="1"/>
            </p:cNvSpPr>
            <p:nvPr/>
          </p:nvSpPr>
          <p:spPr bwMode="auto">
            <a:xfrm>
              <a:off x="2789" y="2478"/>
              <a:ext cx="20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900"/>
                <a:t>0</a:t>
              </a:r>
              <a:endParaRPr lang="ru-RU" sz="900"/>
            </a:p>
          </p:txBody>
        </p:sp>
        <p:sp>
          <p:nvSpPr>
            <p:cNvPr id="47" name="Line 29"/>
            <p:cNvSpPr>
              <a:spLocks noChangeShapeType="1"/>
            </p:cNvSpPr>
            <p:nvPr/>
          </p:nvSpPr>
          <p:spPr bwMode="auto">
            <a:xfrm>
              <a:off x="2290" y="2795"/>
              <a:ext cx="226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48" name="Line 30"/>
            <p:cNvSpPr>
              <a:spLocks noChangeShapeType="1"/>
            </p:cNvSpPr>
            <p:nvPr/>
          </p:nvSpPr>
          <p:spPr bwMode="auto">
            <a:xfrm flipV="1">
              <a:off x="2880" y="2795"/>
              <a:ext cx="227" cy="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49" name="Line 31"/>
            <p:cNvSpPr>
              <a:spLocks noChangeShapeType="1"/>
            </p:cNvSpPr>
            <p:nvPr/>
          </p:nvSpPr>
          <p:spPr bwMode="auto">
            <a:xfrm>
              <a:off x="2971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0" name="Line 32"/>
            <p:cNvSpPr>
              <a:spLocks noChangeShapeType="1"/>
            </p:cNvSpPr>
            <p:nvPr/>
          </p:nvSpPr>
          <p:spPr bwMode="auto">
            <a:xfrm>
              <a:off x="3016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" name="Line 33"/>
            <p:cNvSpPr>
              <a:spLocks noChangeShapeType="1"/>
            </p:cNvSpPr>
            <p:nvPr/>
          </p:nvSpPr>
          <p:spPr bwMode="auto">
            <a:xfrm>
              <a:off x="2426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2" name="Line 34"/>
            <p:cNvSpPr>
              <a:spLocks noChangeShapeType="1"/>
            </p:cNvSpPr>
            <p:nvPr/>
          </p:nvSpPr>
          <p:spPr bwMode="auto">
            <a:xfrm>
              <a:off x="2472" y="3612"/>
              <a:ext cx="0" cy="22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3" name="Oval 36"/>
            <p:cNvSpPr>
              <a:spLocks noChangeArrowheads="1"/>
            </p:cNvSpPr>
            <p:nvPr/>
          </p:nvSpPr>
          <p:spPr bwMode="auto">
            <a:xfrm>
              <a:off x="2699" y="3657"/>
              <a:ext cx="90" cy="89"/>
            </a:xfrm>
            <a:prstGeom prst="ellipse">
              <a:avLst/>
            </a:prstGeom>
            <a:solidFill>
              <a:srgbClr val="D3080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350"/>
            </a:p>
          </p:txBody>
        </p:sp>
        <p:sp>
          <p:nvSpPr>
            <p:cNvPr id="54" name="Text Box 42"/>
            <p:cNvSpPr txBox="1">
              <a:spLocks noChangeArrowheads="1"/>
            </p:cNvSpPr>
            <p:nvPr/>
          </p:nvSpPr>
          <p:spPr bwMode="auto">
            <a:xfrm>
              <a:off x="2653" y="3748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350"/>
                <a:t>С</a:t>
              </a:r>
              <a:endParaRPr lang="ru-RU" sz="135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1793333" y="1759984"/>
                <a:ext cx="153587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D</a:t>
                </a:r>
                <a:r>
                  <a:rPr lang="uk-UA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ВА </a:t>
                </a: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- ?</a:t>
                </a:r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3333" y="1759984"/>
                <a:ext cx="1535871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10769" b="-26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564225" y="3892475"/>
                <a:ext cx="153587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D</a:t>
                </a:r>
                <a:r>
                  <a:rPr lang="uk-UA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ВА </a:t>
                </a: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- ?</a:t>
                </a:r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225" y="3892475"/>
                <a:ext cx="1535871" cy="400110"/>
              </a:xfrm>
              <a:prstGeom prst="rect">
                <a:avLst/>
              </a:prstGeom>
              <a:blipFill rotWithShape="0">
                <a:blip r:embed="rId3"/>
                <a:stretch>
                  <a:fillRect t="-10769" b="-26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Group 41"/>
          <p:cNvGrpSpPr>
            <a:grpSpLocks/>
          </p:cNvGrpSpPr>
          <p:nvPr/>
        </p:nvGrpSpPr>
        <p:grpSpPr bwMode="auto">
          <a:xfrm>
            <a:off x="3918041" y="1176244"/>
            <a:ext cx="3257296" cy="1630078"/>
            <a:chOff x="2290" y="1071"/>
            <a:chExt cx="3435" cy="2702"/>
          </a:xfrm>
        </p:grpSpPr>
        <p:sp>
          <p:nvSpPr>
            <p:cNvPr id="75" name="Text Box 5"/>
            <p:cNvSpPr txBox="1">
              <a:spLocks noChangeArrowheads="1"/>
            </p:cNvSpPr>
            <p:nvPr/>
          </p:nvSpPr>
          <p:spPr bwMode="auto">
            <a:xfrm>
              <a:off x="5465" y="3517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N</a:t>
              </a:r>
              <a:endParaRPr lang="ru-RU" sz="1350"/>
            </a:p>
          </p:txBody>
        </p:sp>
        <p:sp>
          <p:nvSpPr>
            <p:cNvPr id="76" name="Text Box 10"/>
            <p:cNvSpPr txBox="1">
              <a:spLocks noChangeArrowheads="1"/>
            </p:cNvSpPr>
            <p:nvPr/>
          </p:nvSpPr>
          <p:spPr bwMode="auto">
            <a:xfrm>
              <a:off x="3923" y="1071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350"/>
                <a:t>B</a:t>
              </a:r>
              <a:endParaRPr lang="ru-RU" sz="1350"/>
            </a:p>
          </p:txBody>
        </p:sp>
        <p:grpSp>
          <p:nvGrpSpPr>
            <p:cNvPr id="77" name="Group 40"/>
            <p:cNvGrpSpPr>
              <a:grpSpLocks/>
            </p:cNvGrpSpPr>
            <p:nvPr/>
          </p:nvGrpSpPr>
          <p:grpSpPr bwMode="auto">
            <a:xfrm>
              <a:off x="2290" y="1344"/>
              <a:ext cx="3189" cy="2429"/>
              <a:chOff x="2562" y="1344"/>
              <a:chExt cx="3189" cy="2429"/>
            </a:xfrm>
          </p:grpSpPr>
          <p:sp>
            <p:nvSpPr>
              <p:cNvPr id="78" name="Text Box 4"/>
              <p:cNvSpPr txBox="1">
                <a:spLocks noChangeArrowheads="1"/>
              </p:cNvSpPr>
              <p:nvPr/>
            </p:nvSpPr>
            <p:spPr bwMode="auto">
              <a:xfrm>
                <a:off x="3651" y="3521"/>
                <a:ext cx="25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1350" dirty="0"/>
                  <a:t>A</a:t>
                </a:r>
                <a:endParaRPr lang="ru-RU" sz="1350" dirty="0"/>
              </a:p>
            </p:txBody>
          </p:sp>
          <p:sp>
            <p:nvSpPr>
              <p:cNvPr id="79" name="Text Box 6"/>
              <p:cNvSpPr txBox="1">
                <a:spLocks noChangeArrowheads="1"/>
              </p:cNvSpPr>
              <p:nvPr/>
            </p:nvSpPr>
            <p:spPr bwMode="auto">
              <a:xfrm>
                <a:off x="2562" y="3521"/>
                <a:ext cx="25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1350"/>
                  <a:t>K</a:t>
                </a:r>
                <a:endParaRPr lang="ru-RU" sz="1350"/>
              </a:p>
            </p:txBody>
          </p:sp>
          <p:sp>
            <p:nvSpPr>
              <p:cNvPr id="80" name="AutoShape 21"/>
              <p:cNvSpPr>
                <a:spLocks noChangeArrowheads="1"/>
              </p:cNvSpPr>
              <p:nvPr/>
            </p:nvSpPr>
            <p:spPr bwMode="auto">
              <a:xfrm>
                <a:off x="2735" y="1344"/>
                <a:ext cx="3016" cy="2177"/>
              </a:xfrm>
              <a:prstGeom prst="triangle">
                <a:avLst>
                  <a:gd name="adj" fmla="val 49505"/>
                </a:avLst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81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sz="1350"/>
              </a:p>
            </p:txBody>
          </p:sp>
          <p:sp>
            <p:nvSpPr>
              <p:cNvPr id="81" name="Line 22"/>
              <p:cNvSpPr>
                <a:spLocks noChangeShapeType="1"/>
              </p:cNvSpPr>
              <p:nvPr/>
            </p:nvSpPr>
            <p:spPr bwMode="auto">
              <a:xfrm flipH="1">
                <a:off x="3787" y="1344"/>
                <a:ext cx="454" cy="2177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82" name="Line 23"/>
              <p:cNvSpPr>
                <a:spLocks noChangeShapeType="1"/>
              </p:cNvSpPr>
              <p:nvPr/>
            </p:nvSpPr>
            <p:spPr bwMode="auto">
              <a:xfrm>
                <a:off x="4241" y="1344"/>
                <a:ext cx="453" cy="2177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83" name="Line 26"/>
              <p:cNvSpPr>
                <a:spLocks noChangeShapeType="1"/>
              </p:cNvSpPr>
              <p:nvPr/>
            </p:nvSpPr>
            <p:spPr bwMode="auto">
              <a:xfrm flipV="1">
                <a:off x="3424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84" name="Line 27"/>
              <p:cNvSpPr>
                <a:spLocks noChangeShapeType="1"/>
              </p:cNvSpPr>
              <p:nvPr/>
            </p:nvSpPr>
            <p:spPr bwMode="auto">
              <a:xfrm flipV="1">
                <a:off x="3470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85" name="Line 28"/>
              <p:cNvSpPr>
                <a:spLocks noChangeShapeType="1"/>
              </p:cNvSpPr>
              <p:nvPr/>
            </p:nvSpPr>
            <p:spPr bwMode="auto">
              <a:xfrm flipV="1">
                <a:off x="4967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86" name="Line 29"/>
              <p:cNvSpPr>
                <a:spLocks noChangeShapeType="1"/>
              </p:cNvSpPr>
              <p:nvPr/>
            </p:nvSpPr>
            <p:spPr bwMode="auto">
              <a:xfrm flipV="1">
                <a:off x="4921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1350"/>
              </a:p>
            </p:txBody>
          </p:sp>
          <p:sp>
            <p:nvSpPr>
              <p:cNvPr id="87" name="Text Box 30"/>
              <p:cNvSpPr txBox="1">
                <a:spLocks noChangeArrowheads="1"/>
              </p:cNvSpPr>
              <p:nvPr/>
            </p:nvSpPr>
            <p:spPr bwMode="auto">
              <a:xfrm>
                <a:off x="4604" y="3521"/>
                <a:ext cx="26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1350"/>
                  <a:t>C</a:t>
                </a:r>
                <a:endParaRPr lang="ru-RU" sz="1350"/>
              </a:p>
            </p:txBody>
          </p:sp>
          <p:sp>
            <p:nvSpPr>
              <p:cNvPr id="88" name="Arc 15"/>
              <p:cNvSpPr>
                <a:spLocks/>
              </p:cNvSpPr>
              <p:nvPr/>
            </p:nvSpPr>
            <p:spPr bwMode="auto">
              <a:xfrm>
                <a:off x="3560" y="3187"/>
                <a:ext cx="554" cy="499"/>
              </a:xfrm>
              <a:custGeom>
                <a:avLst/>
                <a:gdLst>
                  <a:gd name="T0" fmla="*/ 8 w 20759"/>
                  <a:gd name="T1" fmla="*/ 0 h 18722"/>
                  <a:gd name="T2" fmla="*/ 15 w 20759"/>
                  <a:gd name="T3" fmla="*/ 9 h 18722"/>
                  <a:gd name="T4" fmla="*/ 0 w 20759"/>
                  <a:gd name="T5" fmla="*/ 13 h 18722"/>
                  <a:gd name="T6" fmla="*/ 0 60000 65536"/>
                  <a:gd name="T7" fmla="*/ 0 60000 65536"/>
                  <a:gd name="T8" fmla="*/ 0 60000 65536"/>
                  <a:gd name="T9" fmla="*/ 0 w 20759"/>
                  <a:gd name="T10" fmla="*/ 0 h 18722"/>
                  <a:gd name="T11" fmla="*/ 20759 w 20759"/>
                  <a:gd name="T12" fmla="*/ 18722 h 187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59" h="18722" fill="none" extrusionOk="0">
                    <a:moveTo>
                      <a:pt x="10772" y="0"/>
                    </a:moveTo>
                    <a:cubicBezTo>
                      <a:pt x="15629" y="2794"/>
                      <a:pt x="19210" y="7367"/>
                      <a:pt x="20758" y="12753"/>
                    </a:cubicBezTo>
                  </a:path>
                  <a:path w="20759" h="18722" stroke="0" extrusionOk="0">
                    <a:moveTo>
                      <a:pt x="10772" y="0"/>
                    </a:moveTo>
                    <a:cubicBezTo>
                      <a:pt x="15629" y="2794"/>
                      <a:pt x="19210" y="7367"/>
                      <a:pt x="20758" y="12753"/>
                    </a:cubicBezTo>
                    <a:lnTo>
                      <a:pt x="0" y="18722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 sz="1350"/>
              </a:p>
            </p:txBody>
          </p:sp>
          <p:sp>
            <p:nvSpPr>
              <p:cNvPr id="89" name="Arc 16"/>
              <p:cNvSpPr>
                <a:spLocks/>
              </p:cNvSpPr>
              <p:nvPr/>
            </p:nvSpPr>
            <p:spPr bwMode="auto">
              <a:xfrm>
                <a:off x="4389" y="3183"/>
                <a:ext cx="565" cy="461"/>
              </a:xfrm>
              <a:custGeom>
                <a:avLst/>
                <a:gdLst>
                  <a:gd name="T0" fmla="*/ 0 w 21148"/>
                  <a:gd name="T1" fmla="*/ 9 h 17274"/>
                  <a:gd name="T2" fmla="*/ 6 w 21148"/>
                  <a:gd name="T3" fmla="*/ 0 h 17274"/>
                  <a:gd name="T4" fmla="*/ 15 w 21148"/>
                  <a:gd name="T5" fmla="*/ 12 h 17274"/>
                  <a:gd name="T6" fmla="*/ 0 60000 65536"/>
                  <a:gd name="T7" fmla="*/ 0 60000 65536"/>
                  <a:gd name="T8" fmla="*/ 0 60000 65536"/>
                  <a:gd name="T9" fmla="*/ 0 w 21148"/>
                  <a:gd name="T10" fmla="*/ 0 h 17274"/>
                  <a:gd name="T11" fmla="*/ 21148 w 21148"/>
                  <a:gd name="T12" fmla="*/ 17274 h 172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48" h="17274" fill="none" extrusionOk="0">
                    <a:moveTo>
                      <a:pt x="0" y="12877"/>
                    </a:moveTo>
                    <a:cubicBezTo>
                      <a:pt x="1069" y="7732"/>
                      <a:pt x="3977" y="3154"/>
                      <a:pt x="8180" y="0"/>
                    </a:cubicBezTo>
                  </a:path>
                  <a:path w="21148" h="17274" stroke="0" extrusionOk="0">
                    <a:moveTo>
                      <a:pt x="0" y="12877"/>
                    </a:moveTo>
                    <a:cubicBezTo>
                      <a:pt x="1069" y="7732"/>
                      <a:pt x="3977" y="3154"/>
                      <a:pt x="8180" y="0"/>
                    </a:cubicBezTo>
                    <a:lnTo>
                      <a:pt x="21148" y="17274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 sz="1350"/>
              </a:p>
            </p:txBody>
          </p:sp>
        </p:grpSp>
      </p:grpSp>
      <p:sp>
        <p:nvSpPr>
          <p:cNvPr id="4" name="Прямоугольник 3"/>
          <p:cNvSpPr/>
          <p:nvPr/>
        </p:nvSpPr>
        <p:spPr>
          <a:xfrm>
            <a:off x="6661687" y="1323136"/>
            <a:ext cx="241349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1" dirty="0" err="1">
                <a:latin typeface="Arial" panose="020B0604020202020204" pitchFamily="34" charset="0"/>
              </a:rPr>
              <a:t>Teng</a:t>
            </a:r>
            <a:r>
              <a:rPr lang="en-US" sz="1400" b="1" i="1" dirty="0">
                <a:latin typeface="Arial" panose="020B0604020202020204" pitchFamily="34" charset="0"/>
              </a:rPr>
              <a:t> </a:t>
            </a:r>
            <a:r>
              <a:rPr lang="en-US" sz="1400" b="1" i="1" dirty="0" err="1">
                <a:latin typeface="Arial" panose="020B0604020202020204" pitchFamily="34" charset="0"/>
              </a:rPr>
              <a:t>uchburchaklarni</a:t>
            </a:r>
            <a:r>
              <a:rPr lang="en-US" sz="1400" b="1" i="1" dirty="0">
                <a:latin typeface="Arial" panose="020B0604020202020204" pitchFamily="34" charset="0"/>
              </a:rPr>
              <a:t> </a:t>
            </a:r>
            <a:br>
              <a:rPr lang="en-US" sz="1400" b="1" i="1" dirty="0">
                <a:latin typeface="Arial" panose="020B0604020202020204" pitchFamily="34" charset="0"/>
              </a:rPr>
            </a:br>
            <a:r>
              <a:rPr lang="en-US" sz="1400" b="1" i="1" dirty="0" err="1">
                <a:latin typeface="Arial" panose="020B0604020202020204" pitchFamily="34" charset="0"/>
              </a:rPr>
              <a:t>aniqlang</a:t>
            </a:r>
            <a:r>
              <a:rPr lang="en-US" sz="1400" b="1" i="1" dirty="0">
                <a:latin typeface="Arial" panose="020B0604020202020204" pitchFamily="34" charset="0"/>
              </a:rPr>
              <a:t> </a:t>
            </a:r>
            <a:r>
              <a:rPr lang="en-US" sz="1400" b="1" i="1" dirty="0" err="1">
                <a:latin typeface="Arial" panose="020B0604020202020204" pitchFamily="34" charset="0"/>
              </a:rPr>
              <a:t>va</a:t>
            </a:r>
            <a:r>
              <a:rPr lang="en-US" sz="1400" b="1" i="1" dirty="0">
                <a:latin typeface="Arial" panose="020B0604020202020204" pitchFamily="34" charset="0"/>
              </a:rPr>
              <a:t> </a:t>
            </a:r>
            <a:r>
              <a:rPr lang="en-US" sz="1400" b="1" i="1" dirty="0" err="1">
                <a:latin typeface="Arial" panose="020B0604020202020204" pitchFamily="34" charset="0"/>
              </a:rPr>
              <a:t>ularning</a:t>
            </a:r>
            <a:r>
              <a:rPr lang="en-US" sz="1400" b="1" i="1" dirty="0">
                <a:latin typeface="Arial" panose="020B0604020202020204" pitchFamily="34" charset="0"/>
              </a:rPr>
              <a:t> </a:t>
            </a:r>
            <a:br>
              <a:rPr lang="en-US" sz="1400" b="1" i="1" dirty="0">
                <a:latin typeface="Arial" panose="020B0604020202020204" pitchFamily="34" charset="0"/>
              </a:rPr>
            </a:br>
            <a:r>
              <a:rPr lang="en-US" sz="1400" b="1" i="1" dirty="0" err="1">
                <a:latin typeface="Arial" panose="020B0604020202020204" pitchFamily="34" charset="0"/>
              </a:rPr>
              <a:t>tengligini</a:t>
            </a:r>
            <a:r>
              <a:rPr lang="en-US" sz="1400" b="1" i="1" dirty="0">
                <a:latin typeface="Arial" panose="020B0604020202020204" pitchFamily="34" charset="0"/>
              </a:rPr>
              <a:t> </a:t>
            </a:r>
            <a:r>
              <a:rPr lang="en-US" sz="1400" b="1" i="1" dirty="0" err="1">
                <a:latin typeface="Arial" panose="020B0604020202020204" pitchFamily="34" charset="0"/>
              </a:rPr>
              <a:t>isbotlang</a:t>
            </a:r>
            <a:r>
              <a:rPr lang="en-US" sz="1400" b="1" i="1" dirty="0">
                <a:latin typeface="Arial" panose="020B0604020202020204" pitchFamily="34" charset="0"/>
              </a:rPr>
              <a:t>.</a:t>
            </a:r>
            <a:endParaRPr lang="ru-RU" sz="1400" i="1" dirty="0"/>
          </a:p>
        </p:txBody>
      </p:sp>
      <p:grpSp>
        <p:nvGrpSpPr>
          <p:cNvPr id="90" name="Group 76"/>
          <p:cNvGrpSpPr>
            <a:grpSpLocks/>
          </p:cNvGrpSpPr>
          <p:nvPr/>
        </p:nvGrpSpPr>
        <p:grpSpPr bwMode="auto">
          <a:xfrm>
            <a:off x="5084765" y="3140805"/>
            <a:ext cx="2822819" cy="1500723"/>
            <a:chOff x="793" y="164"/>
            <a:chExt cx="1859" cy="1180"/>
          </a:xfrm>
        </p:grpSpPr>
        <p:sp>
          <p:nvSpPr>
            <p:cNvPr id="92" name="AutoShape 17"/>
            <p:cNvSpPr>
              <a:spLocks noChangeArrowheads="1"/>
            </p:cNvSpPr>
            <p:nvPr/>
          </p:nvSpPr>
          <p:spPr bwMode="auto">
            <a:xfrm>
              <a:off x="1065" y="482"/>
              <a:ext cx="1542" cy="848"/>
            </a:xfrm>
            <a:prstGeom prst="rtTriangl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93" name="Rectangle 18"/>
            <p:cNvSpPr>
              <a:spLocks noChangeArrowheads="1"/>
            </p:cNvSpPr>
            <p:nvPr/>
          </p:nvSpPr>
          <p:spPr bwMode="auto">
            <a:xfrm>
              <a:off x="1065" y="1162"/>
              <a:ext cx="182" cy="168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94" name="Arc 19"/>
            <p:cNvSpPr>
              <a:spLocks/>
            </p:cNvSpPr>
            <p:nvPr/>
          </p:nvSpPr>
          <p:spPr bwMode="auto">
            <a:xfrm>
              <a:off x="910" y="164"/>
              <a:ext cx="373" cy="558"/>
            </a:xfrm>
            <a:custGeom>
              <a:avLst/>
              <a:gdLst>
                <a:gd name="T0" fmla="*/ 10 w 14002"/>
                <a:gd name="T1" fmla="*/ 12 h 20916"/>
                <a:gd name="T2" fmla="*/ 4 w 14002"/>
                <a:gd name="T3" fmla="*/ 15 h 20916"/>
                <a:gd name="T4" fmla="*/ 0 w 14002"/>
                <a:gd name="T5" fmla="*/ 0 h 20916"/>
                <a:gd name="T6" fmla="*/ 0 60000 65536"/>
                <a:gd name="T7" fmla="*/ 0 60000 65536"/>
                <a:gd name="T8" fmla="*/ 0 60000 65536"/>
                <a:gd name="T9" fmla="*/ 0 w 14002"/>
                <a:gd name="T10" fmla="*/ 0 h 20916"/>
                <a:gd name="T11" fmla="*/ 14002 w 14002"/>
                <a:gd name="T12" fmla="*/ 20916 h 209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02" h="20916" fill="none" extrusionOk="0">
                  <a:moveTo>
                    <a:pt x="14002" y="16447"/>
                  </a:moveTo>
                  <a:cubicBezTo>
                    <a:pt x="11508" y="18570"/>
                    <a:pt x="8564" y="20098"/>
                    <a:pt x="5392" y="20915"/>
                  </a:cubicBezTo>
                </a:path>
                <a:path w="14002" h="20916" stroke="0" extrusionOk="0">
                  <a:moveTo>
                    <a:pt x="14002" y="16447"/>
                  </a:moveTo>
                  <a:cubicBezTo>
                    <a:pt x="11508" y="18570"/>
                    <a:pt x="8564" y="20098"/>
                    <a:pt x="5392" y="20915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5" name="Text Box 20"/>
            <p:cNvSpPr txBox="1">
              <a:spLocks noChangeArrowheads="1"/>
            </p:cNvSpPr>
            <p:nvPr/>
          </p:nvSpPr>
          <p:spPr bwMode="auto">
            <a:xfrm>
              <a:off x="1065" y="663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dirty="0"/>
                <a:t>60</a:t>
              </a:r>
              <a:endParaRPr lang="ru-RU" dirty="0"/>
            </a:p>
          </p:txBody>
        </p:sp>
        <p:sp>
          <p:nvSpPr>
            <p:cNvPr id="96" name="Text Box 21"/>
            <p:cNvSpPr txBox="1">
              <a:spLocks noChangeArrowheads="1"/>
            </p:cNvSpPr>
            <p:nvPr/>
          </p:nvSpPr>
          <p:spPr bwMode="auto">
            <a:xfrm>
              <a:off x="1247" y="618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sz="1200"/>
                <a:t>0</a:t>
              </a:r>
              <a:endParaRPr lang="ru-RU" sz="1200"/>
            </a:p>
          </p:txBody>
        </p:sp>
        <p:sp>
          <p:nvSpPr>
            <p:cNvPr id="97" name="Line 22"/>
            <p:cNvSpPr>
              <a:spLocks noChangeShapeType="1"/>
            </p:cNvSpPr>
            <p:nvPr/>
          </p:nvSpPr>
          <p:spPr bwMode="auto">
            <a:xfrm>
              <a:off x="793" y="1344"/>
              <a:ext cx="1859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8" name="Text Box 23"/>
            <p:cNvSpPr txBox="1">
              <a:spLocks noChangeArrowheads="1"/>
            </p:cNvSpPr>
            <p:nvPr/>
          </p:nvSpPr>
          <p:spPr bwMode="auto">
            <a:xfrm rot="1580446">
              <a:off x="1621" y="588"/>
              <a:ext cx="421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dirty="0" smtClean="0"/>
                <a:t>8</a:t>
              </a:r>
              <a:r>
                <a:rPr lang="en-US" dirty="0" err="1" smtClean="0"/>
                <a:t>dm</a:t>
              </a:r>
              <a:endParaRPr lang="ru-RU" dirty="0"/>
            </a:p>
          </p:txBody>
        </p:sp>
        <p:sp>
          <p:nvSpPr>
            <p:cNvPr id="101" name="Text Box 26"/>
            <p:cNvSpPr txBox="1">
              <a:spLocks noChangeArrowheads="1"/>
            </p:cNvSpPr>
            <p:nvPr/>
          </p:nvSpPr>
          <p:spPr bwMode="auto">
            <a:xfrm>
              <a:off x="869" y="791"/>
              <a:ext cx="21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 dirty="0" smtClean="0">
                  <a:solidFill>
                    <a:srgbClr val="C00000"/>
                  </a:solidFill>
                </a:rPr>
                <a:t>?</a:t>
              </a:r>
              <a:endParaRPr lang="ru-RU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3546</TotalTime>
  <Words>570</Words>
  <Application>Microsoft Office PowerPoint</Application>
  <PresentationFormat>Экран (16:9)</PresentationFormat>
  <Paragraphs>191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∠DВА - ?</vt:lpstr>
      <vt:lpstr>x</vt:lpstr>
      <vt:lpstr>Презентация PowerPoint</vt:lpstr>
      <vt:lpstr>Презентация PowerPoint</vt:lpstr>
      <vt:lpstr>Презентация PowerPoint</vt:lpstr>
      <vt:lpstr>∆ABC = ∆DCE ekanligini isbotlang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Админ</cp:lastModifiedBy>
  <cp:revision>422</cp:revision>
  <dcterms:created xsi:type="dcterms:W3CDTF">2020-07-28T06:40:32Z</dcterms:created>
  <dcterms:modified xsi:type="dcterms:W3CDTF">2021-03-27T08:44:06Z</dcterms:modified>
</cp:coreProperties>
</file>