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745" r:id="rId1"/>
  </p:sldMasterIdLst>
  <p:notesMasterIdLst>
    <p:notesMasterId r:id="rId19"/>
  </p:notesMasterIdLst>
  <p:sldIdLst>
    <p:sldId id="459" r:id="rId2"/>
    <p:sldId id="450" r:id="rId3"/>
    <p:sldId id="460" r:id="rId4"/>
    <p:sldId id="449" r:id="rId5"/>
    <p:sldId id="452" r:id="rId6"/>
    <p:sldId id="453" r:id="rId7"/>
    <p:sldId id="454" r:id="rId8"/>
    <p:sldId id="458" r:id="rId9"/>
    <p:sldId id="443" r:id="rId10"/>
    <p:sldId id="448" r:id="rId11"/>
    <p:sldId id="445" r:id="rId12"/>
    <p:sldId id="446" r:id="rId13"/>
    <p:sldId id="435" r:id="rId14"/>
    <p:sldId id="436" r:id="rId15"/>
    <p:sldId id="461" r:id="rId16"/>
    <p:sldId id="462" r:id="rId17"/>
    <p:sldId id="456" r:id="rId18"/>
  </p:sldIdLst>
  <p:sldSz cx="12185650" cy="7019925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211" userDrawn="1">
          <p15:clr>
            <a:srgbClr val="A4A3A4"/>
          </p15:clr>
        </p15:guide>
        <p15:guide id="2" pos="383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6D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1C1579F-8F44-41B9-B955-CEC99D94FAA9}">
  <a:tblStyle styleId="{61C1579F-8F44-41B9-B955-CEC99D94FAA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68" autoAdjust="0"/>
    <p:restoredTop sz="93103" autoAdjust="0"/>
  </p:normalViewPr>
  <p:slideViewPr>
    <p:cSldViewPr>
      <p:cViewPr varScale="1">
        <p:scale>
          <a:sx n="68" d="100"/>
          <a:sy n="68" d="100"/>
        </p:scale>
        <p:origin x="804" y="48"/>
      </p:cViewPr>
      <p:guideLst>
        <p:guide orient="horz" pos="2211"/>
        <p:guide pos="383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52438" y="685800"/>
            <a:ext cx="5953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9237851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8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17488" y="766763"/>
            <a:ext cx="666432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653548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1882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599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2399"/>
            </a:lvl1pPr>
            <a:lvl2pPr marL="456971" indent="0" algn="ctr">
              <a:buNone/>
              <a:defRPr sz="1999"/>
            </a:lvl2pPr>
            <a:lvl3pPr marL="913943" indent="0" algn="ctr">
              <a:buNone/>
              <a:defRPr sz="1799"/>
            </a:lvl3pPr>
            <a:lvl4pPr marL="1370914" indent="0" algn="ctr">
              <a:buNone/>
              <a:defRPr sz="1599"/>
            </a:lvl4pPr>
            <a:lvl5pPr marL="1827886" indent="0" algn="ctr">
              <a:buNone/>
              <a:defRPr sz="1599"/>
            </a:lvl5pPr>
            <a:lvl6pPr marL="2284857" indent="0" algn="ctr">
              <a:buNone/>
              <a:defRPr sz="1599"/>
            </a:lvl6pPr>
            <a:lvl7pPr marL="2741828" indent="0" algn="ctr">
              <a:buNone/>
              <a:defRPr sz="1599"/>
            </a:lvl7pPr>
            <a:lvl8pPr marL="3198800" indent="0" algn="ctr">
              <a:buNone/>
              <a:defRPr sz="1599"/>
            </a:lvl8pPr>
            <a:lvl9pPr marL="3655771" indent="0" algn="ctr">
              <a:buNone/>
              <a:defRPr sz="1599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8A963-490E-4E6A-88A7-9BB0CFA9B743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689126490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8A963-490E-4E6A-88A7-9BB0CFA9B743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232718703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7763" y="373746"/>
            <a:ext cx="7730272" cy="59490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8A963-490E-4E6A-88A7-9BB0CFA9B743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18794389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624907" y="3258154"/>
            <a:ext cx="4846275" cy="308311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631939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subTitle" idx="1"/>
          </p:nvPr>
        </p:nvSpPr>
        <p:spPr>
          <a:xfrm>
            <a:off x="861618" y="2715299"/>
            <a:ext cx="4326945" cy="290214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Georgia"/>
              <a:buNone/>
              <a:defRPr i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eorgia"/>
              <a:buNone/>
              <a:defRPr sz="3998" i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eorgia"/>
              <a:buNone/>
              <a:defRPr sz="3998" i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eorgia"/>
              <a:buNone/>
              <a:defRPr sz="3998" i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eorgia"/>
              <a:buNone/>
              <a:defRPr sz="3998" i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eorgia"/>
              <a:buNone/>
              <a:defRPr sz="3998" i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eorgia"/>
              <a:buNone/>
              <a:defRPr sz="3998" i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eorgia"/>
              <a:buNone/>
              <a:defRPr sz="3998" i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eorgia"/>
              <a:buNone/>
              <a:defRPr sz="3998" i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sldNum" idx="12"/>
          </p:nvPr>
        </p:nvSpPr>
        <p:spPr>
          <a:xfrm>
            <a:off x="11403103" y="6482667"/>
            <a:ext cx="731219" cy="53719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24" name="Google Shape;24;p4"/>
          <p:cNvSpPr txBox="1">
            <a:spLocks noGrp="1"/>
          </p:cNvSpPr>
          <p:nvPr>
            <p:ph type="body" idx="2"/>
          </p:nvPr>
        </p:nvSpPr>
        <p:spPr>
          <a:xfrm>
            <a:off x="6836737" y="1386652"/>
            <a:ext cx="4625190" cy="423078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265" lvl="0" indent="-456949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1800"/>
              <a:buAutoNum type="arabicPeriod"/>
              <a:defRPr sz="2399"/>
            </a:lvl1pPr>
            <a:lvl2pPr marL="1218529" lvl="1" indent="-423101" rtl="0">
              <a:spcBef>
                <a:spcPts val="1333"/>
              </a:spcBef>
              <a:spcAft>
                <a:spcPts val="0"/>
              </a:spcAft>
              <a:buSzPts val="1400"/>
              <a:buAutoNum type="alphaLcPeriod"/>
              <a:defRPr>
                <a:solidFill>
                  <a:srgbClr val="999999"/>
                </a:solidFill>
              </a:defRPr>
            </a:lvl2pPr>
            <a:lvl3pPr marL="1827794" lvl="2" indent="-423101" rtl="0">
              <a:spcBef>
                <a:spcPts val="1333"/>
              </a:spcBef>
              <a:spcAft>
                <a:spcPts val="0"/>
              </a:spcAft>
              <a:buSzPts val="1400"/>
              <a:buAutoNum type="romanLcPeriod"/>
              <a:defRPr>
                <a:solidFill>
                  <a:srgbClr val="999999"/>
                </a:solidFill>
              </a:defRPr>
            </a:lvl3pPr>
            <a:lvl4pPr marL="2437059" lvl="3" indent="-423101" rtl="0">
              <a:spcBef>
                <a:spcPts val="1333"/>
              </a:spcBef>
              <a:spcAft>
                <a:spcPts val="0"/>
              </a:spcAft>
              <a:buSzPts val="1400"/>
              <a:buAutoNum type="arabicPeriod"/>
              <a:defRPr>
                <a:solidFill>
                  <a:srgbClr val="999999"/>
                </a:solidFill>
              </a:defRPr>
            </a:lvl4pPr>
            <a:lvl5pPr marL="3046324" lvl="4" indent="-423101" rtl="0">
              <a:spcBef>
                <a:spcPts val="1333"/>
              </a:spcBef>
              <a:spcAft>
                <a:spcPts val="0"/>
              </a:spcAft>
              <a:buClr>
                <a:srgbClr val="999999"/>
              </a:buClr>
              <a:buSzPts val="1400"/>
              <a:buAutoNum type="alphaLcPeriod"/>
              <a:defRPr>
                <a:solidFill>
                  <a:srgbClr val="999999"/>
                </a:solidFill>
              </a:defRPr>
            </a:lvl5pPr>
            <a:lvl6pPr marL="3655588" lvl="5" indent="-423101" rtl="0">
              <a:spcBef>
                <a:spcPts val="1333"/>
              </a:spcBef>
              <a:spcAft>
                <a:spcPts val="0"/>
              </a:spcAft>
              <a:buClr>
                <a:srgbClr val="999999"/>
              </a:buClr>
              <a:buSzPts val="1400"/>
              <a:buAutoNum type="romanLcPeriod"/>
              <a:defRPr>
                <a:solidFill>
                  <a:srgbClr val="999999"/>
                </a:solidFill>
              </a:defRPr>
            </a:lvl6pPr>
            <a:lvl7pPr marL="4264853" lvl="6" indent="-423101" rtl="0">
              <a:spcBef>
                <a:spcPts val="1333"/>
              </a:spcBef>
              <a:spcAft>
                <a:spcPts val="0"/>
              </a:spcAft>
              <a:buClr>
                <a:srgbClr val="999999"/>
              </a:buClr>
              <a:buSzPts val="1400"/>
              <a:buAutoNum type="arabicPeriod"/>
              <a:defRPr>
                <a:solidFill>
                  <a:srgbClr val="999999"/>
                </a:solidFill>
              </a:defRPr>
            </a:lvl7pPr>
            <a:lvl8pPr marL="4874118" lvl="7" indent="-423101" rtl="0">
              <a:spcBef>
                <a:spcPts val="1333"/>
              </a:spcBef>
              <a:spcAft>
                <a:spcPts val="0"/>
              </a:spcAft>
              <a:buClr>
                <a:srgbClr val="999999"/>
              </a:buClr>
              <a:buSzPts val="1400"/>
              <a:buAutoNum type="alphaLcPeriod"/>
              <a:defRPr>
                <a:solidFill>
                  <a:srgbClr val="999999"/>
                </a:solidFill>
              </a:defRPr>
            </a:lvl8pPr>
            <a:lvl9pPr marL="5483382" lvl="8" indent="-423101" rtl="0">
              <a:spcBef>
                <a:spcPts val="1333"/>
              </a:spcBef>
              <a:spcAft>
                <a:spcPts val="1333"/>
              </a:spcAft>
              <a:buClr>
                <a:srgbClr val="999999"/>
              </a:buClr>
              <a:buSzPts val="1400"/>
              <a:buAutoNum type="romanLcPeriod"/>
              <a:defRPr>
                <a:solidFill>
                  <a:srgbClr val="999999"/>
                </a:solidFill>
              </a:defRPr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title"/>
          </p:nvPr>
        </p:nvSpPr>
        <p:spPr>
          <a:xfrm>
            <a:off x="861648" y="1386652"/>
            <a:ext cx="4326945" cy="132864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24448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8A963-490E-4E6A-88A7-9BB0CFA9B743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749026732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417" y="1750107"/>
            <a:ext cx="10510123" cy="2920093"/>
          </a:xfrm>
        </p:spPr>
        <p:txBody>
          <a:bodyPr anchor="b"/>
          <a:lstStyle>
            <a:lvl1pPr>
              <a:defRPr sz="599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417" y="4697826"/>
            <a:ext cx="10510123" cy="1535608"/>
          </a:xfrm>
        </p:spPr>
        <p:txBody>
          <a:bodyPr/>
          <a:lstStyle>
            <a:lvl1pPr marL="0" indent="0">
              <a:buNone/>
              <a:defRPr sz="2399">
                <a:solidFill>
                  <a:schemeClr val="tx1">
                    <a:tint val="75000"/>
                  </a:schemeClr>
                </a:solidFill>
              </a:defRPr>
            </a:lvl1pPr>
            <a:lvl2pPr marL="456971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394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0914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4pPr>
            <a:lvl5pPr marL="1827886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5pPr>
            <a:lvl6pPr marL="2284857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6pPr>
            <a:lvl7pPr marL="2741828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7pPr>
            <a:lvl8pPr marL="3198800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8pPr>
            <a:lvl9pPr marL="3655771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8A963-490E-4E6A-88A7-9BB0CFA9B743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124157053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8A963-490E-4E6A-88A7-9BB0CFA9B743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88945278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351" y="373747"/>
            <a:ext cx="10510123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351" y="1720857"/>
            <a:ext cx="5155101" cy="843365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6971" indent="0">
              <a:buNone/>
              <a:defRPr sz="1999" b="1"/>
            </a:lvl2pPr>
            <a:lvl3pPr marL="913943" indent="0">
              <a:buNone/>
              <a:defRPr sz="1799" b="1"/>
            </a:lvl3pPr>
            <a:lvl4pPr marL="1370914" indent="0">
              <a:buNone/>
              <a:defRPr sz="1599" b="1"/>
            </a:lvl4pPr>
            <a:lvl5pPr marL="1827886" indent="0">
              <a:buNone/>
              <a:defRPr sz="1599" b="1"/>
            </a:lvl5pPr>
            <a:lvl6pPr marL="2284857" indent="0">
              <a:buNone/>
              <a:defRPr sz="1599" b="1"/>
            </a:lvl6pPr>
            <a:lvl7pPr marL="2741828" indent="0">
              <a:buNone/>
              <a:defRPr sz="1599" b="1"/>
            </a:lvl7pPr>
            <a:lvl8pPr marL="3198800" indent="0">
              <a:buNone/>
              <a:defRPr sz="1599" b="1"/>
            </a:lvl8pPr>
            <a:lvl9pPr marL="3655771" indent="0">
              <a:buNone/>
              <a:defRPr sz="1599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351" y="2564223"/>
            <a:ext cx="5155101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6971" indent="0">
              <a:buNone/>
              <a:defRPr sz="1999" b="1"/>
            </a:lvl2pPr>
            <a:lvl3pPr marL="913943" indent="0">
              <a:buNone/>
              <a:defRPr sz="1799" b="1"/>
            </a:lvl3pPr>
            <a:lvl4pPr marL="1370914" indent="0">
              <a:buNone/>
              <a:defRPr sz="1599" b="1"/>
            </a:lvl4pPr>
            <a:lvl5pPr marL="1827886" indent="0">
              <a:buNone/>
              <a:defRPr sz="1599" b="1"/>
            </a:lvl5pPr>
            <a:lvl6pPr marL="2284857" indent="0">
              <a:buNone/>
              <a:defRPr sz="1599" b="1"/>
            </a:lvl6pPr>
            <a:lvl7pPr marL="2741828" indent="0">
              <a:buNone/>
              <a:defRPr sz="1599" b="1"/>
            </a:lvl7pPr>
            <a:lvl8pPr marL="3198800" indent="0">
              <a:buNone/>
              <a:defRPr sz="1599" b="1"/>
            </a:lvl8pPr>
            <a:lvl9pPr marL="3655771" indent="0">
              <a:buNone/>
              <a:defRPr sz="1599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8A963-490E-4E6A-88A7-9BB0CFA9B743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80560046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B9B5F4-7EF8-4C17-AAAE-D0E34279595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51631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8A963-490E-4E6A-88A7-9BB0CFA9B743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27992824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3198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0489" y="1010740"/>
            <a:ext cx="6168985" cy="4988697"/>
          </a:xfrm>
        </p:spPr>
        <p:txBody>
          <a:bodyPr/>
          <a:lstStyle>
            <a:lvl1pPr>
              <a:defRPr sz="3198"/>
            </a:lvl1pPr>
            <a:lvl2pPr>
              <a:defRPr sz="2799"/>
            </a:lvl2pPr>
            <a:lvl3pPr>
              <a:defRPr sz="2399"/>
            </a:lvl3pPr>
            <a:lvl4pPr>
              <a:defRPr sz="1999"/>
            </a:lvl4pPr>
            <a:lvl5pPr>
              <a:defRPr sz="1999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599"/>
            </a:lvl1pPr>
            <a:lvl2pPr marL="456971" indent="0">
              <a:buNone/>
              <a:defRPr sz="1399"/>
            </a:lvl2pPr>
            <a:lvl3pPr marL="913943" indent="0">
              <a:buNone/>
              <a:defRPr sz="1199"/>
            </a:lvl3pPr>
            <a:lvl4pPr marL="1370914" indent="0">
              <a:buNone/>
              <a:defRPr sz="999"/>
            </a:lvl4pPr>
            <a:lvl5pPr marL="1827886" indent="0">
              <a:buNone/>
              <a:defRPr sz="999"/>
            </a:lvl5pPr>
            <a:lvl6pPr marL="2284857" indent="0">
              <a:buNone/>
              <a:defRPr sz="999"/>
            </a:lvl6pPr>
            <a:lvl7pPr marL="2741828" indent="0">
              <a:buNone/>
              <a:defRPr sz="999"/>
            </a:lvl7pPr>
            <a:lvl8pPr marL="3198800" indent="0">
              <a:buNone/>
              <a:defRPr sz="999"/>
            </a:lvl8pPr>
            <a:lvl9pPr marL="3655771" indent="0">
              <a:buNone/>
              <a:defRPr sz="99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8A963-490E-4E6A-88A7-9BB0CFA9B743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004962073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3198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0489" y="1010740"/>
            <a:ext cx="6168985" cy="4988697"/>
          </a:xfrm>
        </p:spPr>
        <p:txBody>
          <a:bodyPr anchor="t"/>
          <a:lstStyle>
            <a:lvl1pPr marL="0" indent="0">
              <a:buNone/>
              <a:defRPr sz="3198"/>
            </a:lvl1pPr>
            <a:lvl2pPr marL="456971" indent="0">
              <a:buNone/>
              <a:defRPr sz="2799"/>
            </a:lvl2pPr>
            <a:lvl3pPr marL="913943" indent="0">
              <a:buNone/>
              <a:defRPr sz="2399"/>
            </a:lvl3pPr>
            <a:lvl4pPr marL="1370914" indent="0">
              <a:buNone/>
              <a:defRPr sz="1999"/>
            </a:lvl4pPr>
            <a:lvl5pPr marL="1827886" indent="0">
              <a:buNone/>
              <a:defRPr sz="1999"/>
            </a:lvl5pPr>
            <a:lvl6pPr marL="2284857" indent="0">
              <a:buNone/>
              <a:defRPr sz="1999"/>
            </a:lvl6pPr>
            <a:lvl7pPr marL="2741828" indent="0">
              <a:buNone/>
              <a:defRPr sz="1999"/>
            </a:lvl7pPr>
            <a:lvl8pPr marL="3198800" indent="0">
              <a:buNone/>
              <a:defRPr sz="1999"/>
            </a:lvl8pPr>
            <a:lvl9pPr marL="3655771" indent="0">
              <a:buNone/>
              <a:defRPr sz="1999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599"/>
            </a:lvl1pPr>
            <a:lvl2pPr marL="456971" indent="0">
              <a:buNone/>
              <a:defRPr sz="1399"/>
            </a:lvl2pPr>
            <a:lvl3pPr marL="913943" indent="0">
              <a:buNone/>
              <a:defRPr sz="1199"/>
            </a:lvl3pPr>
            <a:lvl4pPr marL="1370914" indent="0">
              <a:buNone/>
              <a:defRPr sz="999"/>
            </a:lvl4pPr>
            <a:lvl5pPr marL="1827886" indent="0">
              <a:buNone/>
              <a:defRPr sz="999"/>
            </a:lvl5pPr>
            <a:lvl6pPr marL="2284857" indent="0">
              <a:buNone/>
              <a:defRPr sz="999"/>
            </a:lvl6pPr>
            <a:lvl7pPr marL="2741828" indent="0">
              <a:buNone/>
              <a:defRPr sz="999"/>
            </a:lvl7pPr>
            <a:lvl8pPr marL="3198800" indent="0">
              <a:buNone/>
              <a:defRPr sz="999"/>
            </a:lvl8pPr>
            <a:lvl9pPr marL="3655771" indent="0">
              <a:buNone/>
              <a:defRPr sz="99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8A963-490E-4E6A-88A7-9BB0CFA9B743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209518018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7764" y="373747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7764" y="6506431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lang="en-US" kern="1200">
              <a:solidFill>
                <a:srgbClr val="4C4C4C"/>
              </a:solidFill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6497" y="6506431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lang="en-US" kern="1200">
              <a:solidFill>
                <a:srgbClr val="4C4C4C"/>
              </a:solidFill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06115" y="6506431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727EAE27-DFDE-445D-8780-878FC3F2AB75}" type="slidenum">
              <a:rPr lang="en-US" altLang="en-US" kern="1200" smtClean="0">
                <a:solidFill>
                  <a:srgbClr val="4C4C4C"/>
                </a:solidFill>
                <a:ea typeface="+mn-ea"/>
                <a:cs typeface="+mn-cs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‹#›</a:t>
            </a:fld>
            <a:endParaRPr lang="en-US" altLang="en-US" kern="1200" smtClean="0">
              <a:solidFill>
                <a:srgbClr val="4C4C4C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7110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  <p:sldLayoutId id="2147483757" r:id="rId12"/>
    <p:sldLayoutId id="2147483758" r:id="rId13"/>
  </p:sldLayoutIdLst>
  <p:transition>
    <p:fade thruBlk="1"/>
  </p:transition>
  <p:timing>
    <p:tnLst>
      <p:par>
        <p:cTn id="1" dur="indefinite" restart="never" nodeType="tmRoot"/>
      </p:par>
    </p:tnLst>
  </p:timing>
  <p:txStyles>
    <p:titleStyle>
      <a:lvl1pPr algn="l" defTabSz="913943" rtl="0" eaLnBrk="1" latinLnBrk="0" hangingPunct="1">
        <a:lnSpc>
          <a:spcPct val="90000"/>
        </a:lnSpc>
        <a:spcBef>
          <a:spcPct val="0"/>
        </a:spcBef>
        <a:buNone/>
        <a:defRPr sz="439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486" indent="-228486" algn="l" defTabSz="913943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457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429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599400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2056371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513343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314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286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4257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6971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3943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0914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7886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4857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1828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8800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5771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82750"/>
            <a:ext cx="12185650" cy="154934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98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2406649" y="13919"/>
            <a:ext cx="6450210" cy="1618561"/>
          </a:xfrm>
          <a:prstGeom prst="rect">
            <a:avLst/>
          </a:prstGeom>
        </p:spPr>
        <p:txBody>
          <a:bodyPr spcFirstLastPara="1" vert="horz" wrap="square" lIns="0" tIns="24484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21291" algn="ctr">
              <a:lnSpc>
                <a:spcPct val="150000"/>
              </a:lnSpc>
              <a:spcBef>
                <a:spcPts val="192"/>
              </a:spcBef>
            </a:pPr>
            <a:r>
              <a:rPr lang="en-US" sz="6794" dirty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</a:p>
        </p:txBody>
      </p:sp>
      <p:sp>
        <p:nvSpPr>
          <p:cNvPr id="15" name="object 11"/>
          <p:cNvSpPr/>
          <p:nvPr/>
        </p:nvSpPr>
        <p:spPr>
          <a:xfrm>
            <a:off x="9292001" y="2376747"/>
            <a:ext cx="2332801" cy="239949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367"/>
          </a:p>
        </p:txBody>
      </p:sp>
      <p:sp>
        <p:nvSpPr>
          <p:cNvPr id="16" name="TextBox 15"/>
          <p:cNvSpPr txBox="1"/>
          <p:nvPr/>
        </p:nvSpPr>
        <p:spPr>
          <a:xfrm>
            <a:off x="1281502" y="2314687"/>
            <a:ext cx="7874763" cy="48755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en-US" sz="5397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5397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Uchburchaklar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mavzusida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ctr"/>
            <a:r>
              <a:rPr lang="en-US" sz="4687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397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5397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ru-RU" sz="4687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798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4687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270670" y="479903"/>
            <a:ext cx="1796351" cy="876258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ru-RU" sz="5094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5094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2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42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48709" y="2156938"/>
            <a:ext cx="632793" cy="131356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82"/>
          </a:p>
        </p:txBody>
      </p:sp>
      <p:sp>
        <p:nvSpPr>
          <p:cNvPr id="9" name="object 11">
            <a:extLst>
              <a:ext uri="{FF2B5EF4-FFF2-40B4-BE49-F238E27FC236}">
                <a16:creationId xmlns:a16="http://schemas.microsoft.com/office/drawing/2014/main" xmlns="" xmlns:lc="http://schemas.openxmlformats.org/drawingml/2006/lockedCanvas" id="{335AFAA3-FF4F-462D-A908-93D09B272E70}"/>
              </a:ext>
            </a:extLst>
          </p:cNvPr>
          <p:cNvSpPr/>
          <p:nvPr/>
        </p:nvSpPr>
        <p:spPr>
          <a:xfrm>
            <a:off x="1017967" y="436113"/>
            <a:ext cx="910029" cy="961779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92839"/>
            <a:endParaRPr sz="17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57938" y="3995345"/>
            <a:ext cx="632793" cy="1313567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82"/>
          </a:p>
        </p:txBody>
      </p:sp>
    </p:spTree>
    <p:extLst>
      <p:ext uri="{BB962C8B-B14F-4D97-AF65-F5344CB8AC3E}">
        <p14:creationId xmlns:p14="http://schemas.microsoft.com/office/powerpoint/2010/main" val="1801918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10</a:t>
            </a:fld>
            <a:endParaRPr lang="en"/>
          </a:p>
        </p:txBody>
      </p:sp>
      <p:sp>
        <p:nvSpPr>
          <p:cNvPr id="4" name="Прямоугольный треугольник 3"/>
          <p:cNvSpPr/>
          <p:nvPr/>
        </p:nvSpPr>
        <p:spPr>
          <a:xfrm rot="16200000">
            <a:off x="7948699" y="1007153"/>
            <a:ext cx="3635924" cy="2448854"/>
          </a:xfrm>
          <a:prstGeom prst="rtTriangle">
            <a:avLst/>
          </a:prstGeom>
          <a:solidFill>
            <a:schemeClr val="bg1"/>
          </a:solidFill>
          <a:ln w="5715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 flipH="1">
            <a:off x="8101183" y="4003222"/>
            <a:ext cx="7394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/>
              <a:t>A</a:t>
            </a:r>
            <a:endParaRPr lang="ru-RU" sz="40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1062412" y="3872345"/>
            <a:ext cx="5549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/>
              <a:t>C</a:t>
            </a:r>
            <a:endParaRPr lang="ru-RU" sz="40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0991086" y="413619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/>
              <a:t>B</a:t>
            </a:r>
            <a:endParaRPr lang="ru-RU" sz="36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0703895" y="3729393"/>
            <a:ext cx="287191" cy="275841"/>
          </a:xfrm>
          <a:prstGeom prst="rect">
            <a:avLst/>
          </a:prstGeom>
          <a:solidFill>
            <a:schemeClr val="bg1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7894161" y="4049542"/>
            <a:ext cx="648073" cy="0"/>
          </a:xfrm>
          <a:prstGeom prst="line">
            <a:avLst/>
          </a:prstGeom>
          <a:ln w="5715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7893025" y="3506667"/>
            <a:ext cx="8226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/>
              <a:t>120°</a:t>
            </a:r>
            <a:endParaRPr lang="ru-RU" sz="2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14034" y="179627"/>
                <a:ext cx="7089248" cy="30022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800" b="1" dirty="0" smtClean="0"/>
                  <a:t>Berilgan:</a:t>
                </a:r>
              </a:p>
              <a:p>
                <a:r>
                  <a:rPr lang="en-US" sz="4800" b="1" dirty="0" smtClean="0"/>
                  <a:t>∆</a:t>
                </a:r>
                <a:r>
                  <a:rPr lang="en-US" sz="4000" dirty="0" smtClean="0"/>
                  <a:t>ABC - 90°li,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∠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𝑡𝑎𝑠h𝑞𝑖</m:t>
                        </m:r>
                      </m:sub>
                    </m:sSub>
                  </m:oMath>
                </a14:m>
                <a:r>
                  <a:rPr lang="en-US" sz="4000" dirty="0" smtClean="0"/>
                  <a:t>= 120°; AC+AB=12cm</a:t>
                </a:r>
              </a:p>
              <a:p>
                <a:r>
                  <a:rPr lang="en-US" sz="4400" b="1" dirty="0" err="1" smtClean="0"/>
                  <a:t>Topish</a:t>
                </a:r>
                <a:r>
                  <a:rPr lang="en-US" sz="4400" b="1" dirty="0" smtClean="0"/>
                  <a:t> </a:t>
                </a:r>
                <a:r>
                  <a:rPr lang="en-US" sz="4400" b="1" dirty="0" err="1" smtClean="0"/>
                  <a:t>kerak</a:t>
                </a:r>
                <a:r>
                  <a:rPr lang="en-US" sz="4400" b="1" dirty="0" smtClean="0"/>
                  <a:t>:  </a:t>
                </a:r>
                <a:r>
                  <a:rPr lang="en-US" sz="4400" b="1" dirty="0" smtClean="0">
                    <a:solidFill>
                      <a:srgbClr val="C00000"/>
                    </a:solidFill>
                  </a:rPr>
                  <a:t>AB = c =?</a:t>
                </a:r>
                <a:endParaRPr lang="ru-RU" sz="44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034" y="179627"/>
                <a:ext cx="7089248" cy="3002232"/>
              </a:xfrm>
              <a:prstGeom prst="rect">
                <a:avLst/>
              </a:prstGeom>
              <a:blipFill rotWithShape="0">
                <a:blip r:embed="rId2"/>
                <a:stretch>
                  <a:fillRect l="-3869" t="-4868" r="-1978" b="-54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33527" y="3181859"/>
                <a:ext cx="7988182" cy="34778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180°-120°=60°</a:t>
                </a:r>
              </a:p>
              <a:p>
                <a14:m>
                  <m:oMath xmlns:m="http://schemas.openxmlformats.org/officeDocument/2006/math">
                    <m:r>
                      <a:rPr lang="en-US" sz="4400" b="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∠</m:t>
                    </m:r>
                    <m:r>
                      <a:rPr lang="ru-RU" sz="4400" b="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𝐵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=90</a:t>
                </a:r>
                <a14:m>
                  <m:oMath xmlns:m="http://schemas.openxmlformats.org/officeDocument/2006/math">
                    <m:r>
                      <a:rPr lang="en-US" sz="4400" b="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°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-</a:t>
                </a:r>
                <a14:m>
                  <m:oMath xmlns:m="http://schemas.openxmlformats.org/officeDocument/2006/math">
                    <m:r>
                      <a:rPr lang="en-US" sz="4400" b="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∠</m:t>
                    </m:r>
                    <m:r>
                      <a:rPr lang="ru-RU" sz="4400" b="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=30</a:t>
                </a:r>
                <a14:m>
                  <m:oMath xmlns:m="http://schemas.openxmlformats.org/officeDocument/2006/math">
                    <m:r>
                      <a:rPr lang="en-US" sz="4400" b="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°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⟹</m:t>
                    </m:r>
                  </m:oMath>
                </a14:m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c=2b</a:t>
                </a:r>
              </a:p>
              <a:p>
                <a:r>
                  <a:rPr lang="en-US" sz="44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b</a:t>
                </a:r>
                <a:r>
                  <a:rPr lang="en-US" sz="44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+ c = </a:t>
                </a:r>
                <a:r>
                  <a:rPr lang="en-US" sz="44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12;</a:t>
                </a:r>
              </a:p>
              <a:p>
                <a:r>
                  <a:rPr lang="en-US" sz="44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b+2b=12;</a:t>
                </a:r>
              </a:p>
              <a:p>
                <a:r>
                  <a:rPr lang="en-US" sz="44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b = 4 cm;     </a:t>
                </a:r>
                <a:r>
                  <a:rPr lang="en-US" sz="4400" b="1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 =2·4 = 8(cm)</a:t>
                </a:r>
                <a:r>
                  <a:rPr lang="en-US" sz="44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 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527" y="3181859"/>
                <a:ext cx="7988182" cy="3477875"/>
              </a:xfrm>
              <a:prstGeom prst="rect">
                <a:avLst/>
              </a:prstGeom>
              <a:blipFill rotWithShape="0">
                <a:blip r:embed="rId3"/>
                <a:stretch>
                  <a:fillRect l="-1145" t="-3860" b="-73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Прямоугольник 19"/>
          <p:cNvSpPr/>
          <p:nvPr/>
        </p:nvSpPr>
        <p:spPr>
          <a:xfrm>
            <a:off x="9851989" y="4064778"/>
            <a:ext cx="4347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</a:t>
            </a:r>
            <a:endParaRPr lang="ru-RU" sz="28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9364895" y="1598630"/>
            <a:ext cx="332607" cy="6527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en-US" sz="20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977918" y="5409711"/>
            <a:ext cx="374814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err="1" smtClean="0">
                <a:solidFill>
                  <a:srgbClr val="C00000"/>
                </a:solidFill>
              </a:rPr>
              <a:t>Javob</a:t>
            </a:r>
            <a:r>
              <a:rPr lang="en-US" sz="4800" b="1" dirty="0" smtClean="0">
                <a:solidFill>
                  <a:srgbClr val="C00000"/>
                </a:solidFill>
              </a:rPr>
              <a:t>: </a:t>
            </a:r>
            <a:r>
              <a:rPr lang="en-US" sz="4800" b="1" dirty="0">
                <a:solidFill>
                  <a:srgbClr val="C00000"/>
                </a:solidFill>
              </a:rPr>
              <a:t>8</a:t>
            </a:r>
            <a:r>
              <a:rPr lang="en-US" sz="4800" b="1" dirty="0" smtClean="0">
                <a:solidFill>
                  <a:srgbClr val="C00000"/>
                </a:solidFill>
              </a:rPr>
              <a:t> cm</a:t>
            </a:r>
            <a:endParaRPr lang="ru-RU" sz="4800" b="1" dirty="0">
              <a:solidFill>
                <a:srgbClr val="C000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0366363" y="1132311"/>
            <a:ext cx="6511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30°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8740254" y="3561345"/>
            <a:ext cx="6511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60°</a:t>
            </a:r>
            <a:endParaRPr lang="ru-RU" sz="2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7338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11</a:t>
            </a:fld>
            <a:endParaRPr lang="en"/>
          </a:p>
        </p:txBody>
      </p:sp>
      <p:sp>
        <p:nvSpPr>
          <p:cNvPr id="3" name="Номер слайда 1"/>
          <p:cNvSpPr txBox="1">
            <a:spLocks/>
          </p:cNvSpPr>
          <p:nvPr/>
        </p:nvSpPr>
        <p:spPr>
          <a:xfrm>
            <a:off x="8606115" y="6506431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99" b="0" i="0" u="none" strike="noStrike" cap="none">
                <a:solidFill>
                  <a:schemeClr val="tx1">
                    <a:tint val="75000"/>
                  </a:schemeClr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11</a:t>
            </a:fld>
            <a:endParaRPr lang="en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-99863" y="1968979"/>
                <a:ext cx="7272808" cy="304698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4800" dirty="0" err="1" smtClean="0"/>
                  <a:t>Rasmda</a:t>
                </a:r>
                <a:r>
                  <a:rPr lang="en-US" sz="4800" dirty="0" smtClean="0"/>
                  <a:t> </a:t>
                </a:r>
                <a:r>
                  <a:rPr lang="en-US" sz="4800" dirty="0" err="1"/>
                  <a:t>berilgan</a:t>
                </a:r>
                <a:r>
                  <a:rPr lang="en-US" sz="4800" dirty="0"/>
                  <a:t> </a:t>
                </a:r>
                <a:r>
                  <a:rPr lang="en-US" sz="4800" dirty="0" err="1"/>
                  <a:t>ma’lumotlardan</a:t>
                </a:r>
                <a:r>
                  <a:rPr lang="en-US" sz="4800" dirty="0"/>
                  <a:t>  </a:t>
                </a:r>
                <a:r>
                  <a:rPr lang="en-US" sz="4800" dirty="0" err="1"/>
                  <a:t>foydalanib</a:t>
                </a:r>
                <a:r>
                  <a:rPr lang="en-US" sz="4800" dirty="0"/>
                  <a:t>,  </a:t>
                </a:r>
                <a14:m>
                  <m:oMath xmlns:m="http://schemas.openxmlformats.org/officeDocument/2006/math">
                    <m:r>
                      <a:rPr lang="en-US" sz="4800" i="1">
                        <a:latin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4800" dirty="0"/>
                  <a:t>1 &gt; </a:t>
                </a:r>
                <a14:m>
                  <m:oMath xmlns:m="http://schemas.openxmlformats.org/officeDocument/2006/math">
                    <m:r>
                      <a:rPr lang="en-US" sz="4800" i="1">
                        <a:latin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4800" dirty="0"/>
                  <a:t>3  </a:t>
                </a:r>
                <a:r>
                  <a:rPr lang="en-US" sz="4800" dirty="0" err="1"/>
                  <a:t>ekanligini</a:t>
                </a:r>
                <a:r>
                  <a:rPr lang="en-US" sz="4800" dirty="0"/>
                  <a:t> </a:t>
                </a:r>
                <a:r>
                  <a:rPr lang="en-US" sz="4800" dirty="0" err="1"/>
                  <a:t>isbotlang</a:t>
                </a:r>
                <a:r>
                  <a:rPr lang="en-US" sz="4800" dirty="0"/>
                  <a:t>.</a:t>
                </a:r>
                <a:endParaRPr lang="ru-RU" sz="48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99863" y="1968979"/>
                <a:ext cx="7272808" cy="3046988"/>
              </a:xfrm>
              <a:prstGeom prst="rect">
                <a:avLst/>
              </a:prstGeom>
              <a:blipFill>
                <a:blip r:embed="rId2"/>
                <a:stretch>
                  <a:fillRect t="-4800" b="-94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/>
          <p:cNvSpPr/>
          <p:nvPr/>
        </p:nvSpPr>
        <p:spPr>
          <a:xfrm>
            <a:off x="0" y="-23812"/>
            <a:ext cx="12199287" cy="14253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508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947335" y="172094"/>
            <a:ext cx="10510123" cy="1356861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lvl="0" algn="l" defTabSz="913943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9pPr>
          </a:lstStyle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2-masala</a:t>
            </a:r>
            <a:endParaRPr lang="ru-RU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8849" y="2096395"/>
            <a:ext cx="5502598" cy="3645815"/>
          </a:xfrm>
          <a:prstGeom prst="rect">
            <a:avLst/>
          </a:prstGeom>
        </p:spPr>
      </p:pic>
      <p:pic>
        <p:nvPicPr>
          <p:cNvPr id="4098" name="Picture 2" descr="циркуль png » PNG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957285">
            <a:off x="804514" y="4972258"/>
            <a:ext cx="1944216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Vector Ruler Drawing #12564 - Free Icons and PNG Background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890923">
            <a:off x="3962609" y="5370580"/>
            <a:ext cx="2004337" cy="2004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Triangle graphic png 3 » PNG Imag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8289" y="0"/>
            <a:ext cx="3247801" cy="1968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5369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12</a:t>
            </a:fld>
            <a:endParaRPr lang="en"/>
          </a:p>
        </p:txBody>
      </p:sp>
      <p:sp>
        <p:nvSpPr>
          <p:cNvPr id="3" name="Номер слайда 1"/>
          <p:cNvSpPr txBox="1">
            <a:spLocks/>
          </p:cNvSpPr>
          <p:nvPr/>
        </p:nvSpPr>
        <p:spPr>
          <a:xfrm>
            <a:off x="8606115" y="6506431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99" b="0" i="0" u="none" strike="noStrike" cap="none">
                <a:solidFill>
                  <a:schemeClr val="tx1">
                    <a:tint val="75000"/>
                  </a:schemeClr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12</a:t>
            </a:fld>
            <a:endParaRPr lang="en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349522" y="1407809"/>
                <a:ext cx="6607399" cy="563231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4000" dirty="0" err="1" smtClean="0"/>
                  <a:t>Yechilishi</a:t>
                </a:r>
                <a:r>
                  <a:rPr lang="en-US" sz="4000" dirty="0"/>
                  <a:t>: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4000" dirty="0"/>
                  <a:t>2 &gt;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4000" dirty="0"/>
                  <a:t>3  </a:t>
                </a:r>
                <a:r>
                  <a:rPr lang="en-US" sz="4000" dirty="0" err="1"/>
                  <a:t>ekanligi</a:t>
                </a:r>
                <a:r>
                  <a:rPr lang="en-US" sz="4000" dirty="0"/>
                  <a:t>  </a:t>
                </a:r>
                <a:r>
                  <a:rPr lang="en-US" sz="4000" dirty="0" err="1"/>
                  <a:t>ravshan</a:t>
                </a:r>
                <a:r>
                  <a:rPr lang="en-US" sz="4000" dirty="0"/>
                  <a:t>, </a:t>
                </a:r>
                <a:r>
                  <a:rPr lang="en-US" sz="4000" dirty="0" err="1"/>
                  <a:t>chunki</a:t>
                </a:r>
                <a:r>
                  <a:rPr lang="en-US" sz="4000" dirty="0"/>
                  <a:t> 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4000" dirty="0"/>
                  <a:t>2  -  BDC  </a:t>
                </a:r>
                <a:r>
                  <a:rPr lang="en-US" sz="4000" dirty="0" err="1"/>
                  <a:t>uchburchakning</a:t>
                </a:r>
                <a:r>
                  <a:rPr lang="en-US" sz="4000" dirty="0"/>
                  <a:t>  </a:t>
                </a:r>
                <a:r>
                  <a:rPr lang="en-US" sz="4000" dirty="0" err="1"/>
                  <a:t>tashqi</a:t>
                </a:r>
                <a:r>
                  <a:rPr lang="en-US" sz="4000" dirty="0"/>
                  <a:t> </a:t>
                </a:r>
                <a:r>
                  <a:rPr lang="en-US" sz="4000" dirty="0" err="1"/>
                  <a:t>burchagi</a:t>
                </a:r>
                <a:r>
                  <a:rPr lang="en-US" sz="4000" dirty="0"/>
                  <a:t>  </a:t>
                </a:r>
                <a:r>
                  <a:rPr lang="en-US" sz="4000" dirty="0" err="1"/>
                  <a:t>bo‘lib</a:t>
                </a:r>
                <a:r>
                  <a:rPr lang="en-US" sz="4000" dirty="0"/>
                  <a:t>,  </a:t>
                </a:r>
                <a:r>
                  <a:rPr lang="en-US" sz="4000" dirty="0" err="1"/>
                  <a:t>tashqi</a:t>
                </a:r>
                <a:r>
                  <a:rPr lang="en-US" sz="4000" dirty="0"/>
                  <a:t>  </a:t>
                </a:r>
                <a:r>
                  <a:rPr lang="en-US" sz="4000" dirty="0" err="1"/>
                  <a:t>burchak</a:t>
                </a:r>
                <a:r>
                  <a:rPr lang="en-US" sz="4000" dirty="0"/>
                  <a:t>  </a:t>
                </a:r>
                <a:r>
                  <a:rPr lang="en-US" sz="4000" dirty="0" err="1"/>
                  <a:t>xossasiga</a:t>
                </a:r>
                <a:r>
                  <a:rPr lang="en-US" sz="4000" dirty="0"/>
                  <a:t> </a:t>
                </a:r>
                <a:r>
                  <a:rPr lang="en-US" sz="4000" dirty="0" err="1"/>
                  <a:t>ko‘ra</a:t>
                </a:r>
                <a:r>
                  <a:rPr lang="en-US" sz="4000" dirty="0"/>
                  <a:t>,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4000" dirty="0" smtClean="0"/>
                  <a:t>2 =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4000" dirty="0"/>
                  <a:t>3+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4000" dirty="0"/>
                  <a:t>4 </a:t>
                </a:r>
                <a:r>
                  <a:rPr lang="en-US" sz="4000" dirty="0" err="1"/>
                  <a:t>va</a:t>
                </a:r>
                <a:r>
                  <a:rPr lang="en-US" sz="4000" dirty="0"/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4000" dirty="0"/>
                  <a:t>4&gt;0. ACD - </a:t>
                </a:r>
                <a:r>
                  <a:rPr lang="en-US" sz="4000" dirty="0" err="1"/>
                  <a:t>teng</a:t>
                </a:r>
                <a:r>
                  <a:rPr lang="en-US" sz="4000" dirty="0"/>
                  <a:t> </a:t>
                </a:r>
                <a:r>
                  <a:rPr lang="en-US" sz="4000" dirty="0" err="1"/>
                  <a:t>yonli</a:t>
                </a:r>
                <a:r>
                  <a:rPr lang="en-US" sz="4000" dirty="0"/>
                  <a:t>  </a:t>
                </a:r>
                <a:r>
                  <a:rPr lang="en-US" sz="4000" dirty="0" err="1"/>
                  <a:t>uchburchak</a:t>
                </a:r>
                <a:r>
                  <a:rPr lang="en-US" sz="4000" dirty="0"/>
                  <a:t>  </a:t>
                </a:r>
                <a:r>
                  <a:rPr lang="en-US" sz="4000" dirty="0" err="1"/>
                  <a:t>bo‘lgani</a:t>
                </a:r>
                <a:r>
                  <a:rPr lang="en-US" sz="4000" dirty="0"/>
                  <a:t>  </a:t>
                </a:r>
                <a:r>
                  <a:rPr lang="en-US" sz="4000" dirty="0" err="1"/>
                  <a:t>uchun</a:t>
                </a:r>
                <a:r>
                  <a:rPr lang="en-US" sz="4000" dirty="0"/>
                  <a:t> 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4000" dirty="0"/>
                  <a:t>1=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4000" dirty="0"/>
                  <a:t>2. </a:t>
                </a:r>
                <a:endParaRPr lang="ru-RU" sz="4000" dirty="0"/>
              </a:p>
              <a:p>
                <a:pPr algn="just"/>
                <a:r>
                  <a:rPr lang="en-US" sz="4000" dirty="0" err="1"/>
                  <a:t>Demak</a:t>
                </a:r>
                <a:r>
                  <a:rPr lang="en-US" sz="4000" dirty="0"/>
                  <a:t>,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4000" dirty="0"/>
                  <a:t>1 &gt;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i="1">
                        <a:latin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4000" dirty="0"/>
                  <a:t>3 </a:t>
                </a:r>
                <a:r>
                  <a:rPr lang="en-US" sz="4000" dirty="0" err="1"/>
                  <a:t>bo‘ladi</a:t>
                </a:r>
                <a:r>
                  <a:rPr lang="en-US" sz="4000" dirty="0"/>
                  <a:t>.</a:t>
                </a:r>
                <a:endParaRPr lang="ru-RU" sz="40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522" y="1407809"/>
                <a:ext cx="6607399" cy="5632311"/>
              </a:xfrm>
              <a:prstGeom prst="rect">
                <a:avLst/>
              </a:prstGeom>
              <a:blipFill rotWithShape="0">
                <a:blip r:embed="rId2"/>
                <a:stretch>
                  <a:fillRect l="-3229" t="-1948" r="-3321" b="-36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/>
          <p:cNvSpPr/>
          <p:nvPr/>
        </p:nvSpPr>
        <p:spPr>
          <a:xfrm>
            <a:off x="0" y="-23812"/>
            <a:ext cx="12199287" cy="14253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508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947335" y="172094"/>
            <a:ext cx="10510123" cy="1356861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lvl="0" algn="l" defTabSz="913943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9pPr>
          </a:lstStyle>
          <a:p>
            <a:pPr algn="ctr"/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2-masala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2945" y="1637875"/>
            <a:ext cx="4987906" cy="4504804"/>
          </a:xfrm>
          <a:prstGeom prst="rect">
            <a:avLst/>
          </a:prstGeom>
        </p:spPr>
      </p:pic>
      <p:pic>
        <p:nvPicPr>
          <p:cNvPr id="7170" name="Picture 2" descr="Triangle graphic png 3 » PNG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217" y="-196874"/>
            <a:ext cx="2880320" cy="1746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5996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13</a:t>
            </a:fld>
            <a:endParaRPr lang="en"/>
          </a:p>
        </p:txBody>
      </p:sp>
      <p:sp>
        <p:nvSpPr>
          <p:cNvPr id="3" name="Прямоугольник 2"/>
          <p:cNvSpPr/>
          <p:nvPr/>
        </p:nvSpPr>
        <p:spPr>
          <a:xfrm>
            <a:off x="251523" y="1967667"/>
            <a:ext cx="834349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/>
              <a:t>ABC </a:t>
            </a:r>
            <a:r>
              <a:rPr lang="ru-RU" sz="4000" dirty="0" err="1"/>
              <a:t>uchburchakda</a:t>
            </a:r>
            <a:r>
              <a:rPr lang="ru-RU" sz="4000" dirty="0"/>
              <a:t> A </a:t>
            </a:r>
            <a:r>
              <a:rPr lang="ru-RU" sz="4000" dirty="0" err="1"/>
              <a:t>burchak</a:t>
            </a:r>
            <a:r>
              <a:rPr lang="ru-RU" sz="4000" dirty="0"/>
              <a:t> C </a:t>
            </a:r>
            <a:r>
              <a:rPr lang="ru-RU" sz="4000" dirty="0" err="1"/>
              <a:t>burchakka</a:t>
            </a:r>
            <a:r>
              <a:rPr lang="ru-RU" sz="4000" dirty="0"/>
              <a:t> </a:t>
            </a:r>
            <a:r>
              <a:rPr lang="ru-RU" sz="4000" dirty="0" err="1"/>
              <a:t>teng</a:t>
            </a:r>
            <a:r>
              <a:rPr lang="ru-RU" sz="4000" dirty="0"/>
              <a:t>, AD </a:t>
            </a:r>
            <a:r>
              <a:rPr lang="ru-RU" sz="4000" dirty="0" err="1"/>
              <a:t>balandlik</a:t>
            </a:r>
            <a:r>
              <a:rPr lang="ru-RU" sz="4000" dirty="0"/>
              <a:t> </a:t>
            </a:r>
            <a:r>
              <a:rPr lang="ru-RU" sz="4000" dirty="0" err="1"/>
              <a:t>esa</a:t>
            </a:r>
            <a:r>
              <a:rPr lang="ru-RU" sz="4000" dirty="0"/>
              <a:t> BC </a:t>
            </a:r>
            <a:r>
              <a:rPr lang="ru-RU" sz="4000" dirty="0" err="1" smtClean="0"/>
              <a:t>tomonni</a:t>
            </a:r>
            <a:r>
              <a:rPr lang="ru-RU" sz="4000" dirty="0" smtClean="0"/>
              <a:t> </a:t>
            </a:r>
            <a:r>
              <a:rPr lang="ru-RU" sz="4000" dirty="0" err="1"/>
              <a:t>teng</a:t>
            </a:r>
            <a:r>
              <a:rPr lang="ru-RU" sz="4000" dirty="0"/>
              <a:t> </a:t>
            </a:r>
            <a:r>
              <a:rPr lang="ru-RU" sz="4000" dirty="0" err="1"/>
              <a:t>ikkiga</a:t>
            </a:r>
            <a:r>
              <a:rPr lang="ru-RU" sz="4000" dirty="0"/>
              <a:t> </a:t>
            </a:r>
            <a:r>
              <a:rPr lang="ru-RU" sz="4000" dirty="0" err="1" smtClean="0"/>
              <a:t>bo</a:t>
            </a:r>
            <a:r>
              <a:rPr lang="en-US" sz="4000" dirty="0" smtClean="0"/>
              <a:t>‘</a:t>
            </a:r>
            <a:r>
              <a:rPr lang="ru-RU" sz="4000" dirty="0" err="1" smtClean="0"/>
              <a:t>ladi</a:t>
            </a:r>
            <a:r>
              <a:rPr lang="ru-RU" sz="4000" dirty="0"/>
              <a:t>. </a:t>
            </a:r>
            <a:r>
              <a:rPr lang="ru-RU" sz="4000" dirty="0" err="1"/>
              <a:t>Agar</a:t>
            </a:r>
            <a:r>
              <a:rPr lang="ru-RU" sz="4000" dirty="0"/>
              <a:t> </a:t>
            </a:r>
            <a:r>
              <a:rPr lang="ru-RU" sz="4000" dirty="0" smtClean="0"/>
              <a:t>BD </a:t>
            </a:r>
            <a:r>
              <a:rPr lang="ru-RU" sz="4000" dirty="0"/>
              <a:t>= 7,8 </a:t>
            </a:r>
            <a:r>
              <a:rPr lang="en-US" sz="4000" dirty="0" err="1"/>
              <a:t>c</a:t>
            </a:r>
            <a:r>
              <a:rPr lang="ru-RU" sz="4000" dirty="0" smtClean="0"/>
              <a:t>m </a:t>
            </a:r>
            <a:r>
              <a:rPr lang="ru-RU" sz="4000" dirty="0" err="1" smtClean="0"/>
              <a:t>bo</a:t>
            </a:r>
            <a:r>
              <a:rPr lang="en-US" sz="4000" dirty="0" smtClean="0"/>
              <a:t>‘</a:t>
            </a:r>
            <a:r>
              <a:rPr lang="ru-RU" sz="4000" dirty="0" err="1" smtClean="0"/>
              <a:t>lsa</a:t>
            </a:r>
            <a:r>
              <a:rPr lang="ru-RU" sz="4000" dirty="0"/>
              <a:t>, AC </a:t>
            </a:r>
            <a:r>
              <a:rPr lang="ru-RU" sz="4000" dirty="0" err="1"/>
              <a:t>ni</a:t>
            </a:r>
            <a:r>
              <a:rPr lang="ru-RU" sz="4000" dirty="0"/>
              <a:t> </a:t>
            </a:r>
            <a:r>
              <a:rPr lang="ru-RU" sz="4000" dirty="0" err="1"/>
              <a:t>toping</a:t>
            </a:r>
            <a:r>
              <a:rPr lang="ru-RU" sz="4000" dirty="0"/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247842" y="4992187"/>
            <a:ext cx="5549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4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6" name="Text Box 16"/>
          <p:cNvSpPr txBox="1">
            <a:spLocks noChangeArrowheads="1"/>
          </p:cNvSpPr>
          <p:nvPr/>
        </p:nvSpPr>
        <p:spPr bwMode="auto">
          <a:xfrm>
            <a:off x="9302111" y="1528955"/>
            <a:ext cx="435534" cy="70788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4000" b="1" dirty="0" smtClean="0">
                <a:solidFill>
                  <a:schemeClr val="accent5">
                    <a:lumMod val="75000"/>
                  </a:schemeClr>
                </a:solidFill>
              </a:rPr>
              <a:t>A</a:t>
            </a:r>
            <a:endParaRPr lang="ru-RU" altLang="ru-RU" sz="4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11563319" y="4964378"/>
            <a:ext cx="435534" cy="70788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4000" b="1" dirty="0" smtClean="0">
                <a:solidFill>
                  <a:schemeClr val="accent5">
                    <a:lumMod val="75000"/>
                  </a:schemeClr>
                </a:solidFill>
              </a:rPr>
              <a:t>C</a:t>
            </a:r>
            <a:endParaRPr lang="ru-RU" altLang="ru-RU" sz="4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V="1">
            <a:off x="7749009" y="2235692"/>
            <a:ext cx="1869220" cy="2976039"/>
          </a:xfrm>
          <a:prstGeom prst="line">
            <a:avLst/>
          </a:prstGeom>
          <a:ln w="38100">
            <a:solidFill>
              <a:srgbClr val="002060"/>
            </a:solidFill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7749009" y="5211731"/>
            <a:ext cx="3744416" cy="0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0" y="-23812"/>
            <a:ext cx="12199287" cy="142535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508"/>
          </a:p>
        </p:txBody>
      </p:sp>
      <p:sp>
        <p:nvSpPr>
          <p:cNvPr id="20" name="Заголовок 1"/>
          <p:cNvSpPr txBox="1">
            <a:spLocks/>
          </p:cNvSpPr>
          <p:nvPr/>
        </p:nvSpPr>
        <p:spPr>
          <a:xfrm>
            <a:off x="844581" y="235724"/>
            <a:ext cx="10510123" cy="1356861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lvl="0" algn="l" defTabSz="913943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9pPr>
          </a:lstStyle>
          <a:p>
            <a:pPr algn="ctr"/>
            <a:r>
              <a:rPr lang="en-US" sz="7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3-masala</a:t>
            </a:r>
            <a:endParaRPr lang="ru-RU" sz="7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 flipH="1" flipV="1">
            <a:off x="9635649" y="2235692"/>
            <a:ext cx="1875196" cy="2998310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5" name="Дуга 34"/>
          <p:cNvSpPr/>
          <p:nvPr/>
        </p:nvSpPr>
        <p:spPr>
          <a:xfrm rot="8366064">
            <a:off x="9217759" y="1970448"/>
            <a:ext cx="977144" cy="762217"/>
          </a:xfrm>
          <a:prstGeom prst="arc">
            <a:avLst>
              <a:gd name="adj1" fmla="val 16815030"/>
              <a:gd name="adj2" fmla="val 0"/>
            </a:avLst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Дуга 35"/>
          <p:cNvSpPr/>
          <p:nvPr/>
        </p:nvSpPr>
        <p:spPr>
          <a:xfrm rot="15163986">
            <a:off x="10782304" y="4739289"/>
            <a:ext cx="977144" cy="762217"/>
          </a:xfrm>
          <a:prstGeom prst="arc">
            <a:avLst>
              <a:gd name="adj1" fmla="val 16276203"/>
              <a:gd name="adj2" fmla="val 0"/>
            </a:avLst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 flipH="1" flipV="1">
            <a:off x="9637039" y="2243382"/>
            <a:ext cx="24187" cy="2982930"/>
          </a:xfrm>
          <a:prstGeom prst="line">
            <a:avLst/>
          </a:prstGeom>
          <a:ln w="38100">
            <a:solidFill>
              <a:srgbClr val="002060"/>
            </a:solidFill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0" name="Прямоугольник 39"/>
          <p:cNvSpPr/>
          <p:nvPr/>
        </p:nvSpPr>
        <p:spPr>
          <a:xfrm>
            <a:off x="9387045" y="2170907"/>
            <a:ext cx="445956" cy="6588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</a:t>
            </a:r>
            <a:endParaRPr lang="ru-RU" sz="11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10872185" y="4624311"/>
            <a:ext cx="445956" cy="6588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</a:t>
            </a:r>
            <a:endParaRPr lang="ru-RU" sz="11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>
            <a:off x="8901137" y="5075936"/>
            <a:ext cx="0" cy="32316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10629329" y="5056011"/>
            <a:ext cx="0" cy="32316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 Box 16"/>
          <p:cNvSpPr txBox="1">
            <a:spLocks noChangeArrowheads="1"/>
          </p:cNvSpPr>
          <p:nvPr/>
        </p:nvSpPr>
        <p:spPr bwMode="auto">
          <a:xfrm>
            <a:off x="9497661" y="5223884"/>
            <a:ext cx="827662" cy="64633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3600" b="1" dirty="0" smtClean="0">
                <a:solidFill>
                  <a:schemeClr val="accent5">
                    <a:lumMod val="75000"/>
                  </a:schemeClr>
                </a:solidFill>
              </a:rPr>
              <a:t>D</a:t>
            </a:r>
            <a:endParaRPr lang="ru-RU" altLang="ru-RU" sz="36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8" name="Picture 2" descr="Triangle png transparent 9 » PNG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85059">
            <a:off x="1635824" y="113899"/>
            <a:ext cx="1624497" cy="1313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050393" y="5628248"/>
            <a:ext cx="11432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/>
              <a:t>7,8</a:t>
            </a:r>
            <a:r>
              <a:rPr lang="en-US" sz="2400" b="1" dirty="0" smtClean="0"/>
              <a:t> cm</a:t>
            </a:r>
            <a:endParaRPr lang="ru-RU" sz="2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0521849" y="3126951"/>
            <a:ext cx="4667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</a:rPr>
              <a:t>?</a:t>
            </a:r>
            <a:endParaRPr lang="ru-RU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1657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35" grpId="0" animBg="1"/>
      <p:bldP spid="36" grpId="0" animBg="1"/>
      <p:bldP spid="40" grpId="0"/>
      <p:bldP spid="41" grpId="0"/>
      <p:bldP spid="44" grpId="0"/>
      <p:bldP spid="4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14</a:t>
            </a:fld>
            <a:endParaRPr lang="en"/>
          </a:p>
        </p:txBody>
      </p:sp>
      <p:sp>
        <p:nvSpPr>
          <p:cNvPr id="3" name="Номер слайда 1"/>
          <p:cNvSpPr txBox="1">
            <a:spLocks/>
          </p:cNvSpPr>
          <p:nvPr/>
        </p:nvSpPr>
        <p:spPr>
          <a:xfrm>
            <a:off x="8606115" y="6506431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99" b="0" i="0" u="none" strike="noStrike" cap="none">
                <a:solidFill>
                  <a:schemeClr val="tx1">
                    <a:tint val="75000"/>
                  </a:schemeClr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14</a:t>
            </a:fld>
            <a:endParaRPr lang="en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400313" y="2387889"/>
                <a:ext cx="8614407" cy="39703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i="0">
                        <a:latin typeface="Cambria Math" panose="02040503050406030204" pitchFamily="18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sz="3600" i="0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36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i="0">
                        <a:latin typeface="Cambria Math" panose="02040503050406030204" pitchFamily="18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sz="3600" b="0" i="0" smtClean="0">
                        <a:latin typeface="Cambria Math" panose="02040503050406030204" pitchFamily="18" charset="0"/>
                      </a:rPr>
                      <m:t>C</m:t>
                    </m:r>
                    <m:r>
                      <a:rPr lang="en-US" sz="3600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600" dirty="0" smtClean="0"/>
                  <a:t>(</a:t>
                </a:r>
                <a:r>
                  <a:rPr lang="en-US" sz="3600" dirty="0" err="1" smtClean="0"/>
                  <a:t>shartga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ko‘ra</a:t>
                </a:r>
                <a:r>
                  <a:rPr lang="en-US" sz="3600" dirty="0" smtClean="0"/>
                  <a:t>)</a:t>
                </a:r>
              </a:p>
              <a:p>
                <a:r>
                  <a:rPr lang="en-US" sz="3600" dirty="0" smtClean="0"/>
                  <a:t>Demak, AB=BC (</a:t>
                </a:r>
                <a:r>
                  <a:rPr lang="en-US" sz="3600" dirty="0" err="1" smtClean="0"/>
                  <a:t>teng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yonli</a:t>
                </a:r>
                <a:r>
                  <a:rPr lang="en-US" sz="3600" dirty="0" smtClean="0"/>
                  <a:t> ∆).</a:t>
                </a:r>
              </a:p>
              <a:p>
                <a:r>
                  <a:rPr lang="en-US" sz="3600" dirty="0" smtClean="0"/>
                  <a:t>AD - </a:t>
                </a:r>
                <a:r>
                  <a:rPr lang="en-US" sz="3600" dirty="0" err="1" smtClean="0"/>
                  <a:t>balandlik</a:t>
                </a:r>
                <a:r>
                  <a:rPr lang="en-US" sz="3600" dirty="0" smtClean="0"/>
                  <a:t> , </a:t>
                </a:r>
                <a:r>
                  <a:rPr lang="en-US" sz="3600" dirty="0" err="1" smtClean="0"/>
                  <a:t>mediana</a:t>
                </a:r>
                <a:r>
                  <a:rPr lang="en-US" sz="3600" dirty="0" smtClean="0"/>
                  <a:t>: AB=AC  </a:t>
                </a:r>
              </a:p>
              <a:p>
                <a:r>
                  <a:rPr lang="en-US" sz="3600" dirty="0" err="1" smtClean="0"/>
                  <a:t>Demak</a:t>
                </a:r>
                <a:r>
                  <a:rPr lang="en-US" sz="3600" dirty="0" smtClean="0"/>
                  <a:t>, ∆ABC - </a:t>
                </a:r>
                <a:r>
                  <a:rPr lang="en-US" sz="3600" dirty="0" err="1" smtClean="0"/>
                  <a:t>teng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tomonli</a:t>
                </a:r>
                <a:r>
                  <a:rPr lang="en-US" sz="3600" dirty="0" smtClean="0"/>
                  <a:t>. </a:t>
                </a:r>
              </a:p>
              <a:p>
                <a:r>
                  <a:rPr lang="en-US" sz="3600" dirty="0" smtClean="0"/>
                  <a:t>BD= 7,8 cm;</a:t>
                </a:r>
              </a:p>
              <a:p>
                <a:r>
                  <a:rPr lang="en-US" sz="3600" dirty="0" smtClean="0"/>
                  <a:t>BC=2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3600" dirty="0" smtClean="0"/>
                  <a:t>7,8=16,6(cm)</a:t>
                </a:r>
              </a:p>
              <a:p>
                <a:r>
                  <a:rPr lang="en-US" sz="3600" b="1" dirty="0" smtClean="0"/>
                  <a:t>AC = BC = 16,6 cm</a:t>
                </a:r>
                <a:r>
                  <a:rPr lang="en-US" sz="3600" b="1" i="1" dirty="0" smtClean="0"/>
                  <a:t>.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313" y="2387889"/>
                <a:ext cx="8614407" cy="3970318"/>
              </a:xfrm>
              <a:prstGeom prst="rect">
                <a:avLst/>
              </a:prstGeom>
              <a:blipFill rotWithShape="0">
                <a:blip r:embed="rId2"/>
                <a:stretch>
                  <a:fillRect l="-2194" t="-2458" b="-49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7877482" y="3666172"/>
            <a:ext cx="5549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4000" b="1" dirty="0"/>
          </a:p>
        </p:txBody>
      </p:sp>
      <p:sp>
        <p:nvSpPr>
          <p:cNvPr id="6" name="Text Box 16"/>
          <p:cNvSpPr txBox="1">
            <a:spLocks noChangeArrowheads="1"/>
          </p:cNvSpPr>
          <p:nvPr/>
        </p:nvSpPr>
        <p:spPr bwMode="auto">
          <a:xfrm>
            <a:off x="9095397" y="344696"/>
            <a:ext cx="435534" cy="64633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3600" b="1" dirty="0" smtClean="0"/>
              <a:t>A</a:t>
            </a:r>
            <a:endParaRPr lang="ru-RU" altLang="ru-RU" sz="3600" b="1" dirty="0"/>
          </a:p>
        </p:txBody>
      </p:sp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11375374" y="3724675"/>
            <a:ext cx="435534" cy="64633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3600" b="1" dirty="0" smtClean="0"/>
              <a:t>C</a:t>
            </a:r>
            <a:endParaRPr lang="ru-RU" altLang="ru-RU" sz="3600" b="1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V="1">
            <a:off x="8014166" y="667863"/>
            <a:ext cx="1869220" cy="2976039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8014166" y="3666172"/>
            <a:ext cx="3744416" cy="0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 flipV="1">
            <a:off x="9883386" y="667862"/>
            <a:ext cx="1875196" cy="2998310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3" name="Дуга 12"/>
          <p:cNvSpPr/>
          <p:nvPr/>
        </p:nvSpPr>
        <p:spPr>
          <a:xfrm rot="8366064">
            <a:off x="9470684" y="420810"/>
            <a:ext cx="977144" cy="762217"/>
          </a:xfrm>
          <a:prstGeom prst="arc">
            <a:avLst>
              <a:gd name="adj1" fmla="val 16815030"/>
              <a:gd name="adj2" fmla="val 0"/>
            </a:avLst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Дуга 13"/>
          <p:cNvSpPr/>
          <p:nvPr/>
        </p:nvSpPr>
        <p:spPr>
          <a:xfrm rot="15163986">
            <a:off x="11143972" y="3262793"/>
            <a:ext cx="977144" cy="762217"/>
          </a:xfrm>
          <a:prstGeom prst="arc">
            <a:avLst>
              <a:gd name="adj1" fmla="val 16815030"/>
              <a:gd name="adj2" fmla="val 0"/>
            </a:avLst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H="1" flipV="1">
            <a:off x="9883386" y="734874"/>
            <a:ext cx="75870" cy="2909028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9513300" y="1253512"/>
            <a:ext cx="445956" cy="6588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0758211" y="2799144"/>
            <a:ext cx="445956" cy="6588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9166294" y="3508107"/>
            <a:ext cx="0" cy="323165"/>
          </a:xfrm>
          <a:prstGeom prst="line">
            <a:avLst/>
          </a:prstGeom>
          <a:ln w="381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10894486" y="3488182"/>
            <a:ext cx="0" cy="323165"/>
          </a:xfrm>
          <a:prstGeom prst="line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Box 16"/>
          <p:cNvSpPr txBox="1">
            <a:spLocks noChangeArrowheads="1"/>
          </p:cNvSpPr>
          <p:nvPr/>
        </p:nvSpPr>
        <p:spPr bwMode="auto">
          <a:xfrm>
            <a:off x="9763564" y="3675550"/>
            <a:ext cx="827662" cy="64633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3600" b="1" dirty="0" smtClean="0"/>
              <a:t>D</a:t>
            </a:r>
            <a:endParaRPr lang="ru-RU" altLang="ru-RU" sz="3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469664" y="127395"/>
                <a:ext cx="7132440" cy="23083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600" b="1" dirty="0"/>
                  <a:t>Berilgan:</a:t>
                </a:r>
              </a:p>
              <a:p>
                <a:r>
                  <a:rPr lang="en-US" sz="4000" b="1" dirty="0" smtClean="0"/>
                  <a:t>∆</a:t>
                </a:r>
                <a:r>
                  <a:rPr lang="en-US" sz="3200" dirty="0" smtClean="0"/>
                  <a:t>ABC,</a:t>
                </a:r>
                <a:r>
                  <a:rPr lang="en-US" sz="3200" dirty="0"/>
                  <a:t> </a:t>
                </a:r>
                <a14:m>
                  <m:oMath xmlns:m="http://schemas.openxmlformats.org/officeDocument/2006/math">
                    <m:r>
                      <a:rPr lang="en-US" sz="3600">
                        <a:latin typeface="Cambria Math" panose="02040503050406030204" pitchFamily="18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sz="3600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3600">
                        <a:latin typeface="Cambria Math" panose="02040503050406030204" pitchFamily="18" charset="0"/>
                      </a:rPr>
                      <m:t>=∠</m:t>
                    </m:r>
                    <m:r>
                      <m:rPr>
                        <m:sty m:val="p"/>
                      </m:rPr>
                      <a:rPr lang="en-US" sz="3600">
                        <a:latin typeface="Cambria Math" panose="02040503050406030204" pitchFamily="18" charset="0"/>
                      </a:rPr>
                      <m:t>C</m:t>
                    </m:r>
                  </m:oMath>
                </a14:m>
                <a:r>
                  <a:rPr lang="en-US" sz="3200" dirty="0" smtClean="0"/>
                  <a:t>, AD – </a:t>
                </a:r>
                <a:r>
                  <a:rPr lang="en-US" sz="3200" dirty="0" err="1" smtClean="0"/>
                  <a:t>balandlik</a:t>
                </a:r>
                <a:r>
                  <a:rPr lang="en-US" sz="3200" dirty="0" smtClean="0"/>
                  <a:t>,</a:t>
                </a:r>
                <a:endParaRPr lang="en-US" sz="3200" dirty="0"/>
              </a:p>
              <a:p>
                <a:r>
                  <a:rPr lang="en-US" sz="3200" dirty="0" smtClean="0"/>
                  <a:t> BD = 7,8 cm</a:t>
                </a:r>
                <a:endParaRPr lang="en-US" sz="3200" dirty="0"/>
              </a:p>
              <a:p>
                <a:r>
                  <a:rPr lang="en-US" sz="3600" b="1" dirty="0" err="1"/>
                  <a:t>Topish</a:t>
                </a:r>
                <a:r>
                  <a:rPr lang="en-US" sz="3600" b="1" dirty="0"/>
                  <a:t> </a:t>
                </a:r>
                <a:r>
                  <a:rPr lang="en-US" sz="3600" b="1" dirty="0" err="1"/>
                  <a:t>kerak</a:t>
                </a:r>
                <a:r>
                  <a:rPr lang="en-US" sz="3600" b="1" dirty="0"/>
                  <a:t>:  </a:t>
                </a:r>
                <a:r>
                  <a:rPr lang="en-US" sz="3600" b="1" dirty="0" smtClean="0">
                    <a:solidFill>
                      <a:srgbClr val="C00000"/>
                    </a:solidFill>
                  </a:rPr>
                  <a:t>AC - ?</a:t>
                </a:r>
                <a:endParaRPr lang="ru-RU" sz="36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664" y="127395"/>
                <a:ext cx="7132440" cy="2308324"/>
              </a:xfrm>
              <a:prstGeom prst="rect">
                <a:avLst/>
              </a:prstGeom>
              <a:blipFill rotWithShape="0">
                <a:blip r:embed="rId3"/>
                <a:stretch>
                  <a:fillRect l="-2991" t="-4222" b="-89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Прямоугольник 21"/>
          <p:cNvSpPr/>
          <p:nvPr/>
        </p:nvSpPr>
        <p:spPr>
          <a:xfrm>
            <a:off x="6268016" y="5454585"/>
            <a:ext cx="423385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err="1">
                <a:solidFill>
                  <a:srgbClr val="C00000"/>
                </a:solidFill>
              </a:rPr>
              <a:t>Javob</a:t>
            </a:r>
            <a:r>
              <a:rPr lang="en-US" sz="4400" b="1" dirty="0">
                <a:solidFill>
                  <a:srgbClr val="C00000"/>
                </a:solidFill>
              </a:rPr>
              <a:t>: </a:t>
            </a:r>
            <a:r>
              <a:rPr lang="en-US" sz="4400" b="1" dirty="0" smtClean="0">
                <a:solidFill>
                  <a:srgbClr val="C00000"/>
                </a:solidFill>
              </a:rPr>
              <a:t>16,6 </a:t>
            </a:r>
            <a:r>
              <a:rPr lang="en-US" sz="4400" b="1" dirty="0">
                <a:solidFill>
                  <a:srgbClr val="C00000"/>
                </a:solidFill>
              </a:rPr>
              <a:t>cm</a:t>
            </a:r>
            <a:endParaRPr lang="ru-RU" sz="4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6910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15</a:t>
            </a:fld>
            <a:endParaRPr lang="en" dirty="0"/>
          </a:p>
        </p:txBody>
      </p:sp>
      <p:sp>
        <p:nvSpPr>
          <p:cNvPr id="4" name="Номер слайда 1"/>
          <p:cNvSpPr txBox="1">
            <a:spLocks/>
          </p:cNvSpPr>
          <p:nvPr/>
        </p:nvSpPr>
        <p:spPr>
          <a:xfrm>
            <a:off x="8606115" y="6506431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" sz="1199" b="0" i="0" u="none" strike="noStrike" kern="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15</a:t>
            </a:fld>
            <a:endParaRPr kumimoji="0" lang="en" sz="1199" b="0" i="0" u="none" strike="noStrike" kern="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4" y="0"/>
            <a:ext cx="12185650" cy="12057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949289" y="-15007"/>
            <a:ext cx="112363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 smtClean="0">
                <a:solidFill>
                  <a:schemeClr val="bg1"/>
                </a:solidFill>
              </a:rPr>
              <a:t> 4 - masala</a:t>
            </a:r>
            <a:endParaRPr lang="ru-RU" sz="7200" b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6686" y="1709762"/>
            <a:ext cx="108012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900113" algn="just"/>
            <a:r>
              <a:rPr lang="en-US" sz="4800" kern="1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Uchburchakning</a:t>
            </a:r>
            <a:r>
              <a:rPr lang="en-US" sz="4800" kern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kern="1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asosiga</a:t>
            </a:r>
            <a:r>
              <a:rPr lang="en-US" sz="4800" kern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kern="1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tushirilgan</a:t>
            </a:r>
            <a:r>
              <a:rPr lang="en-US" sz="4800" kern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kern="1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medianasi</a:t>
            </a:r>
            <a:r>
              <a:rPr lang="en-US" sz="4800" kern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kern="1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uni</a:t>
            </a:r>
            <a:r>
              <a:rPr lang="en-US" sz="4800" kern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kern="1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perimetri</a:t>
            </a:r>
            <a:r>
              <a:rPr lang="en-US" sz="4800" kern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18 </a:t>
            </a:r>
            <a:r>
              <a:rPr lang="en-US" sz="4800" kern="1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sm</a:t>
            </a:r>
            <a:r>
              <a:rPr lang="en-US" sz="4800" kern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kern="1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800" kern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24sm </a:t>
            </a:r>
            <a:r>
              <a:rPr lang="en-US" sz="4800" kern="1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ga</a:t>
            </a:r>
            <a:r>
              <a:rPr lang="en-US" sz="4800" kern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kern="1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teng</a:t>
            </a:r>
            <a:r>
              <a:rPr lang="en-US" sz="4800" kern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kern="1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ikkita</a:t>
            </a:r>
            <a:r>
              <a:rPr lang="en-US" sz="4800" kern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kern="1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uchburchakka</a:t>
            </a:r>
            <a:r>
              <a:rPr lang="en-US" sz="4800" kern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kern="1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ajratadi.Berilgan</a:t>
            </a:r>
            <a:r>
              <a:rPr lang="en-US" sz="4800" kern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kern="1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uchburchakning</a:t>
            </a:r>
            <a:r>
              <a:rPr lang="en-US" sz="4800" kern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kern="1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kichik</a:t>
            </a:r>
            <a:r>
              <a:rPr lang="en-US" sz="4800" kern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yon </a:t>
            </a:r>
            <a:r>
              <a:rPr lang="en-US" sz="4800" kern="1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tomoni</a:t>
            </a:r>
            <a:r>
              <a:rPr lang="en-US" sz="4800" kern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6 </a:t>
            </a:r>
            <a:r>
              <a:rPr lang="en-US" sz="4800" kern="1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sm</a:t>
            </a:r>
            <a:r>
              <a:rPr lang="en-US" sz="4800" kern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kern="1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ga</a:t>
            </a:r>
            <a:r>
              <a:rPr lang="en-US" sz="4800" kern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kern="1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teng.</a:t>
            </a:r>
            <a:r>
              <a:rPr lang="en-US" sz="4800" kern="12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</a:t>
            </a:r>
            <a:r>
              <a:rPr lang="en-US" sz="4800" kern="1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ning</a:t>
            </a:r>
            <a:r>
              <a:rPr lang="en-US" sz="4800" kern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kern="1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katta</a:t>
            </a:r>
            <a:r>
              <a:rPr lang="en-US" sz="4800" kern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yon </a:t>
            </a:r>
            <a:r>
              <a:rPr lang="en-US" sz="4800" kern="1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tomonini</a:t>
            </a:r>
            <a:r>
              <a:rPr lang="en-US" sz="4800" kern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toping.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4012469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авнобедренный треугольник 2"/>
          <p:cNvSpPr/>
          <p:nvPr/>
        </p:nvSpPr>
        <p:spPr>
          <a:xfrm>
            <a:off x="607390" y="423148"/>
            <a:ext cx="5040560" cy="2520280"/>
          </a:xfrm>
          <a:prstGeom prst="triangle">
            <a:avLst>
              <a:gd name="adj" fmla="val 28995"/>
            </a:avLst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2053005" y="423148"/>
            <a:ext cx="1103910" cy="2525506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 flipH="1">
            <a:off x="1336076" y="88143"/>
            <a:ext cx="4622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/>
              <a:t>A</a:t>
            </a:r>
            <a:endParaRPr lang="ru-RU" sz="40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882046" y="2921704"/>
            <a:ext cx="5549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/>
              <a:t>B</a:t>
            </a:r>
            <a:endParaRPr lang="ru-RU" sz="40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40755" y="2921704"/>
            <a:ext cx="52948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/>
              <a:t>C</a:t>
            </a:r>
            <a:endParaRPr lang="ru-RU" sz="40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897816" y="3137728"/>
            <a:ext cx="104940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/>
              <a:t>E</a:t>
            </a:r>
            <a:endParaRPr lang="ru-RU" sz="4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671103" y="158050"/>
                <a:ext cx="4322390" cy="52014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u="sng" dirty="0" smtClean="0"/>
                  <a:t>Berilgan:</a:t>
                </a:r>
                <a:endParaRPr lang="en-US" sz="3600" b="1" u="sng" dirty="0"/>
              </a:p>
              <a:p>
                <a:r>
                  <a:rPr lang="en-US" sz="3600" dirty="0" smtClean="0"/>
                  <a:t>∆ABC-</a:t>
                </a:r>
                <a:r>
                  <a:rPr lang="en-US" sz="3600" dirty="0" err="1" smtClean="0"/>
                  <a:t>ixtiyoriy</a:t>
                </a:r>
                <a:endParaRPr lang="en-US" sz="3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600" b="0" i="1">
                            <a:latin typeface="Cambria Math" panose="02040503050406030204" pitchFamily="18" charset="0"/>
                          </a:rPr>
                          <m:t>P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3600" b="0" i="1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m:rPr>
                            <m:sty m:val="p"/>
                          </m:rPr>
                          <a:rPr lang="en-US" sz="3600" b="0" i="0" smtClean="0">
                            <a:latin typeface="Cambria Math" panose="02040503050406030204" pitchFamily="18" charset="0"/>
                          </a:rPr>
                          <m:t>E</m:t>
                        </m:r>
                        <m:r>
                          <m:rPr>
                            <m:sty m:val="p"/>
                          </m:rPr>
                          <a:rPr lang="en-US" sz="3600" b="0" i="1">
                            <a:latin typeface="Cambria Math" panose="02040503050406030204" pitchFamily="18" charset="0"/>
                          </a:rPr>
                          <m:t>C</m:t>
                        </m:r>
                      </m:sub>
                    </m:sSub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18sm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600" b="0" i="1">
                            <a:latin typeface="Cambria Math" panose="02040503050406030204" pitchFamily="18" charset="0"/>
                          </a:rPr>
                          <m:t>P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3600" b="0" i="1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𝐸𝐵</m:t>
                        </m:r>
                      </m:sub>
                    </m:sSub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24sm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AC = 6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sm</a:t>
                </a:r>
                <a:endParaRPr lang="en-US" sz="3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AB-? </a:t>
                </a:r>
              </a:p>
              <a:p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40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1103" y="158050"/>
                <a:ext cx="4322390" cy="5201424"/>
              </a:xfrm>
              <a:prstGeom prst="rect">
                <a:avLst/>
              </a:prstGeom>
              <a:blipFill rotWithShape="0">
                <a:blip r:embed="rId3"/>
                <a:stretch>
                  <a:fillRect l="-4231" t="-18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единительная линия 11"/>
          <p:cNvCxnSpPr/>
          <p:nvPr/>
        </p:nvCxnSpPr>
        <p:spPr>
          <a:xfrm>
            <a:off x="2280927" y="2699731"/>
            <a:ext cx="16824" cy="437997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4364633" y="2699731"/>
            <a:ext cx="0" cy="437997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059949" y="1452455"/>
                <a:ext cx="71359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sub>
                      </m:sSub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9949" y="1452455"/>
                <a:ext cx="713592" cy="461665"/>
              </a:xfrm>
              <a:prstGeom prst="rect">
                <a:avLst/>
              </a:prstGeom>
              <a:blipFill rotWithShape="0">
                <a:blip r:embed="rId4"/>
                <a:stretch>
                  <a:fillRect b="-52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5421874" y="3961360"/>
                <a:ext cx="4248471" cy="23557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2) </m:t>
                        </m:r>
                        <m:r>
                          <m:rPr>
                            <m:sty m:val="p"/>
                          </m:rPr>
                          <a:rPr lang="en-US" sz="4000" i="1">
                            <a:latin typeface="Cambria Math" panose="02040503050406030204" pitchFamily="18" charset="0"/>
                          </a:rPr>
                          <m:t>P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4000" i="1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𝐸𝐵</m:t>
                        </m:r>
                      </m:sub>
                    </m:sSub>
                  </m:oMath>
                </a14:m>
                <a:r>
                  <a:rPr lang="en-US" sz="3600" dirty="0" smtClean="0"/>
                  <a:t>= </a:t>
                </a:r>
                <a:r>
                  <a:rPr lang="en-US" sz="3600" dirty="0" err="1" smtClean="0"/>
                  <a:t>m+x+AB</a:t>
                </a:r>
                <a:endParaRPr lang="en-US" sz="3600" dirty="0" smtClean="0"/>
              </a:p>
              <a:p>
                <a:r>
                  <a:rPr lang="en-US" sz="3600" dirty="0"/>
                  <a:t> </a:t>
                </a:r>
                <a:r>
                  <a:rPr lang="en-US" sz="3600" dirty="0" smtClean="0"/>
                  <a:t>   24 = 12</a:t>
                </a:r>
                <a:r>
                  <a:rPr lang="en-US" sz="3600" dirty="0" smtClean="0">
                    <a:solidFill>
                      <a:srgbClr val="C00000"/>
                    </a:solidFill>
                  </a:rPr>
                  <a:t>-x+x</a:t>
                </a:r>
                <a:r>
                  <a:rPr lang="en-US" sz="3600" dirty="0" smtClean="0"/>
                  <a:t>+AB</a:t>
                </a:r>
              </a:p>
              <a:p>
                <a:r>
                  <a:rPr lang="en-US" sz="3600" dirty="0" smtClean="0"/>
                  <a:t>    AB= 24-12</a:t>
                </a:r>
              </a:p>
              <a:p>
                <a:r>
                  <a:rPr lang="en-US" sz="3600" dirty="0" smtClean="0"/>
                  <a:t>    AB =12</a:t>
                </a:r>
                <a:endParaRPr lang="ru-RU" sz="36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1874" y="3961360"/>
                <a:ext cx="4248471" cy="2355709"/>
              </a:xfrm>
              <a:prstGeom prst="rect">
                <a:avLst/>
              </a:prstGeom>
              <a:blipFill rotWithShape="0">
                <a:blip r:embed="rId5"/>
                <a:stretch>
                  <a:fillRect t="-2591" b="-90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525841" y="3676324"/>
                <a:ext cx="3700496" cy="31085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600" b="1" u="sng" dirty="0" err="1" smtClean="0"/>
                  <a:t>Yechish</a:t>
                </a:r>
                <a:r>
                  <a:rPr lang="en-US" sz="3600" b="1" u="sng" dirty="0" smtClean="0"/>
                  <a:t>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1) 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𝐴𝐸𝐶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=6+x+m</a:t>
                </a:r>
              </a:p>
              <a:p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18=6+x+m</a:t>
                </a:r>
              </a:p>
              <a:p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m=18-6-x</a:t>
                </a:r>
              </a:p>
              <a:p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m=12-x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841" y="3676324"/>
                <a:ext cx="3700496" cy="3108543"/>
              </a:xfrm>
              <a:prstGeom prst="rect">
                <a:avLst/>
              </a:prstGeom>
              <a:blipFill rotWithShape="0">
                <a:blip r:embed="rId6"/>
                <a:stretch>
                  <a:fillRect l="-4942" t="-2941" r="-3624" b="-74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Прямоугольник 15"/>
          <p:cNvSpPr/>
          <p:nvPr/>
        </p:nvSpPr>
        <p:spPr>
          <a:xfrm>
            <a:off x="798808" y="1076789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/>
              <a:t>6</a:t>
            </a:r>
            <a:endParaRPr lang="ru-RU" sz="3200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4052260" y="2508749"/>
            <a:ext cx="319318" cy="3819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x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841437" y="2511059"/>
            <a:ext cx="319318" cy="3819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x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045126" y="5993904"/>
            <a:ext cx="31085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C00000"/>
                </a:solidFill>
              </a:rPr>
              <a:t>Javob</a:t>
            </a:r>
            <a:r>
              <a:rPr lang="en-US" sz="3600" b="1" dirty="0" smtClean="0">
                <a:solidFill>
                  <a:srgbClr val="C00000"/>
                </a:solidFill>
              </a:rPr>
              <a:t>: 12 </a:t>
            </a:r>
            <a:r>
              <a:rPr lang="en-US" sz="3600" b="1" dirty="0" err="1" smtClean="0">
                <a:solidFill>
                  <a:srgbClr val="C00000"/>
                </a:solidFill>
              </a:rPr>
              <a:t>sm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2" name="Волна 1"/>
          <p:cNvSpPr/>
          <p:nvPr/>
        </p:nvSpPr>
        <p:spPr>
          <a:xfrm>
            <a:off x="3644553" y="158050"/>
            <a:ext cx="2054892" cy="615608"/>
          </a:xfrm>
          <a:prstGeom prst="wav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-masala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2311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82748"/>
            <a:ext cx="12295404" cy="178084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r>
              <a:rPr lang="en-US" sz="5997" b="1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5997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97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997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97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5997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97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5997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00322" y="2285333"/>
            <a:ext cx="11127585" cy="1938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5997" b="1" dirty="0" err="1"/>
              <a:t>Darslikning</a:t>
            </a:r>
            <a:r>
              <a:rPr lang="en-US" sz="5997" b="1" dirty="0"/>
              <a:t> </a:t>
            </a:r>
            <a:r>
              <a:rPr lang="en-US" sz="5997" b="1" dirty="0" smtClean="0"/>
              <a:t>153- </a:t>
            </a:r>
            <a:r>
              <a:rPr lang="en-US" sz="5997" b="1" dirty="0" err="1"/>
              <a:t>betidagi</a:t>
            </a:r>
            <a:endParaRPr lang="en-US" sz="5997" b="1" dirty="0"/>
          </a:p>
          <a:p>
            <a:pPr algn="ctr"/>
            <a:r>
              <a:rPr lang="en-US" sz="5997" b="1"/>
              <a:t>       </a:t>
            </a:r>
            <a:r>
              <a:rPr lang="en-US" sz="5997" b="1" smtClean="0"/>
              <a:t>27 - 29 - topshiriqlar</a:t>
            </a:r>
            <a:endParaRPr lang="ru-RU" sz="5997" b="1" dirty="0"/>
          </a:p>
        </p:txBody>
      </p:sp>
    </p:spTree>
    <p:extLst>
      <p:ext uri="{BB962C8B-B14F-4D97-AF65-F5344CB8AC3E}">
        <p14:creationId xmlns:p14="http://schemas.microsoft.com/office/powerpoint/2010/main" val="714230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 rot="1239502">
            <a:off x="1284147" y="1201413"/>
            <a:ext cx="45727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5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tomonli</a:t>
            </a:r>
            <a:endParaRPr lang="ru-RU" sz="54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891789" y="5448602"/>
            <a:ext cx="6327290" cy="914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342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i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54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i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burchakli</a:t>
            </a:r>
            <a:endParaRPr lang="ru-RU" sz="5400" b="1" i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 rot="956440">
            <a:off x="6751281" y="4512349"/>
            <a:ext cx="55227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O‘tkir</a:t>
            </a:r>
            <a:r>
              <a:rPr lang="en-US" sz="5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burchakli</a:t>
            </a:r>
            <a:endParaRPr lang="ru-RU" sz="54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14152" y="2515275"/>
            <a:ext cx="6851464" cy="1446550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88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endParaRPr lang="en-US" sz="88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 rot="19763197">
            <a:off x="7727735" y="847123"/>
            <a:ext cx="467576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i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6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i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yonli</a:t>
            </a:r>
            <a:endParaRPr lang="ru-RU" sz="6000" b="1" i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 rot="20442892">
            <a:off x="672697" y="4725088"/>
            <a:ext cx="61214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i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O‘tmas</a:t>
            </a:r>
            <a:r>
              <a:rPr lang="en-US" sz="5400" b="1" i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i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burchakli</a:t>
            </a:r>
            <a:endParaRPr lang="ru-RU" sz="5400" b="1" i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57706" y="699052"/>
            <a:ext cx="483978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i="1" dirty="0" err="1" smtClean="0">
                <a:solidFill>
                  <a:schemeClr val="tx1"/>
                </a:solidFill>
              </a:rPr>
              <a:t>Turli</a:t>
            </a:r>
            <a:r>
              <a:rPr lang="en-US" sz="6000" b="1" i="1" dirty="0" smtClean="0">
                <a:solidFill>
                  <a:schemeClr val="tx1"/>
                </a:solidFill>
              </a:rPr>
              <a:t> </a:t>
            </a:r>
            <a:r>
              <a:rPr lang="en-US" sz="6000" b="1" i="1" dirty="0" err="1" smtClean="0">
                <a:solidFill>
                  <a:schemeClr val="tx1"/>
                </a:solidFill>
              </a:rPr>
              <a:t>tomonli</a:t>
            </a:r>
            <a:endParaRPr lang="ru-RU" sz="6000" b="1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9496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85650" cy="113369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perimerti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Равнобедренный треугольник 4"/>
          <p:cNvSpPr/>
          <p:nvPr/>
        </p:nvSpPr>
        <p:spPr>
          <a:xfrm rot="1254504">
            <a:off x="807792" y="1130314"/>
            <a:ext cx="5798471" cy="2524640"/>
          </a:xfrm>
          <a:prstGeom prst="triangle">
            <a:avLst/>
          </a:prstGeom>
          <a:solidFill>
            <a:schemeClr val="bg1"/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723081" y="1275453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a</a:t>
            </a:r>
            <a:endParaRPr lang="ru-RU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012705" y="2067297"/>
            <a:ext cx="4972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b</a:t>
            </a:r>
            <a:endParaRPr lang="ru-RU" sz="4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2310125" y="3309113"/>
            <a:ext cx="5760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/>
              <a:t>c</a:t>
            </a:r>
            <a:endParaRPr lang="ru-RU" sz="4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003021" y="5228251"/>
                <a:ext cx="3999428" cy="10156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6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6000" b="1" i="0" smtClean="0">
                            <a:latin typeface="Cambria Math" panose="02040503050406030204" pitchFamily="18" charset="0"/>
                          </a:rPr>
                          <m:t>𝐏</m:t>
                        </m:r>
                      </m:e>
                      <m:sub>
                        <m:r>
                          <a:rPr lang="ru-RU" sz="6000" b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△</m:t>
                        </m:r>
                      </m:sub>
                    </m:sSub>
                  </m:oMath>
                </a14:m>
                <a:r>
                  <a:rPr lang="en-US" sz="6000" b="1" dirty="0" smtClean="0"/>
                  <a:t>= a+b+c</a:t>
                </a:r>
                <a:endParaRPr lang="ru-RU" sz="72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3021" y="5228251"/>
                <a:ext cx="3999428" cy="1015663"/>
              </a:xfrm>
              <a:prstGeom prst="rect">
                <a:avLst/>
              </a:prstGeom>
              <a:blipFill rotWithShape="0">
                <a:blip r:embed="rId2"/>
                <a:stretch>
                  <a:fillRect t="-18675" r="-8384" b="-403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" name="Picture 2" descr="C:\Documents and Settings\Admin\Рабочий стол\презен\images2.jpe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10800000">
            <a:off x="318443" y="-21593"/>
            <a:ext cx="1639638" cy="11768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6439040" y="2116771"/>
                <a:ext cx="3154903" cy="9233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5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𝑷</m:t>
                        </m:r>
                      </m:e>
                      <m:sub>
                        <m:r>
                          <a:rPr lang="ru-RU" sz="5400" b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△</m:t>
                        </m:r>
                      </m:sub>
                    </m:sSub>
                  </m:oMath>
                </a14:m>
                <a:r>
                  <a:rPr lang="en-US" sz="5400" b="1" dirty="0"/>
                  <a:t>=2a+b</a:t>
                </a:r>
                <a:endParaRPr lang="ru-RU" b="1" dirty="0"/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9040" y="2116771"/>
                <a:ext cx="3154903" cy="923330"/>
              </a:xfrm>
              <a:prstGeom prst="rect">
                <a:avLst/>
              </a:prstGeom>
              <a:blipFill rotWithShape="0">
                <a:blip r:embed="rId4"/>
                <a:stretch>
                  <a:fillRect t="-18421" r="-8494" b="-388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7095612" y="4420040"/>
                <a:ext cx="2989793" cy="11079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66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6600" b="1" i="1">
                            <a:latin typeface="Cambria Math" panose="02040503050406030204" pitchFamily="18" charset="0"/>
                          </a:rPr>
                          <m:t>𝑷</m:t>
                        </m:r>
                      </m:e>
                      <m:sub>
                        <m:r>
                          <a:rPr lang="ru-RU" sz="6600" b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△</m:t>
                        </m:r>
                      </m:sub>
                    </m:sSub>
                  </m:oMath>
                </a14:m>
                <a:r>
                  <a:rPr lang="en-US" sz="6600" b="1" dirty="0" smtClean="0"/>
                  <a:t>= 3a</a:t>
                </a:r>
                <a:endParaRPr lang="ru-RU" sz="6000" b="1" dirty="0"/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5612" y="4420040"/>
                <a:ext cx="2989793" cy="1107996"/>
              </a:xfrm>
              <a:prstGeom prst="rect">
                <a:avLst/>
              </a:prstGeom>
              <a:blipFill rotWithShape="0">
                <a:blip r:embed="rId5"/>
                <a:stretch>
                  <a:fillRect t="-19231" r="-13061" b="-406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/>
          <p:cNvSpPr txBox="1"/>
          <p:nvPr/>
        </p:nvSpPr>
        <p:spPr>
          <a:xfrm>
            <a:off x="210135" y="4552659"/>
            <a:ext cx="57246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C00000"/>
                </a:solidFill>
              </a:rPr>
              <a:t>Turli</a:t>
            </a:r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</a:rPr>
              <a:t>tomonli</a:t>
            </a:r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</a:rPr>
              <a:t>uchburchak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092825" y="1381055"/>
            <a:ext cx="5237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C00000"/>
                </a:solidFill>
              </a:rPr>
              <a:t>Teng</a:t>
            </a:r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</a:rPr>
              <a:t>yonli</a:t>
            </a:r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</a:rPr>
              <a:t>uchburchak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188444" y="3684324"/>
            <a:ext cx="51860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C00000"/>
                </a:solidFill>
              </a:rPr>
              <a:t>Muntazam</a:t>
            </a:r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</a:rPr>
              <a:t>uchburchak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538109" y="2116771"/>
            <a:ext cx="161294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</a:rPr>
              <a:t>P =…</a:t>
            </a:r>
            <a:endParaRPr lang="ru-RU" sz="4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1137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378470"/>
            <a:ext cx="12185650" cy="149373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4076601" y="-208171"/>
            <a:ext cx="2895344" cy="1323439"/>
          </a:xfrm>
          <a:prstGeom prst="rect">
            <a:avLst/>
          </a:prstGeom>
          <a:solidFill>
            <a:srgbClr val="002060"/>
          </a:solidFill>
        </p:spPr>
        <p:txBody>
          <a:bodyPr wrap="none" rtlCol="0">
            <a:spAutoFit/>
          </a:bodyPr>
          <a:lstStyle/>
          <a:p>
            <a:r>
              <a:rPr lang="en-US" sz="8000" b="1" dirty="0" smtClean="0">
                <a:solidFill>
                  <a:schemeClr val="bg1"/>
                </a:solidFill>
              </a:rPr>
              <a:t>P =3a</a:t>
            </a:r>
            <a:endParaRPr lang="ru-RU" sz="80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43343" y="2326404"/>
            <a:ext cx="583204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err="1" smtClean="0">
                <a:solidFill>
                  <a:srgbClr val="7030A0"/>
                </a:solidFill>
              </a:rPr>
              <a:t>Turli</a:t>
            </a:r>
            <a:r>
              <a:rPr lang="en-US" sz="6600" b="1" dirty="0" smtClean="0">
                <a:solidFill>
                  <a:srgbClr val="7030A0"/>
                </a:solidFill>
              </a:rPr>
              <a:t> </a:t>
            </a:r>
            <a:r>
              <a:rPr lang="en-US" sz="6600" b="1" dirty="0" err="1" smtClean="0">
                <a:solidFill>
                  <a:srgbClr val="7030A0"/>
                </a:solidFill>
              </a:rPr>
              <a:t>tomonli</a:t>
            </a:r>
            <a:r>
              <a:rPr lang="en-US" sz="6600" b="1" dirty="0" smtClean="0">
                <a:solidFill>
                  <a:srgbClr val="7030A0"/>
                </a:solidFill>
              </a:rPr>
              <a:t>∆</a:t>
            </a:r>
            <a:endParaRPr lang="ru-RU" sz="6600" b="1" dirty="0">
              <a:solidFill>
                <a:srgbClr val="7030A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72945" y="2328690"/>
            <a:ext cx="468052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b="1" dirty="0" err="1" smtClean="0">
                <a:solidFill>
                  <a:srgbClr val="C00000"/>
                </a:solidFill>
              </a:rPr>
              <a:t>Teng</a:t>
            </a:r>
            <a:r>
              <a:rPr lang="en-US" sz="6000" b="1" dirty="0" smtClean="0">
                <a:solidFill>
                  <a:srgbClr val="C00000"/>
                </a:solidFill>
              </a:rPr>
              <a:t> </a:t>
            </a:r>
            <a:r>
              <a:rPr lang="en-US" sz="6000" b="1" dirty="0" err="1" smtClean="0">
                <a:solidFill>
                  <a:srgbClr val="C00000"/>
                </a:solidFill>
              </a:rPr>
              <a:t>yonli</a:t>
            </a:r>
            <a:r>
              <a:rPr lang="en-US" sz="6000" b="1" dirty="0" smtClean="0">
                <a:solidFill>
                  <a:srgbClr val="C00000"/>
                </a:solidFill>
              </a:rPr>
              <a:t>∆</a:t>
            </a:r>
            <a:endParaRPr lang="ru-RU" sz="6000" b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66291" y="4213799"/>
            <a:ext cx="441819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 err="1" smtClean="0">
                <a:solidFill>
                  <a:srgbClr val="002060"/>
                </a:solidFill>
              </a:rPr>
              <a:t>Muntazam</a:t>
            </a:r>
            <a:r>
              <a:rPr lang="en-US" sz="6000" b="1" dirty="0" smtClean="0">
                <a:solidFill>
                  <a:srgbClr val="002060"/>
                </a:solidFill>
              </a:rPr>
              <a:t>∆</a:t>
            </a:r>
            <a:endParaRPr lang="ru-RU" sz="6000" b="1" dirty="0">
              <a:solidFill>
                <a:srgbClr val="002060"/>
              </a:solidFill>
            </a:endParaRPr>
          </a:p>
        </p:txBody>
      </p:sp>
      <p:pic>
        <p:nvPicPr>
          <p:cNvPr id="8" name="Picture 2" descr="Triangle png transparent 9 » PNG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936353">
            <a:off x="976571" y="-203296"/>
            <a:ext cx="1624497" cy="1313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Triangle graphic png 3 » PNG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698" y="3737142"/>
            <a:ext cx="3247801" cy="1968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6274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378470"/>
            <a:ext cx="12185650" cy="149373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4076601" y="-208171"/>
            <a:ext cx="4121641" cy="1323439"/>
          </a:xfrm>
          <a:prstGeom prst="rect">
            <a:avLst/>
          </a:prstGeom>
          <a:solidFill>
            <a:srgbClr val="002060"/>
          </a:solidFill>
        </p:spPr>
        <p:txBody>
          <a:bodyPr wrap="none" rtlCol="0">
            <a:spAutoFit/>
          </a:bodyPr>
          <a:lstStyle/>
          <a:p>
            <a:r>
              <a:rPr lang="en-US" sz="8000" b="1" dirty="0" smtClean="0">
                <a:solidFill>
                  <a:schemeClr val="bg1"/>
                </a:solidFill>
              </a:rPr>
              <a:t>P =2a+b</a:t>
            </a:r>
            <a:endParaRPr lang="ru-RU" sz="80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6298" y="2210244"/>
            <a:ext cx="583204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err="1" smtClean="0"/>
              <a:t>Turli</a:t>
            </a:r>
            <a:r>
              <a:rPr lang="en-US" sz="6600" b="1" dirty="0" smtClean="0"/>
              <a:t> </a:t>
            </a:r>
            <a:r>
              <a:rPr lang="en-US" sz="6600" b="1" dirty="0" err="1" smtClean="0"/>
              <a:t>tomonli</a:t>
            </a:r>
            <a:r>
              <a:rPr lang="en-US" sz="6600" b="1" dirty="0"/>
              <a:t>∆</a:t>
            </a:r>
            <a:endParaRPr lang="ru-RU" sz="66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100937" y="2334306"/>
            <a:ext cx="449995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 err="1" smtClean="0">
                <a:solidFill>
                  <a:srgbClr val="C00000"/>
                </a:solidFill>
              </a:rPr>
              <a:t>Teng</a:t>
            </a:r>
            <a:r>
              <a:rPr lang="en-US" sz="6000" b="1" dirty="0" smtClean="0">
                <a:solidFill>
                  <a:srgbClr val="C00000"/>
                </a:solidFill>
              </a:rPr>
              <a:t> </a:t>
            </a:r>
            <a:r>
              <a:rPr lang="en-US" sz="6000" b="1" dirty="0" err="1" smtClean="0">
                <a:solidFill>
                  <a:srgbClr val="C00000"/>
                </a:solidFill>
              </a:rPr>
              <a:t>yonli</a:t>
            </a:r>
            <a:r>
              <a:rPr lang="en-US" sz="6000" b="1" dirty="0" smtClean="0">
                <a:solidFill>
                  <a:srgbClr val="C00000"/>
                </a:solidFill>
              </a:rPr>
              <a:t>∆</a:t>
            </a:r>
            <a:endParaRPr lang="ru-RU" sz="6000" b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66291" y="4213799"/>
            <a:ext cx="548259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 err="1" smtClean="0">
                <a:solidFill>
                  <a:srgbClr val="002060"/>
                </a:solidFill>
              </a:rPr>
              <a:t>Teng</a:t>
            </a:r>
            <a:r>
              <a:rPr lang="en-US" sz="6000" b="1" dirty="0" smtClean="0">
                <a:solidFill>
                  <a:srgbClr val="002060"/>
                </a:solidFill>
              </a:rPr>
              <a:t> </a:t>
            </a:r>
            <a:r>
              <a:rPr lang="en-US" sz="6000" b="1" dirty="0" err="1" smtClean="0">
                <a:solidFill>
                  <a:srgbClr val="002060"/>
                </a:solidFill>
              </a:rPr>
              <a:t>tomonli</a:t>
            </a:r>
            <a:r>
              <a:rPr lang="en-US" sz="6000" b="1" dirty="0" smtClean="0">
                <a:solidFill>
                  <a:srgbClr val="002060"/>
                </a:solidFill>
              </a:rPr>
              <a:t>∆</a:t>
            </a:r>
            <a:endParaRPr lang="ru-RU" sz="6000" b="1" dirty="0">
              <a:solidFill>
                <a:srgbClr val="002060"/>
              </a:solidFill>
            </a:endParaRPr>
          </a:p>
        </p:txBody>
      </p:sp>
      <p:pic>
        <p:nvPicPr>
          <p:cNvPr id="8" name="Picture 2" descr="Triangle png transparent 9 » PNG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298" y="-360037"/>
            <a:ext cx="1624497" cy="1313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Triangle graphic png 3 » PNG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698" y="3737142"/>
            <a:ext cx="3247801" cy="1968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8729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378470"/>
            <a:ext cx="12185650" cy="149373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4076601" y="-208171"/>
            <a:ext cx="4721164" cy="1323439"/>
          </a:xfrm>
          <a:prstGeom prst="rect">
            <a:avLst/>
          </a:prstGeom>
          <a:solidFill>
            <a:srgbClr val="002060"/>
          </a:solidFill>
        </p:spPr>
        <p:txBody>
          <a:bodyPr wrap="none" rtlCol="0">
            <a:spAutoFit/>
          </a:bodyPr>
          <a:lstStyle/>
          <a:p>
            <a:r>
              <a:rPr lang="en-US" sz="8000" b="1" dirty="0" smtClean="0">
                <a:solidFill>
                  <a:schemeClr val="bg1"/>
                </a:solidFill>
              </a:rPr>
              <a:t>P =</a:t>
            </a:r>
            <a:r>
              <a:rPr lang="en-US" sz="8000" b="1" dirty="0" err="1" smtClean="0">
                <a:solidFill>
                  <a:schemeClr val="bg1"/>
                </a:solidFill>
              </a:rPr>
              <a:t>a+b+c</a:t>
            </a:r>
            <a:endParaRPr lang="ru-RU" sz="80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60578" y="2148507"/>
            <a:ext cx="583204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err="1" smtClean="0"/>
              <a:t>Turli</a:t>
            </a:r>
            <a:r>
              <a:rPr lang="en-US" sz="6600" b="1" dirty="0" smtClean="0"/>
              <a:t> </a:t>
            </a:r>
            <a:r>
              <a:rPr lang="en-US" sz="6600" b="1" dirty="0" err="1" smtClean="0"/>
              <a:t>tomonli</a:t>
            </a:r>
            <a:r>
              <a:rPr lang="en-US" sz="6600" b="1" dirty="0" smtClean="0"/>
              <a:t>∆</a:t>
            </a:r>
            <a:endParaRPr lang="ru-RU" sz="66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463265" y="2148507"/>
            <a:ext cx="449995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 err="1" smtClean="0">
                <a:solidFill>
                  <a:srgbClr val="C00000"/>
                </a:solidFill>
              </a:rPr>
              <a:t>Teng</a:t>
            </a:r>
            <a:r>
              <a:rPr lang="en-US" sz="6000" b="1" dirty="0" smtClean="0">
                <a:solidFill>
                  <a:srgbClr val="C00000"/>
                </a:solidFill>
              </a:rPr>
              <a:t> </a:t>
            </a:r>
            <a:r>
              <a:rPr lang="en-US" sz="6000" b="1" dirty="0" err="1" smtClean="0">
                <a:solidFill>
                  <a:srgbClr val="C00000"/>
                </a:solidFill>
              </a:rPr>
              <a:t>yonli</a:t>
            </a:r>
            <a:r>
              <a:rPr lang="en-US" sz="6000" b="1" dirty="0" smtClean="0">
                <a:solidFill>
                  <a:srgbClr val="C00000"/>
                </a:solidFill>
              </a:rPr>
              <a:t>∆</a:t>
            </a:r>
            <a:endParaRPr lang="ru-RU" sz="6000" b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66291" y="4213799"/>
            <a:ext cx="548259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 err="1" smtClean="0">
                <a:solidFill>
                  <a:srgbClr val="002060"/>
                </a:solidFill>
              </a:rPr>
              <a:t>Teng</a:t>
            </a:r>
            <a:r>
              <a:rPr lang="en-US" sz="6000" b="1" dirty="0" smtClean="0">
                <a:solidFill>
                  <a:srgbClr val="002060"/>
                </a:solidFill>
              </a:rPr>
              <a:t> </a:t>
            </a:r>
            <a:r>
              <a:rPr lang="en-US" sz="6000" b="1" dirty="0" err="1" smtClean="0">
                <a:solidFill>
                  <a:srgbClr val="002060"/>
                </a:solidFill>
              </a:rPr>
              <a:t>tomonli</a:t>
            </a:r>
            <a:r>
              <a:rPr lang="en-US" sz="6000" b="1" dirty="0" smtClean="0">
                <a:solidFill>
                  <a:srgbClr val="002060"/>
                </a:solidFill>
              </a:rPr>
              <a:t>∆</a:t>
            </a:r>
            <a:endParaRPr lang="ru-RU" sz="6000" b="1" dirty="0">
              <a:solidFill>
                <a:srgbClr val="002060"/>
              </a:solidFill>
            </a:endParaRPr>
          </a:p>
        </p:txBody>
      </p:sp>
      <p:pic>
        <p:nvPicPr>
          <p:cNvPr id="8" name="Picture 2" descr="Triangle png transparent 9 » PNG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298" y="-360037"/>
            <a:ext cx="1624497" cy="1313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Triangle graphic png 3 » PNG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698" y="3737142"/>
            <a:ext cx="3247801" cy="1968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6370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149373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3986522" y="34926"/>
            <a:ext cx="5004896" cy="1446550"/>
          </a:xfrm>
          <a:prstGeom prst="rect">
            <a:avLst/>
          </a:prstGeom>
          <a:solidFill>
            <a:srgbClr val="002060"/>
          </a:solidFill>
        </p:spPr>
        <p:txBody>
          <a:bodyPr wrap="none" rtlCol="0">
            <a:spAutoFit/>
          </a:bodyPr>
          <a:lstStyle/>
          <a:p>
            <a:r>
              <a:rPr lang="en-US" sz="8000" b="1" dirty="0">
                <a:solidFill>
                  <a:schemeClr val="bg1"/>
                </a:solidFill>
              </a:rPr>
              <a:t>c</a:t>
            </a:r>
            <a:r>
              <a:rPr lang="en-US" sz="8000" b="1" dirty="0" smtClean="0">
                <a:solidFill>
                  <a:schemeClr val="bg1"/>
                </a:solidFill>
              </a:rPr>
              <a:t> = </a:t>
            </a:r>
            <a:r>
              <a:rPr lang="en-US" sz="8800" b="1" dirty="0" smtClean="0">
                <a:solidFill>
                  <a:schemeClr val="bg1"/>
                </a:solidFill>
              </a:rPr>
              <a:t>2a </a:t>
            </a:r>
            <a:r>
              <a:rPr lang="en-US" sz="5400" b="1" dirty="0" smtClean="0">
                <a:solidFill>
                  <a:schemeClr val="bg1"/>
                </a:solidFill>
              </a:rPr>
              <a:t>(30°)</a:t>
            </a:r>
            <a:endParaRPr lang="ru-RU" sz="54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11152" y="2282523"/>
            <a:ext cx="291297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 smtClean="0">
                <a:solidFill>
                  <a:srgbClr val="7030A0"/>
                </a:solidFill>
              </a:rPr>
              <a:t>90° li∆</a:t>
            </a:r>
            <a:endParaRPr lang="ru-RU" sz="7200" b="1" dirty="0">
              <a:solidFill>
                <a:srgbClr val="7030A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96681" y="3095833"/>
            <a:ext cx="689644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 err="1" smtClean="0">
                <a:solidFill>
                  <a:srgbClr val="C00000"/>
                </a:solidFill>
              </a:rPr>
              <a:t>O‘tmas</a:t>
            </a:r>
            <a:r>
              <a:rPr lang="en-US" sz="6000" b="1" dirty="0" smtClean="0">
                <a:solidFill>
                  <a:srgbClr val="C00000"/>
                </a:solidFill>
              </a:rPr>
              <a:t> </a:t>
            </a:r>
            <a:r>
              <a:rPr lang="en-US" sz="6000" b="1" dirty="0" err="1" smtClean="0">
                <a:solidFill>
                  <a:srgbClr val="C00000"/>
                </a:solidFill>
              </a:rPr>
              <a:t>burchakli</a:t>
            </a:r>
            <a:r>
              <a:rPr lang="en-US" sz="6000" b="1" dirty="0" smtClean="0">
                <a:solidFill>
                  <a:srgbClr val="C00000"/>
                </a:solidFill>
              </a:rPr>
              <a:t>∆</a:t>
            </a:r>
            <a:endParaRPr lang="ru-RU" sz="6000" b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80523" y="4950122"/>
            <a:ext cx="629691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 err="1" smtClean="0">
                <a:solidFill>
                  <a:srgbClr val="002060"/>
                </a:solidFill>
              </a:rPr>
              <a:t>O‘tkir</a:t>
            </a:r>
            <a:r>
              <a:rPr lang="en-US" sz="6000" b="1" dirty="0" smtClean="0">
                <a:solidFill>
                  <a:srgbClr val="002060"/>
                </a:solidFill>
              </a:rPr>
              <a:t> </a:t>
            </a:r>
            <a:r>
              <a:rPr lang="en-US" sz="6000" b="1" dirty="0" err="1" smtClean="0">
                <a:solidFill>
                  <a:srgbClr val="002060"/>
                </a:solidFill>
              </a:rPr>
              <a:t>burchakli</a:t>
            </a:r>
            <a:r>
              <a:rPr lang="en-US" sz="6000" b="1" dirty="0" smtClean="0">
                <a:solidFill>
                  <a:srgbClr val="002060"/>
                </a:solidFill>
              </a:rPr>
              <a:t>∆</a:t>
            </a:r>
            <a:endParaRPr lang="ru-RU" sz="6000" b="1" dirty="0">
              <a:solidFill>
                <a:srgbClr val="002060"/>
              </a:solidFill>
            </a:endParaRPr>
          </a:p>
        </p:txBody>
      </p:sp>
      <p:pic>
        <p:nvPicPr>
          <p:cNvPr id="8" name="Picture 2" descr="Triangle png transparent 9 » PNG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903" y="34926"/>
            <a:ext cx="1624497" cy="1313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Triangle graphic png 3 » PNG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2304" y="1234596"/>
            <a:ext cx="3247801" cy="1968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7260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149373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986522" y="34926"/>
                <a:ext cx="6064481" cy="1446550"/>
              </a:xfrm>
              <a:prstGeom prst="rect">
                <a:avLst/>
              </a:prstGeom>
              <a:solidFill>
                <a:srgbClr val="002060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sz="8000" b="1" dirty="0">
                    <a:solidFill>
                      <a:schemeClr val="bg1"/>
                    </a:solidFill>
                  </a:rPr>
                  <a:t>a</a:t>
                </a:r>
                <a:r>
                  <a:rPr lang="en-US" sz="8000" b="1" dirty="0" smtClean="0">
                    <a:solidFill>
                      <a:schemeClr val="bg1"/>
                    </a:solidFill>
                  </a:rPr>
                  <a:t> = </a:t>
                </a:r>
                <a:r>
                  <a:rPr lang="en-US" sz="8800" b="1" dirty="0">
                    <a:solidFill>
                      <a:schemeClr val="bg1"/>
                    </a:solidFill>
                  </a:rPr>
                  <a:t>b</a:t>
                </a:r>
                <a:r>
                  <a:rPr lang="en-US" sz="88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sz="5400" b="1" dirty="0" smtClean="0">
                    <a:solidFill>
                      <a:schemeClr val="bg1"/>
                    </a:solidFill>
                  </a:rPr>
                  <a:t>, </a:t>
                </a:r>
                <a14:m>
                  <m:oMath xmlns:m="http://schemas.openxmlformats.org/officeDocument/2006/math">
                    <m:r>
                      <a:rPr lang="en-US" sz="66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66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</m:oMath>
                </a14:m>
                <a:r>
                  <a:rPr lang="en-US" sz="6600" b="1" dirty="0" smtClean="0">
                    <a:solidFill>
                      <a:schemeClr val="bg1"/>
                    </a:solidFill>
                  </a:rPr>
                  <a:t>=</a:t>
                </a:r>
                <a14:m>
                  <m:oMath xmlns:m="http://schemas.openxmlformats.org/officeDocument/2006/math">
                    <m:r>
                      <a:rPr lang="en-US" sz="6600" b="1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6600" b="1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𝜷</m:t>
                    </m:r>
                  </m:oMath>
                </a14:m>
                <a:endParaRPr lang="ru-RU" sz="66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6522" y="34926"/>
                <a:ext cx="6064481" cy="1446550"/>
              </a:xfrm>
              <a:prstGeom prst="rect">
                <a:avLst/>
              </a:prstGeom>
              <a:blipFill>
                <a:blip r:embed="rId2"/>
                <a:stretch>
                  <a:fillRect l="-8643" t="-20253" b="-426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1411152" y="2282523"/>
            <a:ext cx="291297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 smtClean="0">
                <a:solidFill>
                  <a:srgbClr val="7030A0"/>
                </a:solidFill>
              </a:rPr>
              <a:t>90° li∆</a:t>
            </a:r>
            <a:endParaRPr lang="ru-RU" sz="7200" b="1" dirty="0">
              <a:solidFill>
                <a:srgbClr val="7030A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96681" y="3095833"/>
            <a:ext cx="449995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 err="1" smtClean="0">
                <a:solidFill>
                  <a:srgbClr val="C00000"/>
                </a:solidFill>
              </a:rPr>
              <a:t>Teng</a:t>
            </a:r>
            <a:r>
              <a:rPr lang="en-US" sz="6000" b="1" dirty="0" smtClean="0">
                <a:solidFill>
                  <a:srgbClr val="C00000"/>
                </a:solidFill>
              </a:rPr>
              <a:t> </a:t>
            </a:r>
            <a:r>
              <a:rPr lang="en-US" sz="6000" b="1" dirty="0" err="1" smtClean="0">
                <a:solidFill>
                  <a:srgbClr val="C00000"/>
                </a:solidFill>
              </a:rPr>
              <a:t>yonli</a:t>
            </a:r>
            <a:r>
              <a:rPr lang="en-US" sz="6000" b="1" dirty="0" smtClean="0">
                <a:solidFill>
                  <a:srgbClr val="C00000"/>
                </a:solidFill>
              </a:rPr>
              <a:t>∆</a:t>
            </a:r>
            <a:endParaRPr lang="ru-RU" sz="6000" b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80523" y="4950122"/>
            <a:ext cx="548259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 err="1" smtClean="0">
                <a:solidFill>
                  <a:srgbClr val="002060"/>
                </a:solidFill>
              </a:rPr>
              <a:t>Teng</a:t>
            </a:r>
            <a:r>
              <a:rPr lang="en-US" sz="6000" b="1" dirty="0" smtClean="0">
                <a:solidFill>
                  <a:srgbClr val="002060"/>
                </a:solidFill>
              </a:rPr>
              <a:t> </a:t>
            </a:r>
            <a:r>
              <a:rPr lang="en-US" sz="6000" b="1" dirty="0" err="1" smtClean="0">
                <a:solidFill>
                  <a:srgbClr val="002060"/>
                </a:solidFill>
              </a:rPr>
              <a:t>tomonli</a:t>
            </a:r>
            <a:r>
              <a:rPr lang="en-US" sz="6000" b="1" dirty="0" smtClean="0">
                <a:solidFill>
                  <a:srgbClr val="002060"/>
                </a:solidFill>
              </a:rPr>
              <a:t>∆</a:t>
            </a:r>
            <a:endParaRPr lang="ru-RU" sz="6000" b="1" dirty="0">
              <a:solidFill>
                <a:srgbClr val="002060"/>
              </a:solidFill>
            </a:endParaRPr>
          </a:p>
        </p:txBody>
      </p:sp>
      <p:pic>
        <p:nvPicPr>
          <p:cNvPr id="8" name="Picture 2" descr="Triangle png transparent 9 » PNG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903" y="34926"/>
            <a:ext cx="1624497" cy="1313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Triangle graphic png 3 » PNG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2304" y="1234596"/>
            <a:ext cx="3247801" cy="1968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6613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9</a:t>
            </a:fld>
            <a:endParaRPr lang="en"/>
          </a:p>
        </p:txBody>
      </p:sp>
      <p:sp>
        <p:nvSpPr>
          <p:cNvPr id="3" name="Номер слайда 1"/>
          <p:cNvSpPr txBox="1">
            <a:spLocks/>
          </p:cNvSpPr>
          <p:nvPr/>
        </p:nvSpPr>
        <p:spPr>
          <a:xfrm>
            <a:off x="8606115" y="6506431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99" b="0" i="0" u="none" strike="noStrike" cap="none">
                <a:solidFill>
                  <a:schemeClr val="tx1">
                    <a:tint val="75000"/>
                  </a:schemeClr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9</a:t>
            </a:fld>
            <a:endParaRPr lang="en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260177" y="1753639"/>
                <a:ext cx="11521280" cy="37856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000" dirty="0" smtClean="0"/>
                  <a:t>    </a:t>
                </a:r>
                <a:r>
                  <a:rPr lang="en-US" sz="4800" dirty="0" smtClean="0"/>
                  <a:t> </a:t>
                </a:r>
                <a:r>
                  <a:rPr lang="en-US" sz="4800" dirty="0" err="1"/>
                  <a:t>T</a:t>
                </a:r>
                <a:r>
                  <a:rPr lang="en-US" sz="4800" dirty="0" err="1" smtClean="0"/>
                  <a:t>o‘g‘ri</a:t>
                </a:r>
                <a:r>
                  <a:rPr lang="en-US" sz="4800" dirty="0" smtClean="0"/>
                  <a:t>  </a:t>
                </a:r>
                <a:r>
                  <a:rPr lang="en-US" sz="4800" dirty="0" err="1"/>
                  <a:t>burchakli</a:t>
                </a:r>
                <a:r>
                  <a:rPr lang="en-US" sz="4800" dirty="0"/>
                  <a:t> </a:t>
                </a:r>
                <a:r>
                  <a:rPr lang="en-US" sz="4800" dirty="0" smtClean="0"/>
                  <a:t>ABC </a:t>
                </a:r>
                <a:r>
                  <a:rPr lang="en-US" sz="4800" dirty="0" err="1"/>
                  <a:t>uchburchakda</a:t>
                </a:r>
                <a:r>
                  <a:rPr lang="en-US" sz="4800" dirty="0"/>
                  <a:t>  </a:t>
                </a:r>
                <a14:m>
                  <m:oMath xmlns:m="http://schemas.openxmlformats.org/officeDocument/2006/math">
                    <m:r>
                      <a:rPr lang="en-US" sz="4800" b="0" i="1">
                        <a:latin typeface="Cambria Math" panose="02040503050406030204" pitchFamily="18" charset="0"/>
                      </a:rPr>
                      <m:t>∠</m:t>
                    </m:r>
                    <m:r>
                      <a:rPr lang="ru-RU" sz="4800" b="0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sz="4800" b="0" i="1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4800" dirty="0"/>
                  <a:t> </a:t>
                </a:r>
                <a:r>
                  <a:rPr lang="en-US" sz="4800" dirty="0" err="1"/>
                  <a:t>to‘g‘ri</a:t>
                </a:r>
                <a:r>
                  <a:rPr lang="en-US" sz="4800" dirty="0"/>
                  <a:t> </a:t>
                </a:r>
                <a:r>
                  <a:rPr lang="en-US" sz="4800" dirty="0" err="1"/>
                  <a:t>burchak</a:t>
                </a:r>
                <a:r>
                  <a:rPr lang="en-US" sz="4800" dirty="0"/>
                  <a:t>, </a:t>
                </a:r>
                <a:r>
                  <a:rPr lang="en-US" sz="4800" dirty="0" smtClean="0"/>
                  <a:t>A  </a:t>
                </a:r>
                <a:r>
                  <a:rPr lang="en-US" sz="4800" dirty="0" err="1"/>
                  <a:t>uchidagi</a:t>
                </a:r>
                <a:r>
                  <a:rPr lang="en-US" sz="4800" dirty="0"/>
                  <a:t>  </a:t>
                </a:r>
                <a:r>
                  <a:rPr lang="en-US" sz="4800" dirty="0" err="1"/>
                  <a:t>tashqi</a:t>
                </a:r>
                <a:r>
                  <a:rPr lang="en-US" sz="4800" dirty="0"/>
                  <a:t>  </a:t>
                </a:r>
                <a:r>
                  <a:rPr lang="en-US" sz="4800" dirty="0" err="1"/>
                  <a:t>burchak</a:t>
                </a:r>
                <a:r>
                  <a:rPr lang="en-US" sz="4800" dirty="0"/>
                  <a:t>  120</a:t>
                </a:r>
                <a14:m>
                  <m:oMath xmlns:m="http://schemas.openxmlformats.org/officeDocument/2006/math">
                    <m:r>
                      <a:rPr lang="en-US" sz="4800" b="0" i="1"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4800" dirty="0"/>
                  <a:t>  </a:t>
                </a:r>
                <a:r>
                  <a:rPr lang="en-US" sz="4800" dirty="0" err="1"/>
                  <a:t>ga</a:t>
                </a:r>
                <a:r>
                  <a:rPr lang="en-US" sz="4800" dirty="0"/>
                  <a:t>  </a:t>
                </a:r>
                <a:r>
                  <a:rPr lang="en-US" sz="4800" dirty="0" err="1"/>
                  <a:t>teng</a:t>
                </a:r>
                <a:r>
                  <a:rPr lang="en-US" sz="4800" dirty="0"/>
                  <a:t>. </a:t>
                </a:r>
                <a:endParaRPr lang="en-US" sz="4800" dirty="0" smtClean="0"/>
              </a:p>
              <a:p>
                <a:r>
                  <a:rPr lang="en-US" sz="4800" dirty="0" smtClean="0"/>
                  <a:t> Agar,  AC </a:t>
                </a:r>
                <a:r>
                  <a:rPr lang="en-US" sz="4800" dirty="0"/>
                  <a:t>+ AB = </a:t>
                </a:r>
                <a:r>
                  <a:rPr lang="en-US" sz="4800" dirty="0" smtClean="0"/>
                  <a:t>12  </a:t>
                </a:r>
                <a:r>
                  <a:rPr lang="en-US" sz="4800" dirty="0"/>
                  <a:t>c</a:t>
                </a:r>
                <a:r>
                  <a:rPr lang="en-US" sz="4800" dirty="0" smtClean="0"/>
                  <a:t>m  </a:t>
                </a:r>
                <a:r>
                  <a:rPr lang="en-US" sz="4800" dirty="0" err="1"/>
                  <a:t>bo‘lsa</a:t>
                </a:r>
                <a:r>
                  <a:rPr lang="en-US" sz="4800" dirty="0"/>
                  <a:t>, </a:t>
                </a:r>
                <a:r>
                  <a:rPr lang="ru-RU" sz="4800" dirty="0" err="1" smtClean="0"/>
                  <a:t>uchburchakning</a:t>
                </a:r>
                <a:r>
                  <a:rPr lang="ru-RU" sz="4800" dirty="0" smtClean="0"/>
                  <a:t> </a:t>
                </a:r>
                <a:r>
                  <a:rPr lang="ru-RU" sz="4800" dirty="0" err="1"/>
                  <a:t>gipotenuzasini</a:t>
                </a:r>
                <a:r>
                  <a:rPr lang="ru-RU" sz="4800" dirty="0"/>
                  <a:t> </a:t>
                </a:r>
                <a:r>
                  <a:rPr lang="ru-RU" sz="4800" dirty="0" err="1"/>
                  <a:t>toping</a:t>
                </a:r>
                <a:r>
                  <a:rPr lang="ru-RU" sz="4000" dirty="0"/>
                  <a:t>.</a:t>
                </a: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177" y="1753639"/>
                <a:ext cx="11521280" cy="3785652"/>
              </a:xfrm>
              <a:prstGeom prst="rect">
                <a:avLst/>
              </a:prstGeom>
              <a:blipFill rotWithShape="0">
                <a:blip r:embed="rId2"/>
                <a:stretch>
                  <a:fillRect l="-2434" t="-3865" b="-74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рямоугольник 9"/>
          <p:cNvSpPr/>
          <p:nvPr/>
        </p:nvSpPr>
        <p:spPr>
          <a:xfrm>
            <a:off x="0" y="-23812"/>
            <a:ext cx="12199287" cy="14253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508"/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947335" y="172094"/>
            <a:ext cx="10510123" cy="1356861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lvl="0" algn="l" defTabSz="913943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9pPr>
          </a:lstStyle>
          <a:p>
            <a:pPr algn="ctr"/>
            <a:r>
              <a:rPr lang="en-US" sz="6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1-masala</a:t>
            </a:r>
            <a:endParaRPr lang="ru-RU" sz="6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2" descr="Geometric logo abstract - Transparent PNG &amp; SVG vector fil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4433" y="50095"/>
            <a:ext cx="1591202" cy="159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4790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4396</TotalTime>
  <Words>490</Words>
  <Application>Microsoft Office PowerPoint</Application>
  <PresentationFormat>Произвольный</PresentationFormat>
  <Paragraphs>141</Paragraphs>
  <Slides>17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Arial</vt:lpstr>
      <vt:lpstr>Calibri</vt:lpstr>
      <vt:lpstr>Calibri Light</vt:lpstr>
      <vt:lpstr>Cambria Math</vt:lpstr>
      <vt:lpstr>Georgia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(OR SLIDEDOC) TITLE</dc:title>
  <dc:creator>Iroda</dc:creator>
  <cp:lastModifiedBy>Админ</cp:lastModifiedBy>
  <cp:revision>304</cp:revision>
  <dcterms:modified xsi:type="dcterms:W3CDTF">2021-03-25T10:38:43Z</dcterms:modified>
</cp:coreProperties>
</file>