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8" r:id="rId1"/>
  </p:sldMasterIdLst>
  <p:notesMasterIdLst>
    <p:notesMasterId r:id="rId10"/>
  </p:notesMasterIdLst>
  <p:sldIdLst>
    <p:sldId id="264" r:id="rId2"/>
    <p:sldId id="376" r:id="rId3"/>
    <p:sldId id="386" r:id="rId4"/>
    <p:sldId id="385" r:id="rId5"/>
    <p:sldId id="384" r:id="rId6"/>
    <p:sldId id="388" r:id="rId7"/>
    <p:sldId id="389" r:id="rId8"/>
    <p:sldId id="387" r:id="rId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0A1C"/>
    <a:srgbClr val="26910D"/>
    <a:srgbClr val="BC1A48"/>
    <a:srgbClr val="002B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DAD8"/>
          </a:solidFill>
        </a:fill>
      </a:tcStyle>
    </a:wholeTbl>
    <a:band2H>
      <a:tcTxStyle/>
      <a:tcStyle>
        <a:tcBdr/>
        <a:fill>
          <a:solidFill>
            <a:srgbClr val="EDEDE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D6D1"/>
          </a:solidFill>
        </a:fill>
      </a:tcStyle>
    </a:wholeTbl>
    <a:band2H>
      <a:tcTxStyle/>
      <a:tcStyle>
        <a:tcBdr/>
        <a:fill>
          <a:solidFill>
            <a:srgbClr val="EDEC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4D8DC"/>
          </a:solidFill>
        </a:fill>
      </a:tcStyle>
    </a:wholeTbl>
    <a:band2H>
      <a:tcTxStyle/>
      <a:tcStyle>
        <a:tcBdr/>
        <a:fill>
          <a:solidFill>
            <a:srgbClr val="FAECEE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9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28497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Franklin Gothic Book"/>
      </a:defRPr>
    </a:lvl1pPr>
    <a:lvl2pPr indent="228600" defTabSz="457200" latinLnBrk="0">
      <a:defRPr sz="1200">
        <a:latin typeface="+mj-lt"/>
        <a:ea typeface="+mj-ea"/>
        <a:cs typeface="+mj-cs"/>
        <a:sym typeface="Franklin Gothic Book"/>
      </a:defRPr>
    </a:lvl2pPr>
    <a:lvl3pPr indent="457200" defTabSz="457200" latinLnBrk="0">
      <a:defRPr sz="1200">
        <a:latin typeface="+mj-lt"/>
        <a:ea typeface="+mj-ea"/>
        <a:cs typeface="+mj-cs"/>
        <a:sym typeface="Franklin Gothic Book"/>
      </a:defRPr>
    </a:lvl3pPr>
    <a:lvl4pPr indent="685800" defTabSz="457200" latinLnBrk="0">
      <a:defRPr sz="1200">
        <a:latin typeface="+mj-lt"/>
        <a:ea typeface="+mj-ea"/>
        <a:cs typeface="+mj-cs"/>
        <a:sym typeface="Franklin Gothic Book"/>
      </a:defRPr>
    </a:lvl4pPr>
    <a:lvl5pPr indent="914400" defTabSz="457200" latinLnBrk="0">
      <a:defRPr sz="1200">
        <a:latin typeface="+mj-lt"/>
        <a:ea typeface="+mj-ea"/>
        <a:cs typeface="+mj-cs"/>
        <a:sym typeface="Franklin Gothic Book"/>
      </a:defRPr>
    </a:lvl5pPr>
    <a:lvl6pPr indent="1143000" defTabSz="457200" latinLnBrk="0">
      <a:defRPr sz="1200">
        <a:latin typeface="+mj-lt"/>
        <a:ea typeface="+mj-ea"/>
        <a:cs typeface="+mj-cs"/>
        <a:sym typeface="Franklin Gothic Book"/>
      </a:defRPr>
    </a:lvl6pPr>
    <a:lvl7pPr indent="1371600" defTabSz="457200" latinLnBrk="0">
      <a:defRPr sz="1200">
        <a:latin typeface="+mj-lt"/>
        <a:ea typeface="+mj-ea"/>
        <a:cs typeface="+mj-cs"/>
        <a:sym typeface="Franklin Gothic Book"/>
      </a:defRPr>
    </a:lvl7pPr>
    <a:lvl8pPr indent="1600200" defTabSz="457200" latinLnBrk="0">
      <a:defRPr sz="1200">
        <a:latin typeface="+mj-lt"/>
        <a:ea typeface="+mj-ea"/>
        <a:cs typeface="+mj-cs"/>
        <a:sym typeface="Franklin Gothic Book"/>
      </a:defRPr>
    </a:lvl8pPr>
    <a:lvl9pPr indent="1828800" defTabSz="457200" latinLnBrk="0">
      <a:defRPr sz="1200">
        <a:latin typeface="+mj-lt"/>
        <a:ea typeface="+mj-ea"/>
        <a:cs typeface="+mj-cs"/>
        <a:sym typeface="Franklin Gothic Book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14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68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527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30355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57371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75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19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56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34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3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45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72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50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3B6FE-8760-41B6-978F-013E8A15011C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37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6884"/>
            <a:ext cx="12192000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33672" y="412609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60172" y="367355"/>
            <a:ext cx="10359130" cy="1034927"/>
            <a:chOff x="439458" y="228104"/>
            <a:chExt cx="4866424" cy="489674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588093" y="232879"/>
              <a:ext cx="717789" cy="4848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8093" y="228104"/>
              <a:ext cx="717789" cy="48967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8955904" y="2753841"/>
            <a:ext cx="2298023" cy="23310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698840" y="439584"/>
            <a:ext cx="1501532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3600" b="1" spc="21" dirty="0" smtClean="0">
                <a:solidFill>
                  <a:srgbClr val="FEFEFE"/>
                </a:solidFill>
                <a:latin typeface="Arial"/>
                <a:cs typeface="Arial"/>
              </a:rPr>
              <a:t> 7</a:t>
            </a:r>
            <a:r>
              <a:rPr lang="en-US" sz="4000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000" b="1" spc="-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000" b="1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11195" y="632382"/>
            <a:ext cx="87628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056794" y="1177800"/>
            <a:ext cx="769217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ko‘phadni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birhadga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2982" y="2324555"/>
            <a:ext cx="640457" cy="138018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17517" y="4137261"/>
            <a:ext cx="640458" cy="138018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44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2293" name="TextBox 4"/>
              <p:cNvSpPr txBox="1">
                <a:spLocks noChangeArrowheads="1"/>
              </p:cNvSpPr>
              <p:nvPr/>
            </p:nvSpPr>
            <p:spPr bwMode="auto">
              <a:xfrm>
                <a:off x="449135" y="876314"/>
                <a:ext cx="4019049" cy="72059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lnSpc>
                    <a:spcPct val="2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3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1,5c : (-3) =</a:t>
                </a:r>
              </a:p>
              <a:p>
                <a:pPr hangingPunct="1">
                  <a:lnSpc>
                    <a:spcPct val="200000"/>
                  </a:lnSpc>
                  <a:spcBef>
                    <a:spcPct val="0"/>
                  </a:spcBef>
                  <a:buNone/>
                </a:pPr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4x⁷ : x</a:t>
                </a:r>
                <a:r>
                  <a:rPr lang="en-US" sz="3600" i="1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6 </a:t>
                </a:r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</a:p>
              <a:p>
                <a:pPr eaLnBrk="1" hangingPunct="1">
                  <a:lnSpc>
                    <a:spcPct val="2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-1,69a³ : 1,3a³ </a:t>
                </a:r>
                <a:r>
                  <a:rPr lang="ru-RU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endParaRPr lang="ru-RU" sz="36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eaLnBrk="1" hangingPunct="1">
                  <a:lnSpc>
                    <a:spcPct val="15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sz="40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4) </a:t>
                </a:r>
                <a:r>
                  <a:rPr lang="en-US" sz="4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4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45</m:t>
                        </m:r>
                      </m:den>
                    </m:f>
                  </m:oMath>
                </a14:m>
                <a:r>
                  <a:rPr lang="en-US" sz="4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4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eaLnBrk="1" hangingPunct="1">
                  <a:lnSpc>
                    <a:spcPct val="150000"/>
                  </a:lnSpc>
                  <a:spcBef>
                    <a:spcPct val="0"/>
                  </a:spcBef>
                  <a:buFontTx/>
                  <a:buNone/>
                </a:pPr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eaLnBrk="1" hangingPunct="1">
                  <a:lnSpc>
                    <a:spcPct val="150000"/>
                  </a:lnSpc>
                  <a:spcBef>
                    <a:spcPct val="0"/>
                  </a:spcBef>
                  <a:buFontTx/>
                  <a:buNone/>
                </a:pPr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endParaRPr>
              </a:p>
              <a:p>
                <a:pPr eaLnBrk="1" hangingPunct="1">
                  <a:lnSpc>
                    <a:spcPct val="150000"/>
                  </a:lnSpc>
                  <a:spcBef>
                    <a:spcPct val="0"/>
                  </a:spcBef>
                  <a:buFontTx/>
                  <a:buNone/>
                </a:pPr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endParaRPr>
              </a:p>
            </p:txBody>
          </p:sp>
        </mc:Choice>
        <mc:Fallback xmlns="">
          <p:sp>
            <p:nvSpPr>
              <p:cNvPr id="12293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9135" y="876314"/>
                <a:ext cx="4019049" cy="7205947"/>
              </a:xfrm>
              <a:prstGeom prst="rect">
                <a:avLst/>
              </a:prstGeom>
              <a:blipFill rotWithShape="0">
                <a:blip r:embed="rId2"/>
                <a:stretch>
                  <a:fillRect l="-5463" r="-364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0" y="-67054"/>
            <a:ext cx="12192000" cy="929204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230" y="1318109"/>
            <a:ext cx="13644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smtClean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- 0,5c</a:t>
            </a:r>
            <a:endParaRPr lang="ru-RU" sz="3600" i="1" dirty="0">
              <a:solidFill>
                <a:srgbClr val="26910D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11365" y="2310498"/>
            <a:ext cx="6976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smtClean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4x</a:t>
            </a:r>
            <a:endParaRPr lang="ru-RU" sz="3600" b="1" i="1" dirty="0">
              <a:solidFill>
                <a:srgbClr val="26910D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26924" y="3402069"/>
            <a:ext cx="10695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smtClean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-1,3</a:t>
            </a:r>
            <a:endParaRPr lang="ru-RU" sz="4000" i="1" dirty="0">
              <a:solidFill>
                <a:srgbClr val="26910D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611546" y="1322602"/>
            <a:ext cx="15804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smtClean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-0,7ab</a:t>
            </a:r>
            <a:endParaRPr lang="ru-RU" sz="3600" i="1" dirty="0">
              <a:solidFill>
                <a:srgbClr val="26910D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34626" y="4728388"/>
            <a:ext cx="92685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smtClean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-27</a:t>
            </a:r>
            <a:endParaRPr lang="ru-RU" sz="4000" i="1" dirty="0">
              <a:solidFill>
                <a:srgbClr val="26910D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8716110" y="3619290"/>
                <a:ext cx="1129284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rgbClr val="26910D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rgbClr val="26910D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rgbClr val="26910D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rgbClr val="26910D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p>
                      </m:sSup>
                    </m:oMath>
                  </m:oMathPara>
                </a14:m>
                <a:endParaRPr lang="ru-RU" sz="3200" dirty="0">
                  <a:solidFill>
                    <a:srgbClr val="26910D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6110" y="3619290"/>
                <a:ext cx="1129284" cy="72180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11590502" y="2602886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smtClean="0">
                <a:solidFill>
                  <a:srgbClr val="2691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4000" b="1" i="1" dirty="0">
              <a:solidFill>
                <a:srgbClr val="26910D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9774564" y="3480711"/>
                <a:ext cx="776175" cy="9814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i="1" dirty="0" smtClean="0">
                    <a:solidFill>
                      <a:srgbClr val="26910D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 smtClean="0">
                            <a:solidFill>
                              <a:srgbClr val="26910D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26910D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26910D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endParaRPr lang="ru-RU" sz="4000" b="1" i="1" dirty="0">
                  <a:solidFill>
                    <a:srgbClr val="26910D"/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4564" y="3480711"/>
                <a:ext cx="776175" cy="981487"/>
              </a:xfrm>
              <a:prstGeom prst="rect">
                <a:avLst/>
              </a:prstGeom>
              <a:blipFill rotWithShape="0">
                <a:blip r:embed="rId4"/>
                <a:stretch>
                  <a:fillRect l="-27344" b="-13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6410711" y="2447612"/>
            <a:ext cx="527580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1">
              <a:lnSpc>
                <a:spcPct val="150000"/>
              </a:lnSpc>
              <a:spcBef>
                <a:spcPct val="0"/>
              </a:spcBef>
            </a:pP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6) 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- 0,24abc 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(-0,6abc) =</a:t>
            </a:r>
            <a:endParaRPr lang="ru-RU" sz="3600" i="1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387101" y="3463624"/>
            <a:ext cx="239681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1">
              <a:lnSpc>
                <a:spcPct val="150000"/>
              </a:lnSpc>
              <a:spcBef>
                <a:spcPct val="0"/>
              </a:spcBef>
            </a:pP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: b² =</a:t>
            </a:r>
            <a:endParaRPr lang="ru-RU" sz="4000" i="1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6410711" y="1208779"/>
                <a:ext cx="4216539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hangingPunct="1">
                  <a:lnSpc>
                    <a:spcPct val="150000"/>
                  </a:lnSpc>
                  <a:spcBef>
                    <a:spcPct val="0"/>
                  </a:spcBef>
                </a:pPr>
                <a:r>
                  <a:rPr lang="en-US" sz="36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5) 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3,5</a:t>
                </a:r>
                <a14:m>
                  <m:oMath xmlns:m="http://schemas.openxmlformats.org/officeDocument/2006/math">
                    <m:r>
                      <a:rPr lang="en-US" sz="3600" b="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p>
                        <m:r>
                          <a:rPr lang="en-US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: (-5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p>
                        <m:r>
                          <a:rPr lang="en-US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) = </a:t>
                </a:r>
                <a:endParaRPr lang="ru-RU" sz="36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0711" y="1208779"/>
                <a:ext cx="4216539" cy="923330"/>
              </a:xfrm>
              <a:prstGeom prst="rect">
                <a:avLst/>
              </a:prstGeom>
              <a:blipFill rotWithShape="0">
                <a:blip r:embed="rId5"/>
                <a:stretch>
                  <a:fillRect l="-4486" r="-3473" b="-1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9514748" y="4899984"/>
                <a:ext cx="1421030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rgbClr val="26910D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rgbClr val="26910D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  <m:r>
                            <a:rPr lang="en-US" sz="4000" b="1" i="1" smtClean="0">
                              <a:solidFill>
                                <a:srgbClr val="26910D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rgbClr val="26910D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rgbClr val="26910D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3200" dirty="0">
                  <a:solidFill>
                    <a:srgbClr val="26910D"/>
                  </a:solidFill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4748" y="4899984"/>
                <a:ext cx="1421030" cy="72180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6434321" y="4671357"/>
                <a:ext cx="3159070" cy="10261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hangingPunct="1">
                  <a:lnSpc>
                    <a:spcPct val="150000"/>
                  </a:lnSpc>
                  <a:spcBef>
                    <a:spcPct val="0"/>
                  </a:spcBef>
                </a:pPr>
                <a:r>
                  <a:rPr lang="en-US" sz="40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r>
                  <a:rPr lang="en-US" sz="40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4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sup>
                    </m:sSup>
                  </m:oMath>
                </a14:m>
                <a:r>
                  <a:rPr lang="en-US" sz="4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sup>
                    </m:sSup>
                  </m:oMath>
                </a14:m>
                <a:r>
                  <a:rPr lang="en-US" sz="4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endParaRPr lang="ru-RU" sz="4000" i="1" dirty="0"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4321" y="4671357"/>
                <a:ext cx="3159070" cy="1026178"/>
              </a:xfrm>
              <a:prstGeom prst="rect">
                <a:avLst/>
              </a:prstGeom>
              <a:blipFill rotWithShape="0">
                <a:blip r:embed="rId7"/>
                <a:stretch>
                  <a:fillRect l="-6744" r="-5588" b="-130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10800181" y="4764087"/>
                <a:ext cx="886333" cy="9008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i="1" dirty="0" smtClean="0">
                    <a:solidFill>
                      <a:srgbClr val="26910D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smtClean="0">
                            <a:solidFill>
                              <a:srgbClr val="26910D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26910D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sSup>
                          <m:sSupPr>
                            <m:ctrlPr>
                              <a:rPr lang="en-US" sz="3600" b="1" i="1" smtClean="0">
                                <a:solidFill>
                                  <a:srgbClr val="26910D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smtClean="0">
                                <a:solidFill>
                                  <a:srgbClr val="26910D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600" b="1" i="1" smtClean="0">
                                <a:solidFill>
                                  <a:srgbClr val="26910D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ru-RU" sz="3200" b="1" i="1" dirty="0">
                  <a:solidFill>
                    <a:srgbClr val="26910D"/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00181" y="4764087"/>
                <a:ext cx="886333" cy="900824"/>
              </a:xfrm>
              <a:prstGeom prst="rect">
                <a:avLst/>
              </a:prstGeom>
              <a:blipFill rotWithShape="0">
                <a:blip r:embed="rId8"/>
                <a:stretch>
                  <a:fillRect l="-21379" b="-129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529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3" grpId="0"/>
      <p:bldP spid="7" grpId="0"/>
      <p:bldP spid="8" grpId="0"/>
      <p:bldP spid="9" grpId="0"/>
      <p:bldP spid="10" grpId="0"/>
      <p:bldP spid="11" grpId="0"/>
      <p:bldP spid="12" grpId="0"/>
      <p:bldP spid="15" grpId="0"/>
      <p:bldP spid="14" grpId="0"/>
      <p:bldP spid="16" grpId="0"/>
      <p:bldP spid="17" grpId="0"/>
      <p:bldP spid="19" grpId="0"/>
      <p:bldP spid="20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138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Xatolikni</a:t>
            </a:r>
            <a:r>
              <a:rPr lang="en-US" sz="6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endParaRPr lang="ru-RU" sz="6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1834" y="1549020"/>
            <a:ext cx="11585620" cy="4351338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: х</a:t>
            </a:r>
            <a:r>
              <a:rPr lang="ru-RU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= х</a:t>
            </a:r>
            <a:r>
              <a:rPr lang="ru-RU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                                </a:t>
            </a:r>
            <a:r>
              <a:rPr lang="ru-RU" sz="4000" i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  х</a:t>
            </a:r>
            <a:r>
              <a:rPr lang="ru-RU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: х</a:t>
            </a:r>
            <a:r>
              <a:rPr lang="ru-RU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= х</a:t>
            </a:r>
            <a:r>
              <a:rPr lang="ru-RU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: х</a:t>
            </a:r>
            <a:r>
              <a:rPr lang="ru-RU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= х</a:t>
            </a:r>
            <a:r>
              <a:rPr lang="en-US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ru-RU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</a:t>
            </a: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 (4х</a:t>
            </a:r>
            <a:r>
              <a:rPr lang="ru-RU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 : х</a:t>
            </a:r>
            <a:r>
              <a:rPr lang="ru-RU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(4х</a:t>
            </a:r>
            <a:r>
              <a:rPr lang="ru-RU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 : х</a:t>
            </a:r>
            <a:r>
              <a:rPr lang="ru-RU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= 4х</a:t>
            </a:r>
            <a:r>
              <a:rPr lang="en-US" sz="44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  (8х) : </a:t>
            </a:r>
            <a:r>
              <a:rPr lang="en-US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х= </a:t>
            </a:r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(–3х</a:t>
            </a:r>
            <a:r>
              <a:rPr lang="ru-RU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 : х</a:t>
            </a:r>
            <a:r>
              <a:rPr lang="ru-RU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= 3х</a:t>
            </a:r>
            <a:r>
              <a:rPr lang="ru-RU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                       </a:t>
            </a:r>
            <a:r>
              <a:rPr lang="en-US" sz="4400" i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(–6х</a:t>
            </a:r>
            <a:r>
              <a:rPr lang="ru-RU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 : х</a:t>
            </a:r>
            <a:r>
              <a:rPr lang="ru-RU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6х</a:t>
            </a:r>
            <a:r>
              <a:rPr lang="ru-RU" sz="4400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55507" y="1794112"/>
            <a:ext cx="660758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ru-RU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4000" b="1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4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616265" y="3811293"/>
            <a:ext cx="946093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sz="4000" b="1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81495" y="4974800"/>
            <a:ext cx="1117614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-3</a:t>
            </a:r>
            <a:r>
              <a:rPr lang="ru-RU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4000" b="1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4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425677" y="3942558"/>
            <a:ext cx="996162" cy="70788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2  </a:t>
            </a:r>
            <a:endParaRPr lang="ru-RU" sz="4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0187850" y="1701420"/>
            <a:ext cx="735908" cy="70788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sz="4000" b="1" i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862842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07115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Ko‘phadni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birhadga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4671" y="3513353"/>
            <a:ext cx="11277180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>
              <a:lnSpc>
                <a:spcPct val="90000"/>
              </a:lnSpc>
            </a:pPr>
            <a:endParaRPr lang="en-US" altLang="en-US" sz="3600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hangingPunct="1">
              <a:lnSpc>
                <a:spcPct val="90000"/>
              </a:lnSpc>
            </a:pPr>
            <a:r>
              <a:rPr lang="en-US" altLang="en-US" sz="2800" b="1" i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altLang="en-US" sz="28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hangingPunct="1">
              <a:lnSpc>
                <a:spcPct val="150000"/>
              </a:lnSpc>
            </a:pPr>
            <a:r>
              <a:rPr lang="en-US" altLang="en-US" sz="32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3600" b="1" i="1" baseline="30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altLang="en-US" sz="36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alt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2b)∙ </a:t>
            </a:r>
            <a:r>
              <a:rPr lang="ru-RU" altLang="en-US" sz="3600" b="1" i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6а</a:t>
            </a:r>
            <a:r>
              <a:rPr lang="en-US" altLang="en-US" sz="3600" b="1" i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en-US" sz="36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altLang="en-US" sz="36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3600" b="1" i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6а</a:t>
            </a:r>
            <a:r>
              <a:rPr lang="en-US" altLang="en-US" sz="3600" b="1" i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en-US" sz="36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 a</a:t>
            </a:r>
            <a:r>
              <a:rPr lang="en-US" altLang="en-US" sz="3600" b="1" i="1" baseline="30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ru-RU" altLang="en-US" sz="3600" b="1" i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6а</a:t>
            </a:r>
            <a:r>
              <a:rPr lang="en-US" altLang="en-US" sz="3600" b="1" i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en-US" sz="36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altLang="en-US" sz="36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alt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altLang="en-US" sz="3600" b="1" i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6а</a:t>
            </a:r>
            <a:r>
              <a:rPr lang="en-US" altLang="en-US" sz="3600" b="1" i="1" dirty="0" smtClean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en-US" sz="36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 2b=   </a:t>
            </a:r>
          </a:p>
          <a:p>
            <a:pPr hangingPunct="1">
              <a:lnSpc>
                <a:spcPct val="150000"/>
              </a:lnSpc>
            </a:pPr>
            <a:r>
              <a:rPr lang="en-US" alt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= </a:t>
            </a:r>
            <a:r>
              <a:rPr lang="ru-RU" alt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altLang="en-US" sz="3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3600" b="1" i="1" baseline="30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altLang="en-US" sz="3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+ </a:t>
            </a:r>
            <a:r>
              <a:rPr lang="ru-RU" altLang="en-US" sz="3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6а</a:t>
            </a:r>
            <a:r>
              <a:rPr lang="en-US" altLang="en-US" sz="3600" b="1" i="1" baseline="30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3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en-US" sz="3600" b="1" i="1" baseline="30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36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alt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ru-RU" alt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altLang="en-US" sz="36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en-US" sz="3600" b="1" i="1" baseline="30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altLang="en-US" sz="36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014979" y="3222537"/>
            <a:ext cx="28568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r>
              <a:rPr lang="en-US" altLang="en-US" sz="3600" b="1" i="1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36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altLang="en-US" sz="3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altLang="en-US" sz="3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2b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33917" y="2391752"/>
            <a:ext cx="744947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alt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alt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4000" b="1" i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alt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+ </a:t>
            </a:r>
            <a:r>
              <a:rPr lang="ru-RU" alt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6а</a:t>
            </a:r>
            <a:r>
              <a:rPr lang="en-US" altLang="en-US" sz="4000" b="1" i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en-US" sz="4000" b="1" i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12</a:t>
            </a:r>
            <a:r>
              <a:rPr lang="ru-RU" alt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alt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en-US" sz="4000" b="1" i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en-US" sz="4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en-US" sz="4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6ab </a:t>
            </a:r>
            <a:r>
              <a:rPr lang="en-US" alt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ru-RU" sz="4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8271" y="3238278"/>
            <a:ext cx="89514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alt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alt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4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³</a:t>
            </a:r>
            <a:r>
              <a:rPr lang="ru-RU" alt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b:</a:t>
            </a:r>
            <a:r>
              <a:rPr lang="en-US" altLang="en-US" sz="4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6ab</a:t>
            </a:r>
            <a:r>
              <a:rPr lang="en-US" alt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ru-RU" alt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6а</a:t>
            </a:r>
            <a:r>
              <a:rPr lang="en-US" altLang="en-US" sz="4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r>
              <a:rPr lang="en-US" alt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en-US" sz="4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r>
              <a:rPr lang="en-US" alt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en-US" sz="4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6ab</a:t>
            </a:r>
            <a:r>
              <a:rPr lang="en-US" alt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ru-RU" alt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alt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altLang="en-US" sz="4000" b="1" i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r>
              <a:rPr lang="en-US" alt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en-US" sz="40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6ab</a:t>
            </a:r>
            <a:r>
              <a:rPr lang="en-US" altLang="en-US" sz="4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3052" y="1219953"/>
            <a:ext cx="9974205" cy="779381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ctr" hangingPunct="1">
              <a:lnSpc>
                <a:spcPct val="110000"/>
              </a:lnSpc>
            </a:pPr>
            <a:r>
              <a:rPr lang="en-US" alt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altLang="en-US" sz="4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altLang="en-US" sz="4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</a:t>
            </a:r>
            <a:r>
              <a:rPr lang="ru-RU" altLang="en-US" sz="4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+ C)</a:t>
            </a:r>
            <a:r>
              <a:rPr lang="ru-RU" altLang="en-US" sz="4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44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en-US" sz="44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lang="en-US" altLang="en-US" sz="4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A</a:t>
            </a:r>
            <a:r>
              <a:rPr lang="en-US" altLang="en-US" sz="4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44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en-US" sz="44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lang="en-US" altLang="en-US" sz="4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B</a:t>
            </a:r>
            <a:r>
              <a:rPr lang="en-US" altLang="en-US" sz="4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44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en-US" sz="44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lang="en-US" altLang="en-US" sz="4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C</a:t>
            </a:r>
            <a:r>
              <a:rPr lang="en-US" altLang="en-US" sz="4400" b="1" i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en-US" sz="44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en-US" sz="4400" b="1" i="1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</a:p>
        </p:txBody>
      </p:sp>
    </p:spTree>
    <p:extLst>
      <p:ext uri="{BB962C8B-B14F-4D97-AF65-F5344CB8AC3E}">
        <p14:creationId xmlns:p14="http://schemas.microsoft.com/office/powerpoint/2010/main" val="399985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="" xmlns:a16="http://schemas.microsoft.com/office/drawing/2014/main" id="{68266327-8C5F-4D3A-8EB6-0683E802CC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2124" y="1477017"/>
            <a:ext cx="9394485" cy="41148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en-US" alt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(6a – 8b + 10) </a:t>
            </a:r>
            <a:r>
              <a:rPr lang="en-US" alt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altLang="en-US" sz="36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alt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6a:2 – 8b:2 + 10:2 =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(8x+12y-16) : (-4) = 8x</a:t>
            </a:r>
            <a:r>
              <a:rPr lang="en-US" alt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:(-4)+12y:(-4)-16(-4)</a:t>
            </a:r>
            <a:r>
              <a:rPr lang="en-US" alt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(10a² - 12ab + 8a) : (2a) =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(2ab + 6a²b² -4b): (2b)</a:t>
            </a:r>
            <a:r>
              <a:rPr lang="en-US" altLang="en-US" sz="36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=</a:t>
            </a:r>
            <a:endParaRPr lang="en-US" altLang="en-US" sz="3600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None/>
            </a:pPr>
            <a:endParaRPr lang="ru-RU" altLang="en-U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1462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 3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800236" y="1632265"/>
            <a:ext cx="25314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3a – 4b + 5</a:t>
            </a:r>
            <a:endParaRPr lang="ru-RU" sz="3600" i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547079" y="2583341"/>
            <a:ext cx="20441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-2x-3y+4</a:t>
            </a:r>
            <a:endParaRPr lang="ru-RU" sz="3600" i="1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813919" y="3435316"/>
            <a:ext cx="24032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5a – 6b +4</a:t>
            </a:r>
            <a:endParaRPr lang="ru-RU" sz="3600" i="1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520183" y="4412444"/>
            <a:ext cx="24545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altLang="en-US" sz="36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+ 3a²b-2 </a:t>
            </a:r>
            <a:endParaRPr lang="ru-RU" sz="3600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54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66970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312 - masala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6773" y="757683"/>
            <a:ext cx="1156522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hovli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endian 1,5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uzun.Kanal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qazish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zarurati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hovlining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bo‘yini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m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kamaytirishdi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enini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uzaytirishdi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Natijada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hovlining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qaraganda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84 m²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ortdi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hovlining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ru-RU" sz="28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14337" y="4399777"/>
            <a:ext cx="3445575" cy="2125436"/>
          </a:xfrm>
          <a:prstGeom prst="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grpSp>
        <p:nvGrpSpPr>
          <p:cNvPr id="10" name="Группа 9"/>
          <p:cNvGrpSpPr/>
          <p:nvPr/>
        </p:nvGrpSpPr>
        <p:grpSpPr>
          <a:xfrm>
            <a:off x="2814337" y="4366649"/>
            <a:ext cx="3915594" cy="2197833"/>
            <a:chOff x="-44744" y="1614828"/>
            <a:chExt cx="4034435" cy="2249726"/>
          </a:xfrm>
        </p:grpSpPr>
        <p:sp>
          <p:nvSpPr>
            <p:cNvPr id="11" name="Text Box 16"/>
            <p:cNvSpPr txBox="1">
              <a:spLocks noChangeArrowheads="1"/>
            </p:cNvSpPr>
            <p:nvPr/>
          </p:nvSpPr>
          <p:spPr bwMode="auto">
            <a:xfrm>
              <a:off x="1858982" y="3341334"/>
              <a:ext cx="435534" cy="52322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735" dirty="0" smtClean="0"/>
                <a:t>b</a:t>
              </a:r>
              <a:endParaRPr lang="ru-RU" altLang="ru-RU" sz="2735" dirty="0"/>
            </a:p>
          </p:txBody>
        </p:sp>
        <p:sp>
          <p:nvSpPr>
            <p:cNvPr id="13" name="Text Box 16"/>
            <p:cNvSpPr txBox="1">
              <a:spLocks noChangeArrowheads="1"/>
            </p:cNvSpPr>
            <p:nvPr/>
          </p:nvSpPr>
          <p:spPr bwMode="auto">
            <a:xfrm>
              <a:off x="1895624" y="1614828"/>
              <a:ext cx="517262" cy="52322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735" dirty="0" smtClean="0"/>
                <a:t>b</a:t>
              </a:r>
              <a:endParaRPr lang="ru-RU" altLang="ru-RU" sz="2735" dirty="0"/>
            </a:p>
          </p:txBody>
        </p:sp>
        <p:sp>
          <p:nvSpPr>
            <p:cNvPr id="14" name="Text Box 16"/>
            <p:cNvSpPr txBox="1">
              <a:spLocks noChangeArrowheads="1"/>
            </p:cNvSpPr>
            <p:nvPr/>
          </p:nvSpPr>
          <p:spPr bwMode="auto">
            <a:xfrm>
              <a:off x="3554157" y="2292539"/>
              <a:ext cx="435534" cy="52322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735" dirty="0" smtClean="0"/>
                <a:t>a</a:t>
              </a:r>
              <a:endParaRPr lang="ru-RU" altLang="ru-RU" sz="2735" dirty="0"/>
            </a:p>
          </p:txBody>
        </p:sp>
        <p:sp>
          <p:nvSpPr>
            <p:cNvPr id="15" name="Text Box 16"/>
            <p:cNvSpPr txBox="1">
              <a:spLocks noChangeArrowheads="1"/>
            </p:cNvSpPr>
            <p:nvPr/>
          </p:nvSpPr>
          <p:spPr bwMode="auto">
            <a:xfrm>
              <a:off x="-44744" y="2292540"/>
              <a:ext cx="435534" cy="52322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735" dirty="0" smtClean="0"/>
                <a:t>a</a:t>
              </a:r>
              <a:endParaRPr lang="ru-RU" altLang="ru-RU" sz="2735" dirty="0"/>
            </a:p>
          </p:txBody>
        </p:sp>
      </p:grpSp>
      <p:cxnSp>
        <p:nvCxnSpPr>
          <p:cNvPr id="18" name="Прямая соединительная линия 17"/>
          <p:cNvCxnSpPr/>
          <p:nvPr/>
        </p:nvCxnSpPr>
        <p:spPr>
          <a:xfrm flipH="1" flipV="1">
            <a:off x="5197619" y="3590778"/>
            <a:ext cx="1" cy="2954069"/>
          </a:xfrm>
          <a:prstGeom prst="line">
            <a:avLst/>
          </a:prstGeom>
          <a:ln w="571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2814337" y="3629054"/>
            <a:ext cx="0" cy="800988"/>
          </a:xfrm>
          <a:prstGeom prst="line">
            <a:avLst/>
          </a:prstGeom>
          <a:ln w="571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2814337" y="3597208"/>
            <a:ext cx="2385236" cy="31846"/>
          </a:xfrm>
          <a:prstGeom prst="line">
            <a:avLst/>
          </a:prstGeom>
          <a:ln w="5715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5234102" y="5028729"/>
            <a:ext cx="4635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a</a:t>
            </a:r>
            <a:r>
              <a:rPr lang="en-US" sz="4000" b="1" baseline="30000" dirty="0">
                <a:solidFill>
                  <a:srgbClr val="C00000"/>
                </a:solidFill>
              </a:rPr>
              <a:t>ᶥ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694431" y="3509226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b</a:t>
            </a:r>
            <a:r>
              <a:rPr lang="en-US" sz="3600" b="1" baseline="30000" dirty="0" smtClean="0">
                <a:solidFill>
                  <a:srgbClr val="C00000"/>
                </a:solidFill>
              </a:rPr>
              <a:t>ᶥ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609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7937324" y="1423742"/>
            <a:ext cx="3550351" cy="2954069"/>
            <a:chOff x="603003" y="-575353"/>
            <a:chExt cx="3634179" cy="3023818"/>
          </a:xfrm>
        </p:grpSpPr>
        <p:sp>
          <p:nvSpPr>
            <p:cNvPr id="59" name="Прямоугольник 58"/>
            <p:cNvSpPr/>
            <p:nvPr/>
          </p:nvSpPr>
          <p:spPr>
            <a:xfrm>
              <a:off x="603003" y="272844"/>
              <a:ext cx="3634179" cy="2175620"/>
            </a:xfrm>
            <a:prstGeom prst="rect">
              <a:avLst/>
            </a:prstGeom>
            <a:ln w="571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758"/>
            </a:p>
          </p:txBody>
        </p:sp>
        <p:cxnSp>
          <p:nvCxnSpPr>
            <p:cNvPr id="60" name="Прямая соединительная линия 59"/>
            <p:cNvCxnSpPr/>
            <p:nvPr/>
          </p:nvCxnSpPr>
          <p:spPr>
            <a:xfrm flipH="1" flipV="1">
              <a:off x="3036302" y="-575353"/>
              <a:ext cx="1" cy="3023818"/>
            </a:xfrm>
            <a:prstGeom prst="line">
              <a:avLst/>
            </a:prstGeom>
            <a:ln w="57150">
              <a:solidFill>
                <a:srgbClr val="C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/>
            <p:nvPr/>
          </p:nvCxnSpPr>
          <p:spPr>
            <a:xfrm flipV="1">
              <a:off x="617844" y="-575353"/>
              <a:ext cx="0" cy="819900"/>
            </a:xfrm>
            <a:prstGeom prst="line">
              <a:avLst/>
            </a:prstGeom>
            <a:ln w="57150">
              <a:solidFill>
                <a:srgbClr val="C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Группа 1"/>
          <p:cNvGrpSpPr/>
          <p:nvPr/>
        </p:nvGrpSpPr>
        <p:grpSpPr>
          <a:xfrm>
            <a:off x="7511870" y="1381622"/>
            <a:ext cx="4401327" cy="3507737"/>
            <a:chOff x="325417" y="717918"/>
            <a:chExt cx="4505247" cy="3590559"/>
          </a:xfrm>
        </p:grpSpPr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2070117" y="3785257"/>
              <a:ext cx="435534" cy="52322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735" dirty="0" smtClean="0"/>
                <a:t>b</a:t>
              </a:r>
              <a:endParaRPr lang="ru-RU" altLang="ru-RU" sz="2735" dirty="0"/>
            </a:p>
          </p:txBody>
        </p:sp>
        <p:cxnSp>
          <p:nvCxnSpPr>
            <p:cNvPr id="61" name="Прямая соединительная линия 60"/>
            <p:cNvCxnSpPr/>
            <p:nvPr/>
          </p:nvCxnSpPr>
          <p:spPr>
            <a:xfrm flipH="1">
              <a:off x="775758" y="761032"/>
              <a:ext cx="2418458" cy="0"/>
            </a:xfrm>
            <a:prstGeom prst="line">
              <a:avLst/>
            </a:prstGeom>
            <a:ln w="57150">
              <a:solidFill>
                <a:srgbClr val="C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xt Box 16"/>
            <p:cNvSpPr txBox="1">
              <a:spLocks noChangeArrowheads="1"/>
            </p:cNvSpPr>
            <p:nvPr/>
          </p:nvSpPr>
          <p:spPr bwMode="auto">
            <a:xfrm>
              <a:off x="1895624" y="1614828"/>
              <a:ext cx="517262" cy="52322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735" dirty="0" smtClean="0"/>
                <a:t>b</a:t>
              </a:r>
              <a:endParaRPr lang="ru-RU" altLang="ru-RU" sz="2735" dirty="0"/>
            </a:p>
          </p:txBody>
        </p:sp>
        <p:sp>
          <p:nvSpPr>
            <p:cNvPr id="72" name="Text Box 16"/>
            <p:cNvSpPr txBox="1">
              <a:spLocks noChangeArrowheads="1"/>
            </p:cNvSpPr>
            <p:nvPr/>
          </p:nvSpPr>
          <p:spPr bwMode="auto">
            <a:xfrm>
              <a:off x="4395130" y="2068558"/>
              <a:ext cx="435534" cy="52322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735" dirty="0" smtClean="0"/>
                <a:t>a</a:t>
              </a:r>
              <a:endParaRPr lang="ru-RU" altLang="ru-RU" sz="2735" dirty="0"/>
            </a:p>
          </p:txBody>
        </p:sp>
        <p:sp>
          <p:nvSpPr>
            <p:cNvPr id="73" name="Text Box 16"/>
            <p:cNvSpPr txBox="1">
              <a:spLocks noChangeArrowheads="1"/>
            </p:cNvSpPr>
            <p:nvPr/>
          </p:nvSpPr>
          <p:spPr bwMode="auto">
            <a:xfrm>
              <a:off x="325417" y="2145078"/>
              <a:ext cx="435534" cy="52322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735" dirty="0" smtClean="0"/>
                <a:t>a</a:t>
              </a:r>
              <a:endParaRPr lang="ru-RU" altLang="ru-RU" sz="2735" dirty="0"/>
            </a:p>
          </p:txBody>
        </p:sp>
        <p:sp>
          <p:nvSpPr>
            <p:cNvPr id="74" name="Text Box 16"/>
            <p:cNvSpPr txBox="1">
              <a:spLocks noChangeArrowheads="1"/>
            </p:cNvSpPr>
            <p:nvPr/>
          </p:nvSpPr>
          <p:spPr bwMode="auto">
            <a:xfrm>
              <a:off x="1920530" y="717918"/>
              <a:ext cx="646254" cy="58477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en-US" sz="2735" dirty="0" smtClean="0">
                  <a:solidFill>
                    <a:srgbClr val="C00000"/>
                  </a:solidFill>
                </a:rPr>
                <a:t>b</a:t>
              </a:r>
              <a:r>
                <a:rPr lang="en-US" sz="3126" b="1" baseline="30000" dirty="0" smtClean="0">
                  <a:solidFill>
                    <a:srgbClr val="C00000"/>
                  </a:solidFill>
                </a:rPr>
                <a:t>ᶥ</a:t>
              </a:r>
              <a:endParaRPr lang="ru-RU" sz="3126" dirty="0">
                <a:solidFill>
                  <a:srgbClr val="C00000"/>
                </a:solidFill>
              </a:endParaRPr>
            </a:p>
          </p:txBody>
        </p:sp>
        <p:sp>
          <p:nvSpPr>
            <p:cNvPr id="75" name="Text Box 16"/>
            <p:cNvSpPr txBox="1">
              <a:spLocks noChangeArrowheads="1"/>
            </p:cNvSpPr>
            <p:nvPr/>
          </p:nvSpPr>
          <p:spPr bwMode="auto">
            <a:xfrm>
              <a:off x="3433228" y="2083523"/>
              <a:ext cx="646254" cy="58477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en-US" sz="2735" dirty="0" smtClean="0">
                  <a:solidFill>
                    <a:srgbClr val="C00000"/>
                  </a:solidFill>
                </a:rPr>
                <a:t>a</a:t>
              </a:r>
              <a:r>
                <a:rPr lang="en-US" sz="3126" b="1" baseline="30000" dirty="0" smtClean="0">
                  <a:solidFill>
                    <a:srgbClr val="C00000"/>
                  </a:solidFill>
                </a:rPr>
                <a:t>ᶥ</a:t>
              </a:r>
              <a:endParaRPr lang="ru-RU" sz="3126" dirty="0">
                <a:solidFill>
                  <a:srgbClr val="C00000"/>
                </a:solidFill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66983" y="1506157"/>
            <a:ext cx="155844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= x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= 1,5x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926928" y="1500249"/>
            <a:ext cx="18325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a</a:t>
            </a:r>
            <a:r>
              <a:rPr lang="en-US" sz="3600" b="1" baseline="30000" dirty="0" smtClean="0">
                <a:solidFill>
                  <a:srgbClr val="C00000"/>
                </a:solidFill>
              </a:rPr>
              <a:t>ᶥ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x+6</a:t>
            </a:r>
          </a:p>
          <a:p>
            <a:r>
              <a:rPr lang="en-US" sz="3200" b="1" dirty="0" smtClean="0">
                <a:solidFill>
                  <a:srgbClr val="C00000"/>
                </a:solidFill>
              </a:rPr>
              <a:t>b</a:t>
            </a:r>
            <a:r>
              <a:rPr lang="en-US" sz="3600" b="1" baseline="30000" dirty="0" smtClean="0">
                <a:solidFill>
                  <a:srgbClr val="C00000"/>
                </a:solidFill>
              </a:rPr>
              <a:t>ᶥ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= 1,5x - 6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95951" y="1485004"/>
            <a:ext cx="2691684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="1" baseline="30000" dirty="0" smtClean="0">
                <a:solidFill>
                  <a:schemeClr val="tx1"/>
                </a:solidFill>
              </a:rPr>
              <a:t>ᶥ 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S= 84m²</a:t>
            </a:r>
          </a:p>
          <a:p>
            <a:r>
              <a:rPr lang="en-US" sz="32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- ?, P - ? </a:t>
            </a:r>
            <a:r>
              <a:rPr lang="en-US" sz="3600" b="1" baseline="30000" dirty="0" smtClean="0">
                <a:solidFill>
                  <a:srgbClr val="C00000"/>
                </a:solidFill>
              </a:rPr>
              <a:t> </a:t>
            </a:r>
            <a:endParaRPr lang="ru-RU" sz="3600" dirty="0">
              <a:solidFill>
                <a:srgbClr val="C00000"/>
              </a:solidFill>
            </a:endParaRPr>
          </a:p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66237" y="2596490"/>
            <a:ext cx="521008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1,5x ·x +84 = (1,5x-6)(x+6)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1,5x² + 84 = 1,5x²+9x -6x -36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3x = 120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x = 40(a)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b =1,5∙40 = 60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12192000" cy="93615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312 - masala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6983" y="936151"/>
            <a:ext cx="17427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66237" y="5410372"/>
            <a:ext cx="440857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 S = 40·60 = 2400m²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P = (40+60)∙2 = 200m   </a:t>
            </a:r>
            <a:endParaRPr lang="ru-RU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5910725" y="5955913"/>
            <a:ext cx="44037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2400 m²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 m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694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405011" y="3375593"/>
            <a:ext cx="3771632" cy="872528"/>
          </a:xfrm>
          <a:prstGeom prst="rect">
            <a:avLst/>
          </a:prstGeom>
          <a:noFill/>
        </p:spPr>
        <p:txBody>
          <a:bodyPr wrap="square" lIns="193532" tIns="96765" rIns="193532" bIns="96765" rtlCol="0">
            <a:spAutoFit/>
          </a:bodyPr>
          <a:lstStyle/>
          <a:p>
            <a:pPr defTabSz="1218961">
              <a:defRPr/>
            </a:pPr>
            <a:r>
              <a:rPr lang="en-US" sz="4400" b="1" cap="all" spc="-99" dirty="0" smtClean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94</a:t>
            </a:r>
            <a:r>
              <a:rPr lang="en-US" sz="3600" b="1" cap="all" spc="-99" dirty="0" smtClean="0">
                <a:solidFill>
                  <a:srgbClr val="002060"/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- Bet</a:t>
            </a:r>
            <a:endParaRPr lang="uz-Cyrl-UZ" sz="3600" b="1" cap="all" spc="-99" dirty="0">
              <a:solidFill>
                <a:srgbClr val="002060"/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00467" y="1636156"/>
            <a:ext cx="3673446" cy="872528"/>
          </a:xfrm>
          <a:prstGeom prst="rect">
            <a:avLst/>
          </a:prstGeom>
          <a:noFill/>
        </p:spPr>
        <p:txBody>
          <a:bodyPr wrap="square" lIns="193532" tIns="96765" rIns="193532" bIns="96765" rtlCol="0">
            <a:spAutoFit/>
          </a:bodyPr>
          <a:lstStyle/>
          <a:p>
            <a:pPr defTabSz="1218961">
              <a:spcAft>
                <a:spcPts val="199"/>
              </a:spcAft>
              <a:defRPr/>
            </a:pPr>
            <a:r>
              <a:rPr 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311-312</a:t>
            </a:r>
            <a:endParaRPr lang="en-US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53782" y="3002229"/>
            <a:ext cx="6856145" cy="1263533"/>
          </a:xfrm>
          <a:prstGeom prst="rect">
            <a:avLst/>
          </a:prstGeom>
          <a:noFill/>
        </p:spPr>
        <p:txBody>
          <a:bodyPr wrap="square" lIns="193532" tIns="96765" rIns="193532" bIns="96765" rtlCol="0">
            <a:spAutoFit/>
          </a:bodyPr>
          <a:lstStyle/>
          <a:p>
            <a:pPr defTabSz="1218961">
              <a:spcAft>
                <a:spcPts val="199"/>
              </a:spcAft>
              <a:defRPr/>
            </a:pPr>
            <a:r>
              <a:rPr lang="en-US" sz="3387" b="1" dirty="0">
                <a:solidFill>
                  <a:srgbClr val="002060"/>
                </a:solidFill>
              </a:rPr>
              <a:t> 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O‘zingizni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”</a:t>
            </a:r>
          </a:p>
          <a:p>
            <a:pPr defTabSz="1218961">
              <a:spcAft>
                <a:spcPts val="199"/>
              </a:spcAft>
              <a:defRPr/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1 – 4 -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val 11"/>
          <p:cNvSpPr/>
          <p:nvPr/>
        </p:nvSpPr>
        <p:spPr>
          <a:xfrm>
            <a:off x="3296991" y="1606253"/>
            <a:ext cx="986897" cy="990482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lIns="193532" tIns="96765" rIns="193532" bIns="96765" rtlCol="0" anchor="ctr"/>
          <a:lstStyle/>
          <a:p>
            <a:pPr algn="ctr" defTabSz="1218961">
              <a:defRPr/>
            </a:pPr>
            <a:r>
              <a:rPr lang="en-US" sz="3810" dirty="0">
                <a:solidFill>
                  <a:srgbClr val="FFFFFF"/>
                </a:solidFill>
                <a:latin typeface="Open Sans Light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3296991" y="3062803"/>
            <a:ext cx="1056791" cy="976873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lIns="193532" tIns="96765" rIns="193532" bIns="96765" rtlCol="0" anchor="ctr"/>
          <a:lstStyle/>
          <a:p>
            <a:pPr algn="ctr" defTabSz="1218961">
              <a:defRPr/>
            </a:pPr>
            <a:r>
              <a:rPr lang="en-US" sz="3810" b="1" dirty="0">
                <a:solidFill>
                  <a:srgbClr val="002060"/>
                </a:solidFill>
                <a:latin typeface="Open Sans Light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3296991" y="4560911"/>
            <a:ext cx="1056791" cy="984397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lIns="193532" tIns="96765" rIns="193532" bIns="96765" rtlCol="0" anchor="ctr"/>
          <a:lstStyle/>
          <a:p>
            <a:pPr algn="ctr" defTabSz="1218961">
              <a:defRPr/>
            </a:pPr>
            <a:r>
              <a:rPr lang="en-US" sz="3810" dirty="0">
                <a:solidFill>
                  <a:srgbClr val="FFFFFF"/>
                </a:solidFill>
                <a:latin typeface="Open Sans Light"/>
              </a:rPr>
              <a:t>3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41745" y="218591"/>
            <a:ext cx="94195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dirty="0">
                <a:solidFill>
                  <a:schemeClr val="bg1"/>
                </a:solidFill>
              </a:rPr>
              <a:t>  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00467" y="4729943"/>
            <a:ext cx="43011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Qoidalarni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14315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4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5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8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9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1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2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3" fill="hold">
                          <p:stCondLst>
                            <p:cond delay="indefinite"/>
                          </p:stCondLst>
                          <p:childTnLst>
                            <p:par>
                              <p:cTn id="2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5" presetID="10" presetClass="entr" presetSubtype="0" fill="hold" grpId="0" nodeType="click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7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5" grpId="0"/>
          <p:bldP spid="16" grpId="0"/>
          <p:bldP spid="17" grpId="0"/>
          <p:bldP spid="21" grpId="0" animBg="1"/>
          <p:bldP spid="22" grpId="0" animBg="1"/>
          <p:bldP spid="23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4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5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6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1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8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9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1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2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23" fill="hold">
                          <p:stCondLst>
                            <p:cond delay="indefinite"/>
                          </p:stCondLst>
                          <p:childTnLst>
                            <p:par>
                              <p:cTn id="2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5" presetID="10" presetClass="entr" presetSubtype="0" fill="hold" grpId="0" nodeType="click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7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5" grpId="0"/>
          <p:bldP spid="16" grpId="0"/>
          <p:bldP spid="17" grpId="0"/>
          <p:bldP spid="21" grpId="0" animBg="1"/>
          <p:bldP spid="22" grpId="0" animBg="1"/>
          <p:bldP spid="23" grpId="0" animBg="1"/>
        </p:bldLst>
      </p:timing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0000FF"/>
      </a:hlink>
      <a:folHlink>
        <a:srgbClr val="FF00FF"/>
      </a:folHlink>
    </a:clrScheme>
    <a:fontScheme name="Crop">
      <a:majorFont>
        <a:latin typeface="Franklin Gothic Book"/>
        <a:ea typeface="Franklin Gothic Book"/>
        <a:cs typeface="Franklin Gothic Book"/>
      </a:majorFont>
      <a:minorFont>
        <a:latin typeface="Helvetica"/>
        <a:ea typeface="Helvetica"/>
        <a:cs typeface="Helvetica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3978</TotalTime>
  <Words>519</Words>
  <Application>Microsoft Office PowerPoint</Application>
  <PresentationFormat>Широкоэкранный</PresentationFormat>
  <Paragraphs>92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Franklin Gothic Book</vt:lpstr>
      <vt:lpstr>Open Sans</vt:lpstr>
      <vt:lpstr>Open Sans Light</vt:lpstr>
      <vt:lpstr>Wingdings</vt:lpstr>
      <vt:lpstr>Тема Office</vt:lpstr>
      <vt:lpstr>ALGEBRA</vt:lpstr>
      <vt:lpstr>Презентация PowerPoint</vt:lpstr>
      <vt:lpstr>Xatolikni aniqlang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XTVTXTIDUm 7-”E” Algebra mavzu: qavslarni ochish qoidalari </dc:title>
  <cp:lastModifiedBy>Админ</cp:lastModifiedBy>
  <cp:revision>495</cp:revision>
  <dcterms:modified xsi:type="dcterms:W3CDTF">2020-12-02T19:34:11Z</dcterms:modified>
</cp:coreProperties>
</file>