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8" r:id="rId1"/>
  </p:sldMasterIdLst>
  <p:notesMasterIdLst>
    <p:notesMasterId r:id="rId8"/>
  </p:notesMasterIdLst>
  <p:sldIdLst>
    <p:sldId id="264" r:id="rId2"/>
    <p:sldId id="376" r:id="rId3"/>
    <p:sldId id="389" r:id="rId4"/>
    <p:sldId id="383" r:id="rId5"/>
    <p:sldId id="384" r:id="rId6"/>
    <p:sldId id="275" r:id="rId7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дмин" initials="А" lastIdx="1" clrIdx="0">
    <p:extLst>
      <p:ext uri="{19B8F6BF-5375-455C-9EA6-DF929625EA0E}">
        <p15:presenceInfo xmlns:p15="http://schemas.microsoft.com/office/powerpoint/2012/main" userId="Админ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910D"/>
    <a:srgbClr val="4A0A1C"/>
    <a:srgbClr val="BC1A48"/>
    <a:srgbClr val="002B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ADAD8"/>
          </a:solidFill>
        </a:fill>
      </a:tcStyle>
    </a:wholeTbl>
    <a:band2H>
      <a:tcTxStyle/>
      <a:tcStyle>
        <a:tcBdr/>
        <a:fill>
          <a:solidFill>
            <a:srgbClr val="EDEDED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9D6D1"/>
          </a:solidFill>
        </a:fill>
      </a:tcStyle>
    </a:wholeTbl>
    <a:band2H>
      <a:tcTxStyle/>
      <a:tcStyle>
        <a:tcBdr/>
        <a:fill>
          <a:solidFill>
            <a:srgbClr val="EDECE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D8DC"/>
          </a:solidFill>
        </a:fill>
      </a:tcStyle>
    </a:wholeTbl>
    <a:band2H>
      <a:tcTxStyle/>
      <a:tcStyle>
        <a:tcBdr/>
        <a:fill>
          <a:solidFill>
            <a:srgbClr val="FAEC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1" name="Shape 10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28497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Franklin Gothic Book"/>
      </a:defRPr>
    </a:lvl1pPr>
    <a:lvl2pPr indent="228600" defTabSz="457200" latinLnBrk="0">
      <a:defRPr sz="1200">
        <a:latin typeface="+mj-lt"/>
        <a:ea typeface="+mj-ea"/>
        <a:cs typeface="+mj-cs"/>
        <a:sym typeface="Franklin Gothic Book"/>
      </a:defRPr>
    </a:lvl2pPr>
    <a:lvl3pPr indent="457200" defTabSz="457200" latinLnBrk="0">
      <a:defRPr sz="1200">
        <a:latin typeface="+mj-lt"/>
        <a:ea typeface="+mj-ea"/>
        <a:cs typeface="+mj-cs"/>
        <a:sym typeface="Franklin Gothic Book"/>
      </a:defRPr>
    </a:lvl3pPr>
    <a:lvl4pPr indent="685800" defTabSz="457200" latinLnBrk="0">
      <a:defRPr sz="1200">
        <a:latin typeface="+mj-lt"/>
        <a:ea typeface="+mj-ea"/>
        <a:cs typeface="+mj-cs"/>
        <a:sym typeface="Franklin Gothic Book"/>
      </a:defRPr>
    </a:lvl4pPr>
    <a:lvl5pPr indent="914400" defTabSz="457200" latinLnBrk="0">
      <a:defRPr sz="1200">
        <a:latin typeface="+mj-lt"/>
        <a:ea typeface="+mj-ea"/>
        <a:cs typeface="+mj-cs"/>
        <a:sym typeface="Franklin Gothic Book"/>
      </a:defRPr>
    </a:lvl5pPr>
    <a:lvl6pPr indent="1143000" defTabSz="457200" latinLnBrk="0">
      <a:defRPr sz="1200">
        <a:latin typeface="+mj-lt"/>
        <a:ea typeface="+mj-ea"/>
        <a:cs typeface="+mj-cs"/>
        <a:sym typeface="Franklin Gothic Book"/>
      </a:defRPr>
    </a:lvl6pPr>
    <a:lvl7pPr indent="1371600" defTabSz="457200" latinLnBrk="0">
      <a:defRPr sz="1200">
        <a:latin typeface="+mj-lt"/>
        <a:ea typeface="+mj-ea"/>
        <a:cs typeface="+mj-cs"/>
        <a:sym typeface="Franklin Gothic Book"/>
      </a:defRPr>
    </a:lvl7pPr>
    <a:lvl8pPr indent="1600200" defTabSz="457200" latinLnBrk="0">
      <a:defRPr sz="1200">
        <a:latin typeface="+mj-lt"/>
        <a:ea typeface="+mj-ea"/>
        <a:cs typeface="+mj-cs"/>
        <a:sym typeface="Franklin Gothic Book"/>
      </a:defRPr>
    </a:lvl8pPr>
    <a:lvl9pPr indent="1828800" defTabSz="457200" latinLnBrk="0">
      <a:defRPr sz="1200">
        <a:latin typeface="+mj-lt"/>
        <a:ea typeface="+mj-ea"/>
        <a:cs typeface="+mj-cs"/>
        <a:sym typeface="Franklin Gothic Book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143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687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527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756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19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56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340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38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454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72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50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3B6FE-8760-41B6-978F-013E8A15011C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37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16884"/>
            <a:ext cx="12192000" cy="175516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3672" y="412609"/>
            <a:ext cx="5051568" cy="1046830"/>
          </a:xfrm>
          <a:prstGeom prst="rect">
            <a:avLst/>
          </a:prstGeom>
        </p:spPr>
        <p:txBody>
          <a:bodyPr vert="horz" wrap="square" lIns="0" tIns="30866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41"/>
              </a:spcBef>
            </a:pPr>
            <a:r>
              <a:rPr lang="en-US" sz="6600" b="1" spc="1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  <a:endParaRPr lang="en-US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860172" y="367355"/>
            <a:ext cx="10359130" cy="1034927"/>
            <a:chOff x="439458" y="228104"/>
            <a:chExt cx="4866424" cy="489674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9" name="object 9"/>
            <p:cNvSpPr/>
            <p:nvPr/>
          </p:nvSpPr>
          <p:spPr>
            <a:xfrm>
              <a:off x="4588093" y="232879"/>
              <a:ext cx="717789" cy="484899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8093" y="228104"/>
              <a:ext cx="717789" cy="48967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3804"/>
            </a:p>
          </p:txBody>
        </p:sp>
      </p:grpSp>
      <p:sp>
        <p:nvSpPr>
          <p:cNvPr id="11" name="object 11"/>
          <p:cNvSpPr/>
          <p:nvPr/>
        </p:nvSpPr>
        <p:spPr>
          <a:xfrm>
            <a:off x="8703452" y="2753841"/>
            <a:ext cx="2298023" cy="23310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12" name="object 12"/>
          <p:cNvSpPr txBox="1"/>
          <p:nvPr/>
        </p:nvSpPr>
        <p:spPr>
          <a:xfrm>
            <a:off x="9698840" y="439584"/>
            <a:ext cx="1501532" cy="649433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4"/>
              </a:spcBef>
            </a:pPr>
            <a:r>
              <a:rPr lang="en-US" sz="3600" b="1" spc="21" dirty="0" smtClean="0">
                <a:solidFill>
                  <a:srgbClr val="FEFEFE"/>
                </a:solidFill>
                <a:latin typeface="Arial"/>
                <a:cs typeface="Arial"/>
              </a:rPr>
              <a:t> 7</a:t>
            </a:r>
            <a:r>
              <a:rPr lang="en-US" sz="4000" spc="2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000" b="1" spc="-11" dirty="0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4000" b="1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411195" y="632382"/>
            <a:ext cx="876282" cy="456635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lang="en-US" sz="2800" b="1" spc="-1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11278" y="1576280"/>
            <a:ext cx="7692174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Birhad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ko‘phadni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birhadga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bo‘lish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2982" y="2324555"/>
            <a:ext cx="640457" cy="138018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17517" y="4137261"/>
            <a:ext cx="640458" cy="138018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44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726339" y="1059928"/>
            <a:ext cx="4224233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8c : (-2) =</a:t>
            </a:r>
          </a:p>
          <a:p>
            <a:pPr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y⁷ : y</a:t>
            </a:r>
            <a:r>
              <a:rPr lang="en-US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-5a : a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-7n : (-n) 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15z : 5z =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12ab : (-4ab) =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-0,24abc : (-0,6abc) =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202" y="3399029"/>
            <a:ext cx="2378215" cy="2267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-67054"/>
            <a:ext cx="12192000" cy="929204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Birhadni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birhadga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bo‘lish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2118" y="1231290"/>
            <a:ext cx="8899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2691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- 4c</a:t>
            </a:r>
            <a:endParaRPr lang="ru-RU" sz="3200" dirty="0">
              <a:solidFill>
                <a:srgbClr val="26910D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08883" y="1958423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2691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ru-RU" sz="3200" dirty="0">
              <a:solidFill>
                <a:srgbClr val="26910D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57844" y="2613150"/>
            <a:ext cx="5485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2691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-5</a:t>
            </a:r>
            <a:endParaRPr lang="ru-RU" sz="3200" dirty="0">
              <a:solidFill>
                <a:srgbClr val="26910D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90377" y="4126162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2691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3200" dirty="0">
              <a:solidFill>
                <a:srgbClr val="26910D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70966" y="339902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2691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3200" dirty="0">
              <a:solidFill>
                <a:srgbClr val="26910D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26802" y="4882098"/>
            <a:ext cx="6623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2691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- 3</a:t>
            </a:r>
            <a:endParaRPr lang="ru-RU" sz="3200" dirty="0">
              <a:solidFill>
                <a:srgbClr val="26910D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47515" y="557541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2691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3200" dirty="0">
              <a:solidFill>
                <a:srgbClr val="26910D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39163" y="1203657"/>
            <a:ext cx="28135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- 4c · (-2) = 8c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63367" y="1868413"/>
            <a:ext cx="20409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∙ y</a:t>
            </a:r>
            <a:r>
              <a:rPr lang="en-US" sz="3200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y⁷</a:t>
            </a:r>
            <a:r>
              <a:rPr lang="en-US" sz="3200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18483" y="2613149"/>
            <a:ext cx="20858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-5·a = -5a 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29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3" grpId="0"/>
      <p:bldP spid="7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40277" y="3647184"/>
            <a:ext cx="4462788" cy="621508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144a</a:t>
            </a:r>
            <a:r>
              <a:rPr lang="en-US" sz="3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 (-12a</a:t>
            </a:r>
            <a:r>
              <a:rPr lang="en-US" sz="3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k)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30x</a:t>
            </a:r>
            <a:r>
              <a:rPr lang="en-US" sz="3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3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3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sz="3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ru-RU" sz="3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 =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  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None/>
            </a:pP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333002" y="1689596"/>
            <a:ext cx="37401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((10a</a:t>
            </a:r>
            <a:r>
              <a:rPr lang="en-US" sz="3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): 2) :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80671" y="1665093"/>
            <a:ext cx="21579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5a</a:t>
            </a:r>
            <a:r>
              <a:rPr lang="en-US" sz="3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856412" y="1710118"/>
            <a:ext cx="16626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5a</a:t>
            </a:r>
            <a:r>
              <a:rPr lang="en-US" sz="32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3265" y="1566484"/>
            <a:ext cx="298190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10a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2ab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12192000" cy="10947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Birhadni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birhadga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bo‘lish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79288" y="2568484"/>
            <a:ext cx="35670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0,05abc :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0,1ac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26175" y="2545279"/>
            <a:ext cx="44534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((0,05abc)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0,1) : ac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991968" y="2565690"/>
            <a:ext cx="27703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0,5abc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374608" y="2598003"/>
            <a:ext cx="106792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0,5b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107016" y="3638970"/>
            <a:ext cx="17315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-12a³k³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9258057"/>
              </p:ext>
            </p:extLst>
          </p:nvPr>
        </p:nvGraphicFramePr>
        <p:xfrm>
          <a:off x="4984459" y="4152047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Формула" r:id="rId5" imgW="114120" imgH="215640" progId="Equation.3">
                  <p:embed/>
                </p:oleObj>
              </mc:Choice>
              <mc:Fallback>
                <p:oleObj name="Формула" r:id="rId5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459" y="4152047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4252455" y="4486308"/>
            <a:ext cx="1709122" cy="7397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5x³y²z⁶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850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1" grpId="0"/>
      <p:bldP spid="12" grpId="0"/>
      <p:bldP spid="13" grpId="0"/>
      <p:bldP spid="14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="" xmlns:a16="http://schemas.microsoft.com/office/drawing/2014/main" id="{0DE5A259-1887-4AEA-96B6-D1745410B8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9862" y="1378039"/>
            <a:ext cx="11932276" cy="5241702"/>
          </a:xfrm>
        </p:spPr>
        <p:txBody>
          <a:bodyPr>
            <a:normAutofit/>
          </a:bodyPr>
          <a:lstStyle/>
          <a:p>
            <a:pPr algn="just" eaLnBrk="1" hangingPunct="1">
              <a:buFontTx/>
              <a:buNone/>
            </a:pPr>
            <a:r>
              <a:rPr lang="ru-RU" altLang="en-US" sz="3200" dirty="0"/>
              <a:t>	</a:t>
            </a:r>
            <a:r>
              <a:rPr lang="en-US" alt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Ko‘phadni</a:t>
            </a:r>
            <a:r>
              <a:rPr lang="en-US" alt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birhadga</a:t>
            </a:r>
            <a:r>
              <a:rPr lang="en-US" alt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</a:t>
            </a:r>
            <a:r>
              <a:rPr lang="en-US" alt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alt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ko‘phadning</a:t>
            </a:r>
            <a:r>
              <a:rPr lang="en-US" alt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alt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alt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hadini</a:t>
            </a:r>
            <a:r>
              <a:rPr lang="en-US" alt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alt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birhadga</a:t>
            </a:r>
            <a:r>
              <a:rPr lang="en-US" alt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</a:t>
            </a:r>
            <a:r>
              <a:rPr lang="en-US" alt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alt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alt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alt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natijalarni</a:t>
            </a:r>
            <a:r>
              <a:rPr lang="en-US" alt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qo‘shish</a:t>
            </a:r>
            <a:r>
              <a:rPr lang="en-US" alt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ru-RU" alt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en-US" alt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alt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alt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</a:t>
            </a:r>
            <a:r>
              <a:rPr lang="ru-RU" alt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+ C)</a:t>
            </a:r>
            <a:r>
              <a:rPr lang="ru-RU" alt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4000" b="1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en-US" sz="4000" b="1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</a:t>
            </a:r>
            <a:r>
              <a:rPr lang="en-US" altLang="en-US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A</a:t>
            </a:r>
            <a:r>
              <a:rPr lang="en-US" altLang="en-US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4000" b="1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en-US" sz="4000" b="1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</a:t>
            </a:r>
            <a:r>
              <a:rPr lang="en-US" altLang="en-US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B</a:t>
            </a:r>
            <a:r>
              <a:rPr lang="en-US" altLang="en-US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4000" b="1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en-US" sz="4000" b="1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</a:t>
            </a:r>
            <a:r>
              <a:rPr lang="en-US" altLang="en-US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C</a:t>
            </a:r>
            <a:r>
              <a:rPr lang="en-US" altLang="en-US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4000" b="1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en-US" sz="4000" b="1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(6k</a:t>
            </a:r>
            <a:r>
              <a:rPr lang="en-US" altLang="en-US" sz="3600" b="1" i="1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en-US" sz="3600" b="1" i="1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12k</a:t>
            </a:r>
            <a:r>
              <a:rPr lang="en-US" altLang="en-US" sz="3600" b="1" i="1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en-US" sz="3600" b="1" i="1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+ 9kn</a:t>
            </a:r>
            <a:r>
              <a:rPr lang="en-US" altLang="en-US" sz="3600" b="1" i="1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m) </a:t>
            </a:r>
            <a:r>
              <a:rPr lang="en-US" altLang="en-US" sz="3600" b="1" i="1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(3kn)</a:t>
            </a:r>
            <a:r>
              <a:rPr lang="en-US" altLang="en-US" sz="44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6k</a:t>
            </a:r>
            <a:r>
              <a:rPr lang="en-US" altLang="en-US" sz="3600" b="1" i="1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en-US" sz="3600" b="1" i="1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altLang="en-US" sz="3600" b="1" i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(</a:t>
            </a:r>
            <a:r>
              <a:rPr lang="en-US" altLang="en-US" sz="3600" b="1" i="1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3kn)</a:t>
            </a:r>
            <a:r>
              <a:rPr lang="en-US" altLang="en-US" sz="36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(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12k</a:t>
            </a:r>
            <a:r>
              <a:rPr lang="en-US" altLang="en-US" sz="3600" b="1" i="1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en-US" sz="3600" b="1" i="1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alt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altLang="en-US" sz="3600" b="1" i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(</a:t>
            </a:r>
            <a:r>
              <a:rPr lang="en-US" altLang="en-US" sz="3600" b="1" i="1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3kn)</a:t>
            </a:r>
            <a:r>
              <a:rPr lang="en-US" altLang="en-US" sz="36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(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9kn</a:t>
            </a:r>
            <a:r>
              <a:rPr lang="en-US" altLang="en-US" sz="3600" b="1" i="1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alt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altLang="en-US" sz="3600" b="1" i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(</a:t>
            </a:r>
            <a:r>
              <a:rPr lang="en-US" altLang="en-US" sz="3600" b="1" i="1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3kn) </a:t>
            </a:r>
            <a:r>
              <a:rPr lang="en-US" alt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2kn</a:t>
            </a:r>
            <a:r>
              <a:rPr lang="en-US" altLang="en-US" sz="3600" b="1" i="1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4k</a:t>
            </a:r>
            <a:r>
              <a:rPr lang="en-US" altLang="en-US" sz="3600" b="1" i="1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3nm</a:t>
            </a:r>
            <a:r>
              <a:rPr lang="en-US" alt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en-US" sz="36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112046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Ko‘phadni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birhadga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bo‘lish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41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="" xmlns:a16="http://schemas.microsoft.com/office/drawing/2014/main" id="{68266327-8C5F-4D3A-8EB6-0683E802CC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2125" y="1701084"/>
            <a:ext cx="9051700" cy="4114800"/>
          </a:xfrm>
        </p:spPr>
        <p:txBody>
          <a:bodyPr>
            <a:normAutofit/>
          </a:bodyPr>
          <a:lstStyle/>
          <a:p>
            <a:pPr marL="0" indent="0" algn="ctr" eaLnBrk="1" hangingPunct="1">
              <a:buNone/>
            </a:pPr>
            <a:r>
              <a:rPr lang="en-US" alt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(5mn – 6np) </a:t>
            </a:r>
            <a:r>
              <a:rPr lang="en-US" alt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n</a:t>
            </a:r>
            <a:r>
              <a:rPr lang="en-US" alt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alt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5mn : n - 6np : n =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(4a² - 3ab) : a = 4a² </a:t>
            </a:r>
            <a:r>
              <a:rPr lang="en-US" alt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- 3ab </a:t>
            </a:r>
            <a:r>
              <a:rPr lang="en-US" alt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</a:t>
            </a:r>
            <a:r>
              <a:rPr lang="en-US" alt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(x – </a:t>
            </a:r>
            <a:r>
              <a:rPr lang="en-US" alt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xy</a:t>
            </a:r>
            <a:r>
              <a:rPr lang="en-US" alt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: x = x : x – </a:t>
            </a:r>
            <a:r>
              <a:rPr lang="en-US" alt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xy</a:t>
            </a:r>
            <a:r>
              <a:rPr lang="en-US" alt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x =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(cd - d) : (-d) = cd : (-d) – d : </a:t>
            </a:r>
            <a:r>
              <a:rPr lang="en-US" alt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(-d) =</a:t>
            </a:r>
            <a:endParaRPr lang="en-US" alt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endParaRPr lang="ru-RU" altLang="en-US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114622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 308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Bo‘lishni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bajaring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089171" y="1634184"/>
            <a:ext cx="19030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5m – 6p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357734" y="2511555"/>
            <a:ext cx="17491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4a – 3b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47146" y="3435318"/>
            <a:ext cx="12105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y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563303" y="4351985"/>
            <a:ext cx="16337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 + 1 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54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39188"/>
            <a:ext cx="12192000" cy="1188719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400" dirty="0" smtClean="0"/>
              <a:t>  </a:t>
            </a:r>
            <a:endParaRPr lang="ru-RU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293689" y="2268353"/>
            <a:ext cx="1203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163230" y="1591244"/>
            <a:ext cx="93385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93- </a:t>
            </a:r>
            <a:r>
              <a:rPr lang="en-US" sz="4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sahifasida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ru-RU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302- 308-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misollarni</a:t>
            </a:r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echish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4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690" y="3971441"/>
            <a:ext cx="3716366" cy="2076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513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rop">
  <a:themeElements>
    <a:clrScheme name="Crop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0000FF"/>
      </a:hlink>
      <a:folHlink>
        <a:srgbClr val="FF00FF"/>
      </a:folHlink>
    </a:clrScheme>
    <a:fontScheme name="Crop">
      <a:majorFont>
        <a:latin typeface="Franklin Gothic Book"/>
        <a:ea typeface="Franklin Gothic Book"/>
        <a:cs typeface="Franklin Gothic Book"/>
      </a:majorFont>
      <a:minorFont>
        <a:latin typeface="Helvetica"/>
        <a:ea typeface="Helvetica"/>
        <a:cs typeface="Helvetica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3804</TotalTime>
  <Words>252</Words>
  <Application>Microsoft Office PowerPoint</Application>
  <PresentationFormat>Широкоэкранный</PresentationFormat>
  <Paragraphs>55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Franklin Gothic Book</vt:lpstr>
      <vt:lpstr>Wingdings</vt:lpstr>
      <vt:lpstr>Тема Office</vt:lpstr>
      <vt:lpstr>Формула</vt:lpstr>
      <vt:lpstr>ALGEBRA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XTVTXTIDUm 7-”E” Algebra mavzu: qavslarni ochish qoidalari </dc:title>
  <cp:lastModifiedBy>Админ</cp:lastModifiedBy>
  <cp:revision>474</cp:revision>
  <dcterms:modified xsi:type="dcterms:W3CDTF">2020-11-25T17:57:44Z</dcterms:modified>
</cp:coreProperties>
</file>