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9"/>
  </p:notesMasterIdLst>
  <p:sldIdLst>
    <p:sldId id="264" r:id="rId2"/>
    <p:sldId id="376" r:id="rId3"/>
    <p:sldId id="378" r:id="rId4"/>
    <p:sldId id="382" r:id="rId5"/>
    <p:sldId id="380" r:id="rId6"/>
    <p:sldId id="374" r:id="rId7"/>
    <p:sldId id="275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002B82"/>
    <a:srgbClr val="26910D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172116" y="2322677"/>
            <a:ext cx="2566418" cy="2622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80985" y="984897"/>
            <a:ext cx="769217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endParaRPr lang="en-US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95002" y="2322678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09830" y="4287263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1228616" y="833997"/>
            <a:ext cx="5044971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(y+1)(y - 5) = y²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+ 2,6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y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y²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+ 2,6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y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2,6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4y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2,6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4y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7,6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7,6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4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1,9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981" y="1330385"/>
            <a:ext cx="3095625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-67054"/>
            <a:ext cx="12192000" cy="9292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29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8172198" y="3284540"/>
            <a:ext cx="219889" cy="69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endParaRPr lang="ru-RU" sz="3810"/>
          </a:p>
        </p:txBody>
      </p:sp>
      <p:sp>
        <p:nvSpPr>
          <p:cNvPr id="25637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2281" y="2528911"/>
            <a:ext cx="602398" cy="503239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ru-RU" sz="3387" b="1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563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23" y="2528910"/>
            <a:ext cx="602398" cy="503237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ru-RU" sz="3387" b="1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5639" name="AutoShape 3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438196" y="2528910"/>
            <a:ext cx="602398" cy="503237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en-US" sz="3387" b="1" dirty="0">
                <a:solidFill>
                  <a:srgbClr val="002060"/>
                </a:solidFill>
              </a:rPr>
              <a:t>2</a:t>
            </a:r>
            <a:endParaRPr lang="ru-RU" sz="3387" b="1" dirty="0">
              <a:solidFill>
                <a:srgbClr val="002060"/>
              </a:solidFill>
            </a:endParaRP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3116833" y="1383139"/>
            <a:ext cx="5055365" cy="89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849" tIns="54424" rIns="108849" bIns="54424">
            <a:spAutoFit/>
          </a:bodyPr>
          <a:lstStyle/>
          <a:p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(х 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 2)(х 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 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68040" y="2369574"/>
            <a:ext cx="2775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- 5x + 6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23256" y="2383265"/>
            <a:ext cx="29177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+ 5x + 6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9221" y="2337983"/>
            <a:ext cx="2632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- 5x - 6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5619" y="3980765"/>
            <a:ext cx="100928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B82"/>
                </a:solidFill>
                <a:latin typeface="Times New Roman" pitchFamily="18" charset="0"/>
              </a:rPr>
              <a:t>(х </a:t>
            </a:r>
            <a:r>
              <a:rPr lang="ru-RU" sz="4400" b="1" i="1" dirty="0">
                <a:solidFill>
                  <a:srgbClr val="002B82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ru-RU" sz="4400" b="1" i="1" dirty="0">
                <a:solidFill>
                  <a:srgbClr val="002B82"/>
                </a:solidFill>
                <a:latin typeface="Times New Roman" pitchFamily="18" charset="0"/>
              </a:rPr>
              <a:t> 2)(х </a:t>
            </a:r>
            <a:r>
              <a:rPr lang="ru-RU" sz="4400" b="1" i="1" dirty="0">
                <a:solidFill>
                  <a:srgbClr val="002B82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ru-RU" sz="4400" b="1" i="1" dirty="0">
                <a:solidFill>
                  <a:srgbClr val="002B82"/>
                </a:solidFill>
                <a:latin typeface="Times New Roman" pitchFamily="18" charset="0"/>
              </a:rPr>
              <a:t> 3</a:t>
            </a:r>
            <a:r>
              <a:rPr lang="ru-RU" sz="4400" b="1" i="1" dirty="0" smtClean="0">
                <a:solidFill>
                  <a:srgbClr val="002B82"/>
                </a:solidFill>
                <a:latin typeface="Times New Roman" pitchFamily="18" charset="0"/>
              </a:rPr>
              <a:t>)</a:t>
            </a:r>
            <a:r>
              <a:rPr lang="en-US" sz="4400" b="1" i="1" dirty="0" smtClean="0">
                <a:solidFill>
                  <a:srgbClr val="002B82"/>
                </a:solidFill>
                <a:latin typeface="Times New Roman" pitchFamily="18" charset="0"/>
              </a:rPr>
              <a:t> = x² - 3x -2x + 6 = x² - 5x + 6</a:t>
            </a:r>
            <a:endParaRPr lang="ru-RU" sz="4400" b="1" i="1" dirty="0">
              <a:solidFill>
                <a:srgbClr val="002B82"/>
              </a:solidFill>
              <a:latin typeface="Times New Roman" pitchFamily="18" charset="0"/>
            </a:endParaRPr>
          </a:p>
        </p:txBody>
      </p:sp>
      <p:pic>
        <p:nvPicPr>
          <p:cNvPr id="25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40" y="2151902"/>
            <a:ext cx="936104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3144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8172198" y="3284540"/>
            <a:ext cx="219889" cy="69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endParaRPr lang="ru-RU" sz="3810"/>
          </a:p>
        </p:txBody>
      </p:sp>
      <p:sp>
        <p:nvSpPr>
          <p:cNvPr id="25637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2281" y="2528911"/>
            <a:ext cx="602398" cy="503239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ru-RU" sz="3387" b="1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5638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10524" y="2551802"/>
            <a:ext cx="602398" cy="503237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ru-RU" sz="3387" b="1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5639" name="AutoShape 3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12844" y="2515289"/>
            <a:ext cx="602398" cy="503237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en-US" sz="3387" b="1" dirty="0">
                <a:solidFill>
                  <a:srgbClr val="002060"/>
                </a:solidFill>
              </a:rPr>
              <a:t>2</a:t>
            </a:r>
            <a:endParaRPr lang="ru-RU" sz="3387" b="1" dirty="0">
              <a:solidFill>
                <a:srgbClr val="002060"/>
              </a:solidFill>
            </a:endParaRP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3336722" y="1292041"/>
            <a:ext cx="5055365" cy="89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849" tIns="54424" rIns="108849" bIns="54424">
            <a:spAutoFit/>
          </a:bodyPr>
          <a:lstStyle/>
          <a:p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(х 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-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 2)(х 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+</a:t>
            </a:r>
            <a:r>
              <a:rPr lang="ru-RU" sz="5080" b="1" i="1" dirty="0">
                <a:solidFill>
                  <a:srgbClr val="C00000"/>
                </a:solidFill>
                <a:latin typeface="Times New Roman" pitchFamily="18" charset="0"/>
              </a:rPr>
              <a:t> 5)</a:t>
            </a:r>
            <a:r>
              <a:rPr lang="ru-RU" sz="508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90443" y="2369573"/>
            <a:ext cx="3089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- 3x + 10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2979" y="2376502"/>
            <a:ext cx="3089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+ 7x </a:t>
            </a:r>
            <a:r>
              <a:rPr 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47474" y="2358223"/>
            <a:ext cx="3089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+ 3x - 10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2281" y="3905136"/>
            <a:ext cx="106699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060"/>
                </a:solidFill>
                <a:latin typeface="Times New Roman" pitchFamily="18" charset="0"/>
              </a:rPr>
              <a:t>(х </a:t>
            </a:r>
            <a:r>
              <a:rPr lang="ru-RU" sz="4400" b="1" i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ru-RU" sz="4400" b="1" i="1" dirty="0">
                <a:solidFill>
                  <a:srgbClr val="002060"/>
                </a:solidFill>
                <a:latin typeface="Times New Roman" pitchFamily="18" charset="0"/>
              </a:rPr>
              <a:t> 2)(х </a:t>
            </a:r>
            <a:r>
              <a:rPr lang="en-US" sz="4400" b="1" i="1" dirty="0" smtClean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+ 5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</a:rPr>
              <a:t>)</a:t>
            </a:r>
            <a:r>
              <a:rPr lang="en-US" sz="4400" b="1" i="1" dirty="0" smtClean="0">
                <a:solidFill>
                  <a:srgbClr val="002060"/>
                </a:solidFill>
                <a:latin typeface="Times New Roman" pitchFamily="18" charset="0"/>
              </a:rPr>
              <a:t> = x² + 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en-US" sz="4400" b="1" i="1" dirty="0" smtClean="0">
                <a:solidFill>
                  <a:srgbClr val="002060"/>
                </a:solidFill>
                <a:latin typeface="Times New Roman" pitchFamily="18" charset="0"/>
              </a:rPr>
              <a:t>x -2x - 10 = x² + 3x 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</a:rPr>
              <a:t>-</a:t>
            </a:r>
            <a:r>
              <a:rPr lang="en-US" sz="4400" b="1" i="1" dirty="0" smtClean="0">
                <a:solidFill>
                  <a:srgbClr val="002060"/>
                </a:solidFill>
                <a:latin typeface="Times New Roman" pitchFamily="18" charset="0"/>
              </a:rPr>
              <a:t> 10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25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723" y="1839073"/>
            <a:ext cx="936104" cy="1345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95219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12"/>
          <p:cNvSpPr txBox="1">
            <a:spLocks noChangeArrowheads="1"/>
          </p:cNvSpPr>
          <p:nvPr/>
        </p:nvSpPr>
        <p:spPr bwMode="auto">
          <a:xfrm>
            <a:off x="357809" y="3223542"/>
            <a:ext cx="10472631" cy="94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8849" tIns="54424" rIns="108849" bIns="54424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</a:t>
            </a:r>
            <a:r>
              <a:rPr lang="ru-RU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5b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 </a:t>
            </a:r>
            <a:r>
              <a:rPr lang="ru-RU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6a³- 15a²b- 14ab+ </a:t>
            </a:r>
            <a:r>
              <a:rPr lang="en-US" sz="5400" b="1" dirty="0" smtClean="0">
                <a:solidFill>
                  <a:srgbClr val="C00000"/>
                </a:solidFill>
              </a:rPr>
              <a:t>…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7809" y="1356884"/>
            <a:ext cx="10955193" cy="1217907"/>
          </a:xfrm>
          <a:prstGeom prst="rect">
            <a:avLst/>
          </a:prstGeom>
          <a:noFill/>
        </p:spPr>
        <p:txBody>
          <a:bodyPr wrap="square" lIns="108849" tIns="54424" rIns="108849" bIns="54424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Nuqtqlar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birhadlarni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yozsangiz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96737" y="3384884"/>
            <a:ext cx="111861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7b 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87162" y="3411167"/>
            <a:ext cx="92525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3a²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85903" y="3340053"/>
            <a:ext cx="177339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35b²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073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289 -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12"/>
          <p:cNvSpPr txBox="1">
            <a:spLocks noChangeArrowheads="1"/>
          </p:cNvSpPr>
          <p:nvPr/>
        </p:nvSpPr>
        <p:spPr bwMode="auto">
          <a:xfrm>
            <a:off x="510209" y="4767419"/>
            <a:ext cx="10729111" cy="94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8849" tIns="54424" rIns="108849" bIns="54424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a+ 4c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 </a:t>
            </a:r>
            <a:r>
              <a:rPr lang="ru-RU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20ac + 8bc + 6ab + </a:t>
            </a:r>
            <a:r>
              <a:rPr lang="en-US" sz="5400" b="1" dirty="0" smtClean="0">
                <a:solidFill>
                  <a:srgbClr val="C00000"/>
                </a:solidFill>
              </a:rPr>
              <a:t>…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00049" y="4883930"/>
            <a:ext cx="88398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60638" y="4883930"/>
            <a:ext cx="75177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352622" y="4929712"/>
            <a:ext cx="177339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15a²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9100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2" grpId="0" animBg="1"/>
      <p:bldP spid="17" grpId="0" animBg="1"/>
      <p:bldP spid="18" grpId="0" animBg="1"/>
      <p:bldP spid="32" grpId="0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662" y="988537"/>
            <a:ext cx="11228105" cy="5162518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(2a - b)(4a² + 2ab + b²)</a:t>
            </a:r>
            <a:r>
              <a:rPr lang="ru-RU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40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             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+ 3y)(25x² - 15xy </a:t>
            </a:r>
            <a:r>
              <a:rPr lang="en-US" sz="4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9y²</a:t>
            </a:r>
            <a:r>
              <a:rPr lang="en-US" sz="4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125x³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75x²y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45xy²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75x²y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45xy²- 27y³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sz="4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9885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288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endParaRPr lang="en-US" sz="4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12" y="2313689"/>
            <a:ext cx="9634369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8a³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4a²b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2ab²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4a²b</a:t>
            </a:r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2ab²- b³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816514" y="2344466"/>
            <a:ext cx="20008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8a³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b³</a:t>
            </a:r>
            <a:r>
              <a:rPr lang="en-US" sz="3600" b="1" dirty="0" smtClean="0">
                <a:solidFill>
                  <a:srgbClr val="C00000"/>
                </a:solidFill>
              </a:rPr>
              <a:t>;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0920" y="1204342"/>
            <a:ext cx="734096" cy="772732"/>
          </a:xfrm>
          <a:prstGeom prst="ellipse">
            <a:avLst/>
          </a:prstGeom>
          <a:solidFill>
            <a:srgbClr val="FFFF00"/>
          </a:solidFill>
          <a:ln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1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01521" y="3344820"/>
            <a:ext cx="734096" cy="772732"/>
          </a:xfrm>
          <a:prstGeom prst="ellipse">
            <a:avLst/>
          </a:prstGeom>
          <a:solidFill>
            <a:srgbClr val="FFFF00"/>
          </a:solidFill>
          <a:ln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3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8033" y="5574014"/>
            <a:ext cx="34147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=125x³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27y³</a:t>
            </a:r>
            <a:r>
              <a:rPr lang="en-US" sz="3600" b="1" dirty="0">
                <a:solidFill>
                  <a:srgbClr val="C00000"/>
                </a:solidFill>
              </a:rPr>
              <a:t>;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2382592" y="2444999"/>
            <a:ext cx="1210614" cy="451556"/>
          </a:xfrm>
          <a:prstGeom prst="line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590086" y="2482906"/>
            <a:ext cx="1210614" cy="451556"/>
          </a:xfrm>
          <a:prstGeom prst="line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073898" y="2503555"/>
            <a:ext cx="1128998" cy="45640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118547" y="2503555"/>
            <a:ext cx="1275281" cy="48464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374296" y="4744279"/>
            <a:ext cx="1381891" cy="335467"/>
          </a:xfrm>
          <a:prstGeom prst="line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2698539" y="4744278"/>
            <a:ext cx="1489148" cy="335468"/>
          </a:xfrm>
          <a:prstGeom prst="line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294715" y="4688535"/>
            <a:ext cx="1128998" cy="45640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570469" y="4683809"/>
            <a:ext cx="1128998" cy="45640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05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95" y="3163291"/>
            <a:ext cx="4292600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098836" y="1406324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88- 293-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3675</TotalTime>
  <Words>306</Words>
  <Application>Microsoft Office PowerPoint</Application>
  <PresentationFormat>Широкоэкранный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Symbol</vt:lpstr>
      <vt:lpstr>Times New Roman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450</cp:revision>
  <dcterms:modified xsi:type="dcterms:W3CDTF">2020-11-18T19:16:53Z</dcterms:modified>
</cp:coreProperties>
</file>