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0"/>
  </p:notesMasterIdLst>
  <p:sldIdLst>
    <p:sldId id="264" r:id="rId2"/>
    <p:sldId id="366" r:id="rId3"/>
    <p:sldId id="376" r:id="rId4"/>
    <p:sldId id="375" r:id="rId5"/>
    <p:sldId id="370" r:id="rId6"/>
    <p:sldId id="374" r:id="rId7"/>
    <p:sldId id="377" r:id="rId8"/>
    <p:sldId id="275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48"/>
    <a:srgbClr val="26910D"/>
    <a:srgbClr val="002B82"/>
    <a:srgbClr val="4A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002332" y="2322678"/>
            <a:ext cx="2566418" cy="2622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50288" y="1459439"/>
            <a:ext cx="76921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ko‘phadga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5002" y="2322678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09830" y="4287263"/>
            <a:ext cx="640458" cy="1380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329" y="4322234"/>
            <a:ext cx="2354127" cy="172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24925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4719" y="1931135"/>
            <a:ext cx="475168" cy="44490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>
            <a:off x="5091031" y="1779584"/>
            <a:ext cx="2266469" cy="770948"/>
          </a:xfrm>
          <a:prstGeom prst="teardrop">
            <a:avLst/>
          </a:prstGeom>
          <a:solidFill>
            <a:srgbClr val="FFFF00"/>
          </a:solidFill>
          <a:ln w="28575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32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-16x³</a:t>
            </a:r>
            <a:endParaRPr lang="ru-RU" altLang="ru-RU" sz="3200" b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Капля 17"/>
          <p:cNvSpPr/>
          <p:nvPr/>
        </p:nvSpPr>
        <p:spPr>
          <a:xfrm>
            <a:off x="5763982" y="2886130"/>
            <a:ext cx="2443418" cy="773374"/>
          </a:xfrm>
          <a:prstGeom prst="teardrop">
            <a:avLst/>
          </a:prstGeom>
          <a:solidFill>
            <a:srgbClr val="FFFF00"/>
          </a:solidFill>
          <a:ln w="28575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32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-2,4y⁷</a:t>
            </a:r>
            <a:endParaRPr lang="ru-RU" altLang="ru-RU" sz="3200" b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Капля 18"/>
          <p:cNvSpPr/>
          <p:nvPr/>
        </p:nvSpPr>
        <p:spPr>
          <a:xfrm>
            <a:off x="6159556" y="3932912"/>
            <a:ext cx="2395888" cy="773374"/>
          </a:xfrm>
          <a:prstGeom prst="teardrop">
            <a:avLst/>
          </a:prstGeom>
          <a:solidFill>
            <a:srgbClr val="FFFF00"/>
          </a:solidFill>
          <a:ln w="28575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32m⁶n⁶</a:t>
            </a:r>
            <a:endParaRPr lang="ru-RU" altLang="ru-RU" sz="3200" b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Капля 19"/>
          <p:cNvSpPr/>
          <p:nvPr/>
        </p:nvSpPr>
        <p:spPr>
          <a:xfrm>
            <a:off x="6803973" y="5070722"/>
            <a:ext cx="2431656" cy="773374"/>
          </a:xfrm>
          <a:prstGeom prst="teardrop">
            <a:avLst/>
          </a:prstGeom>
          <a:solidFill>
            <a:srgbClr val="FFFF00"/>
          </a:solidFill>
          <a:ln w="28575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1">
              <a:spcBef>
                <a:spcPct val="0"/>
              </a:spcBef>
            </a:pPr>
            <a:endParaRPr lang="en-US" alt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spcBef>
                <a:spcPct val="0"/>
              </a:spcBef>
            </a:pPr>
            <a:r>
              <a:rPr lang="en-US" altLang="ru-RU" sz="32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16,2a⁶b⁴</a:t>
            </a:r>
            <a:endParaRPr lang="ru-RU" altLang="ru-RU" sz="2800" b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endParaRPr lang="ru-RU" alt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2126" y="156548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5x ∙ 3,2x</a:t>
            </a:r>
            <a:r>
              <a:rPr lang="en-US" altLang="ru-RU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0,6y</a:t>
            </a:r>
            <a:r>
              <a:rPr lang="en-US" altLang="ru-RU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∙ (-</a:t>
            </a:r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4y</a:t>
            </a:r>
            <a:r>
              <a:rPr lang="en-US" altLang="ru-RU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=  </a:t>
            </a:r>
            <a:endParaRPr lang="ru-RU" alt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4m</a:t>
            </a:r>
            <a:r>
              <a:rPr lang="en-US" altLang="ru-RU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 ∙ 8m</a:t>
            </a:r>
            <a:r>
              <a:rPr lang="en-US" altLang="ru-RU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ru-RU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ru-RU" alt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3ab ∙ a</a:t>
            </a:r>
            <a:r>
              <a:rPr lang="en-US" altLang="ru-RU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ru-RU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∙ 5,4a </a:t>
            </a:r>
            <a:r>
              <a:rPr lang="en-US" alt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alt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34719" y="3048145"/>
            <a:ext cx="475168" cy="44490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34719" y="3965404"/>
            <a:ext cx="475168" cy="44490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4719" y="5070722"/>
            <a:ext cx="475168" cy="44490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8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630" y="1383372"/>
            <a:ext cx="44196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4803417" y="2260555"/>
            <a:ext cx="271099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-4=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+8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=8+4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=12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=12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:(-3)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Javob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-4.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46" y="2762473"/>
            <a:ext cx="3095625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-67055"/>
            <a:ext cx="12192000" cy="1249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29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97" y="4712550"/>
            <a:ext cx="2316803" cy="17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1897377" y="1258618"/>
            <a:ext cx="94371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alt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ko‘phadga</a:t>
            </a:r>
            <a:r>
              <a:rPr lang="en-US" alt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altLang="ru-RU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 flipH="1">
            <a:off x="2379639" y="2450919"/>
            <a:ext cx="90567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ru-RU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US" altLang="ru-RU" sz="4000" b="1" dirty="0">
                <a:solidFill>
                  <a:srgbClr val="1C1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ru-RU" sz="40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ru-RU" sz="4000" b="1" dirty="0">
                <a:solidFill>
                  <a:srgbClr val="1C1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ru-RU" sz="40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ru-RU" sz="4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ru-RU" sz="4000" b="1" dirty="0" err="1">
                <a:solidFill>
                  <a:srgbClr val="1C1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ru-RU" sz="4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ru-RU" sz="4000" b="1" dirty="0" err="1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13334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 flipH="1">
            <a:off x="2379640" y="3581665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40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ru-RU" sz="40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US" altLang="ru-RU" sz="40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5d+ 10 </a:t>
            </a:r>
            <a:r>
              <a:rPr lang="en-US" altLang="ru-RU" sz="40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ru-RU" sz="4000" b="1" dirty="0" err="1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  <a:r>
              <a:rPr lang="en-US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ru-RU" sz="40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 </a:t>
            </a:r>
            <a:endParaRPr lang="ru-RU" altLang="ru-RU" sz="4000" b="1" dirty="0">
              <a:solidFill>
                <a:srgbClr val="2691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52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1338" y="5106703"/>
            <a:ext cx="497983" cy="8576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52744" y="2454919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/>
          </a:p>
          <a:p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69105" y="43043"/>
            <a:ext cx="1159487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ko‘paytmalarni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501" y="3512125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+ 2)·(n-1)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2354" y="3457778"/>
            <a:ext cx="1069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n·n</a:t>
            </a:r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Левая круглая скобка 10"/>
          <p:cNvSpPr/>
          <p:nvPr/>
        </p:nvSpPr>
        <p:spPr>
          <a:xfrm rot="5400000">
            <a:off x="1895631" y="2531470"/>
            <a:ext cx="270999" cy="1887776"/>
          </a:xfrm>
          <a:prstGeom prst="leftBracket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круглая скобка 11"/>
          <p:cNvSpPr/>
          <p:nvPr/>
        </p:nvSpPr>
        <p:spPr>
          <a:xfrm rot="16200000">
            <a:off x="2109351" y="3122512"/>
            <a:ext cx="83260" cy="2343541"/>
          </a:xfrm>
          <a:prstGeom prst="leftBracket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51364" y="3512125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2·n 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17625" y="5106703"/>
            <a:ext cx="41232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4000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n² + 2n –n - 2 </a:t>
            </a:r>
            <a:r>
              <a:rPr lang="en-US" sz="40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Левая круглая скобка 18"/>
          <p:cNvSpPr/>
          <p:nvPr/>
        </p:nvSpPr>
        <p:spPr>
          <a:xfrm rot="16200000">
            <a:off x="2580686" y="3557486"/>
            <a:ext cx="152399" cy="1251511"/>
          </a:xfrm>
          <a:prstGeom prst="leftBracke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круглая скобка 19"/>
          <p:cNvSpPr/>
          <p:nvPr/>
        </p:nvSpPr>
        <p:spPr>
          <a:xfrm rot="5400000">
            <a:off x="2452188" y="3200529"/>
            <a:ext cx="142716" cy="677937"/>
          </a:xfrm>
          <a:prstGeom prst="leftBracket">
            <a:avLst/>
          </a:prstGeom>
          <a:ln w="38100">
            <a:solidFill>
              <a:srgbClr val="2691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32924" y="5090471"/>
            <a:ext cx="32672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4000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n² + n - 2 .</a:t>
            </a:r>
            <a:r>
              <a:rPr lang="en-US" sz="40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39850" y="3542902"/>
            <a:ext cx="1685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n∙(-1</a:t>
            </a:r>
            <a:r>
              <a:rPr lang="en-US" sz="36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905555" y="3562914"/>
            <a:ext cx="2082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  <a:r>
              <a:rPr lang="en-US" sz="36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∙(-1</a:t>
            </a:r>
            <a:r>
              <a:rPr lang="en-US" sz="36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521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 animBg="1"/>
      <p:bldP spid="12" grpId="0" animBg="1"/>
      <p:bldP spid="13" grpId="0"/>
      <p:bldP spid="14" grpId="0"/>
      <p:bldP spid="19" grpId="0" animBg="1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17" y="1172492"/>
            <a:ext cx="11228105" cy="516251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1</a:t>
            </a:r>
            <a:r>
              <a:rPr lang="ru-RU" sz="4000" dirty="0" smtClean="0">
                <a:solidFill>
                  <a:srgbClr val="7030A0"/>
                </a:solidFill>
              </a:rPr>
              <a:t>)</a:t>
            </a:r>
            <a:r>
              <a:rPr lang="en-US" sz="4000" dirty="0" smtClean="0"/>
              <a:t>(2x + 1) (x + 4)</a:t>
            </a:r>
            <a:r>
              <a:rPr lang="ru-RU" sz="4000" dirty="0" smtClean="0"/>
              <a:t> </a:t>
            </a:r>
            <a:r>
              <a:rPr lang="en-US" sz="4000" dirty="0" smtClean="0"/>
              <a:t>= </a:t>
            </a:r>
            <a:r>
              <a:rPr lang="ru-RU" sz="4000" dirty="0" smtClean="0"/>
              <a:t>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2</a:t>
            </a:r>
            <a:r>
              <a:rPr lang="ru-RU" sz="4000" dirty="0" smtClean="0">
                <a:solidFill>
                  <a:srgbClr val="7030A0"/>
                </a:solidFill>
              </a:rPr>
              <a:t>)</a:t>
            </a:r>
            <a:r>
              <a:rPr lang="en-US" sz="4000" dirty="0" smtClean="0"/>
              <a:t> (2a + 3)(5a - 4)=</a:t>
            </a:r>
            <a:endParaRPr lang="ru-RU" sz="4000" dirty="0" smtClean="0"/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3</a:t>
            </a:r>
            <a:r>
              <a:rPr lang="ru-RU" sz="4000" dirty="0" smtClean="0">
                <a:solidFill>
                  <a:srgbClr val="7030A0"/>
                </a:solidFill>
              </a:rPr>
              <a:t>)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smtClean="0"/>
              <a:t>(3m -2)(2m -1)=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4</a:t>
            </a:r>
            <a:r>
              <a:rPr lang="ru-RU" sz="4000" dirty="0" smtClean="0">
                <a:solidFill>
                  <a:srgbClr val="7030A0"/>
                </a:solidFill>
              </a:rPr>
              <a:t>)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smtClean="0"/>
              <a:t>(5p -3q)(4p - q)=</a:t>
            </a:r>
            <a:endParaRPr lang="ru-RU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9885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285 -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7056" y="2017870"/>
            <a:ext cx="3220753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2x² + 8 +x +4  =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7056" y="3072108"/>
            <a:ext cx="4767652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10a² + 8a +15a  - 12 = 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7407" y="3043324"/>
            <a:ext cx="3235181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hangingPunct="1"/>
            <a:r>
              <a:rPr lang="en-US" sz="4000" b="1" dirty="0" smtClean="0">
                <a:solidFill>
                  <a:srgbClr val="C00000"/>
                </a:solidFill>
              </a:rPr>
              <a:t>10a² + 23a -12;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62610" y="1985756"/>
            <a:ext cx="2371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BC1A48"/>
                </a:solidFill>
              </a:rPr>
              <a:t>2x² + </a:t>
            </a:r>
            <a:r>
              <a:rPr lang="en-US" sz="4000" b="1" dirty="0" smtClean="0">
                <a:solidFill>
                  <a:srgbClr val="BC1A48"/>
                </a:solidFill>
              </a:rPr>
              <a:t>x + 8;</a:t>
            </a:r>
            <a:endParaRPr lang="ru-RU" sz="4000" b="1" dirty="0">
              <a:solidFill>
                <a:srgbClr val="BC1A4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7056" y="4103039"/>
            <a:ext cx="4171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6m² - 3m -4m +</a:t>
            </a:r>
            <a:r>
              <a:rPr lang="en-US" sz="4000" b="1" dirty="0">
                <a:solidFill>
                  <a:schemeClr val="tx1"/>
                </a:solidFill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= 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14766" y="4074255"/>
            <a:ext cx="29049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n-US" sz="4000" b="1" dirty="0" smtClean="0">
                <a:solidFill>
                  <a:srgbClr val="BC1A48"/>
                </a:solidFill>
              </a:rPr>
              <a:t>6m² </a:t>
            </a:r>
            <a:r>
              <a:rPr lang="en-US" sz="4000" b="1" dirty="0">
                <a:solidFill>
                  <a:srgbClr val="BC1A48"/>
                </a:solidFill>
              </a:rPr>
              <a:t>- </a:t>
            </a:r>
            <a:r>
              <a:rPr lang="en-US" sz="4000" b="1" dirty="0" smtClean="0">
                <a:solidFill>
                  <a:srgbClr val="BC1A48"/>
                </a:solidFill>
              </a:rPr>
              <a:t>7m </a:t>
            </a:r>
            <a:r>
              <a:rPr lang="en-US" sz="4000" b="1" dirty="0">
                <a:solidFill>
                  <a:srgbClr val="BC1A48"/>
                </a:solidFill>
              </a:rPr>
              <a:t>+</a:t>
            </a:r>
            <a:r>
              <a:rPr lang="en-US" sz="4000" b="1" dirty="0" smtClean="0">
                <a:solidFill>
                  <a:srgbClr val="BC1A48"/>
                </a:solidFill>
              </a:rPr>
              <a:t>2; </a:t>
            </a:r>
            <a:endParaRPr lang="ru-RU" sz="4000" b="1" dirty="0">
              <a:solidFill>
                <a:srgbClr val="BC1A48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16365" y="5133970"/>
            <a:ext cx="52116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/>
              <a:t>20p² - 5pq -12pq +3q² = </a:t>
            </a:r>
          </a:p>
          <a:p>
            <a:pPr hangingPunct="1"/>
            <a:endParaRPr lang="ru-RU" sz="4000" b="1" dirty="0">
              <a:solidFill>
                <a:srgbClr val="BC1A48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24759" y="5190099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n-US" sz="3600" b="1" dirty="0" smtClean="0">
                <a:solidFill>
                  <a:srgbClr val="BC1A48"/>
                </a:solidFill>
              </a:rPr>
              <a:t>20p² </a:t>
            </a:r>
            <a:r>
              <a:rPr lang="en-US" sz="3600" b="1" dirty="0">
                <a:solidFill>
                  <a:srgbClr val="BC1A48"/>
                </a:solidFill>
              </a:rPr>
              <a:t>-17pq +3p²;</a:t>
            </a:r>
            <a:endParaRPr lang="ru-RU" sz="3600" b="1" dirty="0">
              <a:solidFill>
                <a:srgbClr val="BC1A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5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6" y="888129"/>
            <a:ext cx="19145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913473" y="596029"/>
            <a:ext cx="5967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altLang="ru-RU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626599" y="1201829"/>
            <a:ext cx="4083050" cy="331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2x + 5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6 – 3x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(3x + 1)(1,2 + 5x)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(m + n)(m - n)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(x + 2y - 5)(4x + y)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34226" y="2565767"/>
            <a:ext cx="3311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Javoblar</a:t>
            </a:r>
            <a:r>
              <a:rPr lang="en-US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0885" y="3151555"/>
            <a:ext cx="547211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ru-RU" b="1" baseline="30000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15x</a:t>
            </a:r>
            <a:r>
              <a:rPr lang="en-US" altLang="ru-RU" b="1" baseline="30000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+ 8,</a:t>
            </a:r>
            <a:r>
              <a:rPr lang="ru-RU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+ 1,2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ru-RU" b="1" baseline="30000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en-US" altLang="ru-RU" b="1" baseline="30000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baseline="30000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</a:t>
            </a:r>
            <a:r>
              <a:rPr lang="en-US" altLang="ru-RU" b="1" baseline="30000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+ 9xy + 2y</a:t>
            </a:r>
            <a:r>
              <a:rPr lang="en-US" altLang="ru-RU" b="1" baseline="30000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- 20x </a:t>
            </a:r>
            <a:r>
              <a:rPr lang="ru-RU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5y</a:t>
            </a:r>
            <a:endParaRPr lang="ru-RU" altLang="ru-RU" b="1" dirty="0">
              <a:solidFill>
                <a:srgbClr val="BC1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2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93689" y="2268353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53496" y="1653459"/>
            <a:ext cx="933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83- 287-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895" y="3163291"/>
            <a:ext cx="4292600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</TotalTime>
  <Words>374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Times New Roman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Админ</cp:lastModifiedBy>
  <cp:revision>434</cp:revision>
  <dcterms:modified xsi:type="dcterms:W3CDTF">2020-11-10T20:09:19Z</dcterms:modified>
</cp:coreProperties>
</file>