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58" r:id="rId1"/>
  </p:sldMasterIdLst>
  <p:notesMasterIdLst>
    <p:notesMasterId r:id="rId10"/>
  </p:notesMasterIdLst>
  <p:sldIdLst>
    <p:sldId id="264" r:id="rId2"/>
    <p:sldId id="366" r:id="rId3"/>
    <p:sldId id="376" r:id="rId4"/>
    <p:sldId id="375" r:id="rId5"/>
    <p:sldId id="370" r:id="rId6"/>
    <p:sldId id="374" r:id="rId7"/>
    <p:sldId id="377" r:id="rId8"/>
    <p:sldId id="275" r:id="rId9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1pPr>
    <a:lvl2pPr marL="0" marR="0" indent="457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2pPr>
    <a:lvl3pPr marL="0" marR="0" indent="914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3pPr>
    <a:lvl4pPr marL="0" marR="0" indent="1371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4pPr>
    <a:lvl5pPr marL="0" marR="0" indent="18288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5pPr>
    <a:lvl6pPr marL="0" marR="0" indent="22860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6pPr>
    <a:lvl7pPr marL="0" marR="0" indent="2743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7pPr>
    <a:lvl8pPr marL="0" marR="0" indent="3200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8pPr>
    <a:lvl9pPr marL="0" marR="0" indent="3657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дмин" initials="А" lastIdx="1" clrIdx="0">
    <p:extLst>
      <p:ext uri="{19B8F6BF-5375-455C-9EA6-DF929625EA0E}">
        <p15:presenceInfo xmlns:p15="http://schemas.microsoft.com/office/powerpoint/2012/main" userId="Админ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C1A48"/>
    <a:srgbClr val="26910D"/>
    <a:srgbClr val="002B82"/>
    <a:srgbClr val="4A0A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ADAD8"/>
          </a:solidFill>
        </a:fill>
      </a:tcStyle>
    </a:wholeTbl>
    <a:band2H>
      <a:tcTxStyle/>
      <a:tcStyle>
        <a:tcBdr/>
        <a:fill>
          <a:solidFill>
            <a:srgbClr val="EDEDED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9D6D1"/>
          </a:solidFill>
        </a:fill>
      </a:tcStyle>
    </a:wholeTbl>
    <a:band2H>
      <a:tcTxStyle/>
      <a:tcStyle>
        <a:tcBdr/>
        <a:fill>
          <a:solidFill>
            <a:srgbClr val="EDECEA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4D8DC"/>
          </a:solidFill>
        </a:fill>
      </a:tcStyle>
    </a:wholeTbl>
    <a:band2H>
      <a:tcTxStyle/>
      <a:tcStyle>
        <a:tcBdr/>
        <a:fill>
          <a:solidFill>
            <a:srgbClr val="FAECEE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01" name="Shape 101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8284977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defRPr sz="1200">
        <a:latin typeface="+mj-lt"/>
        <a:ea typeface="+mj-ea"/>
        <a:cs typeface="+mj-cs"/>
        <a:sym typeface="Franklin Gothic Book"/>
      </a:defRPr>
    </a:lvl1pPr>
    <a:lvl2pPr indent="228600" defTabSz="457200" latinLnBrk="0">
      <a:defRPr sz="1200">
        <a:latin typeface="+mj-lt"/>
        <a:ea typeface="+mj-ea"/>
        <a:cs typeface="+mj-cs"/>
        <a:sym typeface="Franklin Gothic Book"/>
      </a:defRPr>
    </a:lvl2pPr>
    <a:lvl3pPr indent="457200" defTabSz="457200" latinLnBrk="0">
      <a:defRPr sz="1200">
        <a:latin typeface="+mj-lt"/>
        <a:ea typeface="+mj-ea"/>
        <a:cs typeface="+mj-cs"/>
        <a:sym typeface="Franklin Gothic Book"/>
      </a:defRPr>
    </a:lvl3pPr>
    <a:lvl4pPr indent="685800" defTabSz="457200" latinLnBrk="0">
      <a:defRPr sz="1200">
        <a:latin typeface="+mj-lt"/>
        <a:ea typeface="+mj-ea"/>
        <a:cs typeface="+mj-cs"/>
        <a:sym typeface="Franklin Gothic Book"/>
      </a:defRPr>
    </a:lvl4pPr>
    <a:lvl5pPr indent="914400" defTabSz="457200" latinLnBrk="0">
      <a:defRPr sz="1200">
        <a:latin typeface="+mj-lt"/>
        <a:ea typeface="+mj-ea"/>
        <a:cs typeface="+mj-cs"/>
        <a:sym typeface="Franklin Gothic Book"/>
      </a:defRPr>
    </a:lvl5pPr>
    <a:lvl6pPr indent="1143000" defTabSz="457200" latinLnBrk="0">
      <a:defRPr sz="1200">
        <a:latin typeface="+mj-lt"/>
        <a:ea typeface="+mj-ea"/>
        <a:cs typeface="+mj-cs"/>
        <a:sym typeface="Franklin Gothic Book"/>
      </a:defRPr>
    </a:lvl6pPr>
    <a:lvl7pPr indent="1371600" defTabSz="457200" latinLnBrk="0">
      <a:defRPr sz="1200">
        <a:latin typeface="+mj-lt"/>
        <a:ea typeface="+mj-ea"/>
        <a:cs typeface="+mj-cs"/>
        <a:sym typeface="Franklin Gothic Book"/>
      </a:defRPr>
    </a:lvl7pPr>
    <a:lvl8pPr indent="1600200" defTabSz="457200" latinLnBrk="0">
      <a:defRPr sz="1200">
        <a:latin typeface="+mj-lt"/>
        <a:ea typeface="+mj-ea"/>
        <a:cs typeface="+mj-cs"/>
        <a:sym typeface="Franklin Gothic Book"/>
      </a:defRPr>
    </a:lvl8pPr>
    <a:lvl9pPr indent="1828800" defTabSz="457200" latinLnBrk="0">
      <a:defRPr sz="1200">
        <a:latin typeface="+mj-lt"/>
        <a:ea typeface="+mj-ea"/>
        <a:cs typeface="+mj-cs"/>
        <a:sym typeface="Franklin Gothic Book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10.11.2020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0143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10.11.2020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8687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10.11.2020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9527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10.11.2020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2756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10.11.2020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0192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10.11.2020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2566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10.11.2020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7340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10.11.2020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2382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10.11.2020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5454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10.11.2020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3726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10.11.2020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4506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33B6FE-8760-41B6-978F-013E8A15011C}" type="datetimeFigureOut">
              <a:rPr lang="ru-RU" smtClean="0"/>
              <a:t>10.11.2020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4377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16884"/>
            <a:ext cx="12192000" cy="1755166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833672" y="412609"/>
            <a:ext cx="5051568" cy="1046830"/>
          </a:xfrm>
          <a:prstGeom prst="rect">
            <a:avLst/>
          </a:prstGeom>
        </p:spPr>
        <p:txBody>
          <a:bodyPr vert="horz" wrap="square" lIns="0" tIns="30866" rIns="0" bIns="0" rtlCol="0" anchor="ctr">
            <a:spAutoFit/>
          </a:bodyPr>
          <a:lstStyle/>
          <a:p>
            <a:pPr marL="26841">
              <a:lnSpc>
                <a:spcPct val="100000"/>
              </a:lnSpc>
              <a:spcBef>
                <a:spcPts val="241"/>
              </a:spcBef>
            </a:pPr>
            <a:r>
              <a:rPr lang="en-US" sz="6600" b="1" spc="1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ALGEBRA</a:t>
            </a:r>
            <a:endParaRPr lang="en-US" sz="6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860172" y="367355"/>
            <a:ext cx="10359130" cy="1034927"/>
            <a:chOff x="439458" y="228104"/>
            <a:chExt cx="4866424" cy="489674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3804"/>
            </a:p>
          </p:txBody>
        </p:sp>
        <p:sp>
          <p:nvSpPr>
            <p:cNvPr id="9" name="object 9"/>
            <p:cNvSpPr/>
            <p:nvPr/>
          </p:nvSpPr>
          <p:spPr>
            <a:xfrm>
              <a:off x="4588093" y="232879"/>
              <a:ext cx="717789" cy="484899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3804"/>
            </a:p>
          </p:txBody>
        </p:sp>
        <p:sp>
          <p:nvSpPr>
            <p:cNvPr id="10" name="object 10"/>
            <p:cNvSpPr/>
            <p:nvPr/>
          </p:nvSpPr>
          <p:spPr>
            <a:xfrm>
              <a:off x="4588093" y="228104"/>
              <a:ext cx="717789" cy="489674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3804"/>
            </a:p>
          </p:txBody>
        </p:sp>
      </p:grpSp>
      <p:sp>
        <p:nvSpPr>
          <p:cNvPr id="11" name="object 11"/>
          <p:cNvSpPr/>
          <p:nvPr/>
        </p:nvSpPr>
        <p:spPr>
          <a:xfrm>
            <a:off x="9002332" y="2322678"/>
            <a:ext cx="2566418" cy="262280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12" name="object 12"/>
          <p:cNvSpPr txBox="1"/>
          <p:nvPr/>
        </p:nvSpPr>
        <p:spPr>
          <a:xfrm>
            <a:off x="9698840" y="439584"/>
            <a:ext cx="1501532" cy="649433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>
              <a:spcBef>
                <a:spcPts val="264"/>
              </a:spcBef>
            </a:pPr>
            <a:r>
              <a:rPr lang="en-US" sz="3600" b="1" spc="21" dirty="0" smtClean="0">
                <a:solidFill>
                  <a:srgbClr val="FEFEFE"/>
                </a:solidFill>
                <a:latin typeface="Arial"/>
                <a:cs typeface="Arial"/>
              </a:rPr>
              <a:t> 7</a:t>
            </a:r>
            <a:r>
              <a:rPr lang="en-US" sz="4000" spc="21" dirty="0" smtClean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r>
              <a:rPr lang="en-US" sz="4000" b="1" spc="-11" dirty="0" smtClean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lang="en-US" sz="4000" b="1" dirty="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0411195" y="632382"/>
            <a:ext cx="876282" cy="456635"/>
          </a:xfrm>
          <a:prstGeom prst="rect">
            <a:avLst/>
          </a:prstGeom>
        </p:spPr>
        <p:txBody>
          <a:bodyPr vert="horz" wrap="square" lIns="0" tIns="25499" rIns="0" bIns="0" rtlCol="0">
            <a:spAutoFit/>
          </a:bodyPr>
          <a:lstStyle/>
          <a:p>
            <a:pPr>
              <a:spcBef>
                <a:spcPts val="201"/>
              </a:spcBef>
            </a:pPr>
            <a:r>
              <a:rPr lang="en-US" sz="2800" b="1" spc="-11" dirty="0" smtClean="0">
                <a:solidFill>
                  <a:srgbClr val="FEFEFE"/>
                </a:solidFill>
                <a:latin typeface="Arial"/>
                <a:cs typeface="Arial"/>
              </a:rPr>
              <a:t> </a:t>
            </a:r>
            <a:endParaRPr sz="2800" b="1" dirty="0">
              <a:latin typeface="Arial"/>
              <a:cs typeface="Arial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450288" y="1459439"/>
            <a:ext cx="769217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Ko‘phadni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ko‘phadga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ko‘paytirish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95002" y="2322678"/>
            <a:ext cx="640457" cy="138018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809830" y="4287263"/>
            <a:ext cx="640458" cy="1380189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5329" y="4322234"/>
            <a:ext cx="2354127" cy="17233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84448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12192000" cy="1249251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734719" y="1931135"/>
            <a:ext cx="475168" cy="444902"/>
          </a:xfrm>
          <a:prstGeom prst="ellipse">
            <a:avLst/>
          </a:prstGeom>
          <a:solidFill>
            <a:srgbClr val="7030A0"/>
          </a:solidFill>
          <a:ln w="38100">
            <a:solidFill>
              <a:srgbClr val="BC1A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Капля 8"/>
          <p:cNvSpPr/>
          <p:nvPr/>
        </p:nvSpPr>
        <p:spPr>
          <a:xfrm>
            <a:off x="5091031" y="1779584"/>
            <a:ext cx="2266469" cy="770948"/>
          </a:xfrm>
          <a:prstGeom prst="teardrop">
            <a:avLst/>
          </a:prstGeom>
          <a:solidFill>
            <a:srgbClr val="FFFF00"/>
          </a:solidFill>
          <a:ln w="28575">
            <a:solidFill>
              <a:srgbClr val="BC1A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hangingPunct="1">
              <a:lnSpc>
                <a:spcPct val="150000"/>
              </a:lnSpc>
              <a:spcBef>
                <a:spcPct val="0"/>
              </a:spcBef>
            </a:pPr>
            <a:r>
              <a:rPr lang="en-US" altLang="ru-RU" sz="3200" b="1" dirty="0" smtClean="0">
                <a:solidFill>
                  <a:srgbClr val="002B8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-16x³</a:t>
            </a:r>
            <a:endParaRPr lang="ru-RU" altLang="ru-RU" sz="3200" b="1" dirty="0">
              <a:solidFill>
                <a:srgbClr val="002B8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Капля 17"/>
          <p:cNvSpPr/>
          <p:nvPr/>
        </p:nvSpPr>
        <p:spPr>
          <a:xfrm>
            <a:off x="5763982" y="2886130"/>
            <a:ext cx="2443418" cy="773374"/>
          </a:xfrm>
          <a:prstGeom prst="teardrop">
            <a:avLst/>
          </a:prstGeom>
          <a:solidFill>
            <a:srgbClr val="FFFF00"/>
          </a:solidFill>
          <a:ln w="28575">
            <a:solidFill>
              <a:srgbClr val="BC1A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hangingPunct="1">
              <a:lnSpc>
                <a:spcPct val="150000"/>
              </a:lnSpc>
              <a:spcBef>
                <a:spcPct val="0"/>
              </a:spcBef>
            </a:pPr>
            <a:r>
              <a:rPr lang="en-US" altLang="ru-RU" sz="3200" b="1" dirty="0" smtClean="0">
                <a:solidFill>
                  <a:srgbClr val="002B8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-2,4y⁷</a:t>
            </a:r>
            <a:endParaRPr lang="ru-RU" altLang="ru-RU" sz="3200" b="1" dirty="0">
              <a:solidFill>
                <a:srgbClr val="002B8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Капля 18"/>
          <p:cNvSpPr/>
          <p:nvPr/>
        </p:nvSpPr>
        <p:spPr>
          <a:xfrm>
            <a:off x="6159556" y="3932912"/>
            <a:ext cx="2395888" cy="773374"/>
          </a:xfrm>
          <a:prstGeom prst="teardrop">
            <a:avLst/>
          </a:prstGeom>
          <a:solidFill>
            <a:srgbClr val="FFFF00"/>
          </a:solidFill>
          <a:ln w="28575">
            <a:solidFill>
              <a:srgbClr val="BC1A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hangingPunct="1">
              <a:lnSpc>
                <a:spcPct val="150000"/>
              </a:lnSpc>
              <a:spcBef>
                <a:spcPct val="0"/>
              </a:spcBef>
            </a:pPr>
            <a:r>
              <a:rPr lang="en-US" altLang="ru-RU" sz="3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200" b="1" dirty="0" smtClean="0">
                <a:solidFill>
                  <a:srgbClr val="002B8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32m⁶n⁶</a:t>
            </a:r>
            <a:endParaRPr lang="ru-RU" altLang="ru-RU" sz="3200" b="1" dirty="0">
              <a:solidFill>
                <a:srgbClr val="002B8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Капля 19"/>
          <p:cNvSpPr/>
          <p:nvPr/>
        </p:nvSpPr>
        <p:spPr>
          <a:xfrm>
            <a:off x="6803973" y="5070722"/>
            <a:ext cx="2431656" cy="773374"/>
          </a:xfrm>
          <a:prstGeom prst="teardrop">
            <a:avLst/>
          </a:prstGeom>
          <a:solidFill>
            <a:srgbClr val="FFFF00"/>
          </a:solidFill>
          <a:ln w="28575">
            <a:solidFill>
              <a:srgbClr val="BC1A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hangingPunct="1">
              <a:spcBef>
                <a:spcPct val="0"/>
              </a:spcBef>
            </a:pPr>
            <a:endParaRPr lang="en-US" altLang="ru-RU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hangingPunct="1">
              <a:spcBef>
                <a:spcPct val="0"/>
              </a:spcBef>
            </a:pPr>
            <a:r>
              <a:rPr lang="en-US" altLang="ru-RU" sz="3200" b="1" dirty="0" smtClean="0">
                <a:solidFill>
                  <a:srgbClr val="002B8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16,2a⁶b⁴</a:t>
            </a:r>
            <a:endParaRPr lang="ru-RU" altLang="ru-RU" sz="2800" b="1" dirty="0">
              <a:solidFill>
                <a:srgbClr val="002B8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hangingPunct="1">
              <a:lnSpc>
                <a:spcPct val="150000"/>
              </a:lnSpc>
              <a:spcBef>
                <a:spcPct val="0"/>
              </a:spcBef>
            </a:pPr>
            <a:endParaRPr lang="ru-RU" altLang="ru-RU" sz="2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542126" y="1565488"/>
            <a:ext cx="6096000" cy="452431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hangingPunct="1">
              <a:lnSpc>
                <a:spcPct val="150000"/>
              </a:lnSpc>
              <a:spcBef>
                <a:spcPct val="0"/>
              </a:spcBef>
            </a:pPr>
            <a:r>
              <a:rPr lang="en-US" altLang="ru-RU" sz="44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altLang="ru-RU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5x ∙ 3,2x</a:t>
            </a:r>
            <a:r>
              <a:rPr lang="en-US" altLang="ru-RU" sz="4400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ru-RU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endParaRPr lang="ru-RU" alt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hangingPunct="1">
              <a:lnSpc>
                <a:spcPct val="150000"/>
              </a:lnSpc>
              <a:spcBef>
                <a:spcPct val="0"/>
              </a:spcBef>
            </a:pPr>
            <a:r>
              <a:rPr lang="en-US" alt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0,6y</a:t>
            </a:r>
            <a:r>
              <a:rPr lang="en-US" altLang="ru-RU" sz="4400" baseline="300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altLang="ru-RU" sz="44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∙ (-</a:t>
            </a:r>
            <a:r>
              <a:rPr lang="en-US" altLang="ru-RU" sz="4400" dirty="0">
                <a:latin typeface="Arial" panose="020B0604020202020204" pitchFamily="34" charset="0"/>
                <a:cs typeface="Arial" panose="020B0604020202020204" pitchFamily="34" charset="0"/>
              </a:rPr>
              <a:t>4y</a:t>
            </a:r>
            <a:r>
              <a:rPr lang="en-US" altLang="ru-RU" sz="4400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ru-RU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) =  </a:t>
            </a:r>
            <a:endParaRPr lang="ru-RU" alt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hangingPunct="1">
              <a:lnSpc>
                <a:spcPct val="150000"/>
              </a:lnSpc>
              <a:spcBef>
                <a:spcPct val="0"/>
              </a:spcBef>
            </a:pPr>
            <a:r>
              <a:rPr lang="ru-RU" alt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4m</a:t>
            </a:r>
            <a:r>
              <a:rPr lang="en-US" altLang="ru-RU" sz="44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ru-RU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n ∙ 8m</a:t>
            </a:r>
            <a:r>
              <a:rPr lang="en-US" altLang="ru-RU" sz="44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altLang="ru-RU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altLang="ru-RU" sz="44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altLang="ru-RU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endParaRPr lang="ru-RU" alt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hangingPunct="1">
              <a:lnSpc>
                <a:spcPct val="150000"/>
              </a:lnSpc>
              <a:spcBef>
                <a:spcPct val="0"/>
              </a:spcBef>
            </a:pPr>
            <a:r>
              <a:rPr lang="en-US" alt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3ab ∙ a</a:t>
            </a:r>
            <a:r>
              <a:rPr lang="en-US" altLang="ru-RU" sz="44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altLang="ru-RU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altLang="ru-RU" sz="44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en-US" altLang="ru-RU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∙ 5,4a </a:t>
            </a:r>
            <a:r>
              <a:rPr lang="en-US" altLang="ru-RU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endParaRPr lang="ru-RU" alt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734719" y="3048145"/>
            <a:ext cx="475168" cy="444902"/>
          </a:xfrm>
          <a:prstGeom prst="ellipse">
            <a:avLst/>
          </a:prstGeom>
          <a:solidFill>
            <a:srgbClr val="7030A0"/>
          </a:solidFill>
          <a:ln w="38100">
            <a:solidFill>
              <a:srgbClr val="BC1A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734719" y="3965404"/>
            <a:ext cx="475168" cy="444902"/>
          </a:xfrm>
          <a:prstGeom prst="ellipse">
            <a:avLst/>
          </a:prstGeom>
          <a:solidFill>
            <a:srgbClr val="7030A0"/>
          </a:solidFill>
          <a:ln w="38100">
            <a:solidFill>
              <a:srgbClr val="BC1A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Овал 20"/>
          <p:cNvSpPr/>
          <p:nvPr/>
        </p:nvSpPr>
        <p:spPr>
          <a:xfrm>
            <a:off x="734719" y="5070722"/>
            <a:ext cx="475168" cy="444902"/>
          </a:xfrm>
          <a:prstGeom prst="ellipse">
            <a:avLst/>
          </a:prstGeom>
          <a:solidFill>
            <a:srgbClr val="7030A0"/>
          </a:solidFill>
          <a:ln w="38100">
            <a:solidFill>
              <a:srgbClr val="BC1A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7838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8" grpId="0" animBg="1"/>
      <p:bldP spid="19" grpId="0" animBg="1"/>
      <p:bldP spid="2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2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5630" y="1383372"/>
            <a:ext cx="4419600" cy="117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3" name="TextBox 4"/>
          <p:cNvSpPr txBox="1">
            <a:spLocks noChangeArrowheads="1"/>
          </p:cNvSpPr>
          <p:nvPr/>
        </p:nvSpPr>
        <p:spPr bwMode="auto">
          <a:xfrm>
            <a:off x="4803417" y="2260555"/>
            <a:ext cx="2710999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36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-3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-4=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36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+8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=8+4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=12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=12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:(-3)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-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4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Javob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-4.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846" y="2762473"/>
            <a:ext cx="3095625" cy="3341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0" y="-67055"/>
            <a:ext cx="12192000" cy="12492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5296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2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22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22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2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22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2397" y="4712550"/>
            <a:ext cx="2316803" cy="1745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244" name="TextBox 2"/>
          <p:cNvSpPr txBox="1">
            <a:spLocks noChangeArrowheads="1"/>
          </p:cNvSpPr>
          <p:nvPr/>
        </p:nvSpPr>
        <p:spPr bwMode="auto">
          <a:xfrm>
            <a:off x="1897377" y="1258618"/>
            <a:ext cx="9437199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ru-RU" sz="4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Ko‘phadni</a:t>
            </a:r>
            <a:r>
              <a:rPr lang="en-US" altLang="ru-RU" sz="4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ko‘phadga</a:t>
            </a:r>
            <a:r>
              <a:rPr lang="en-US" altLang="ru-RU" sz="4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ko‘paytirish</a:t>
            </a:r>
            <a:r>
              <a:rPr lang="en-US" altLang="ru-RU" sz="4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altLang="ru-RU" sz="4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45" name="TextBox 5"/>
          <p:cNvSpPr txBox="1">
            <a:spLocks noChangeArrowheads="1"/>
          </p:cNvSpPr>
          <p:nvPr/>
        </p:nvSpPr>
        <p:spPr bwMode="auto">
          <a:xfrm flipH="1">
            <a:off x="2379639" y="2450919"/>
            <a:ext cx="9056799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altLang="ru-RU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alt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US" altLang="ru-RU" sz="40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alt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)(</a:t>
            </a:r>
            <a:r>
              <a:rPr lang="en-US" altLang="ru-RU" sz="4000" b="1" dirty="0">
                <a:solidFill>
                  <a:srgbClr val="1C1F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alt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US" altLang="ru-RU" sz="4000" b="1" dirty="0">
                <a:solidFill>
                  <a:srgbClr val="BC1A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ru-RU" alt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alt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altLang="ru-RU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altLang="ru-RU" sz="4000" b="1" dirty="0">
                <a:solidFill>
                  <a:srgbClr val="1C1F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alt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US" altLang="ru-RU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altLang="ru-RU" sz="4000" b="1" dirty="0">
                <a:solidFill>
                  <a:srgbClr val="BC1A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alt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US" altLang="ru-RU" sz="4000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altLang="ru-RU" sz="4000" b="1" dirty="0" err="1">
                <a:solidFill>
                  <a:srgbClr val="1C1F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alt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US" altLang="ru-RU" sz="4000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altLang="ru-RU" sz="4000" b="1" dirty="0" err="1">
                <a:solidFill>
                  <a:srgbClr val="BC1A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alt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alt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0"/>
            <a:ext cx="12192000" cy="1133341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Qoida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5"/>
          <p:cNvSpPr txBox="1">
            <a:spLocks noChangeArrowheads="1"/>
          </p:cNvSpPr>
          <p:nvPr/>
        </p:nvSpPr>
        <p:spPr bwMode="auto">
          <a:xfrm flipH="1">
            <a:off x="2379640" y="3581665"/>
            <a:ext cx="76327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4000" b="1" dirty="0" smtClean="0">
                <a:solidFill>
                  <a:srgbClr val="26910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altLang="ru-RU" sz="4000" b="1" dirty="0">
                <a:solidFill>
                  <a:srgbClr val="26910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altLang="ru-RU" sz="4000" b="1" dirty="0" smtClean="0">
                <a:solidFill>
                  <a:srgbClr val="26910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n-US" altLang="ru-RU" sz="4000" b="1" dirty="0">
                <a:solidFill>
                  <a:srgbClr val="26910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altLang="ru-RU" sz="4000" b="1" dirty="0" smtClean="0">
                <a:solidFill>
                  <a:srgbClr val="26910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)(</a:t>
            </a:r>
            <a:r>
              <a:rPr lang="en-US" altLang="ru-RU" sz="4000" b="1" dirty="0">
                <a:solidFill>
                  <a:srgbClr val="26910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altLang="ru-RU" sz="4000" b="1" dirty="0" smtClean="0">
                <a:solidFill>
                  <a:srgbClr val="26910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b="1" dirty="0">
                <a:solidFill>
                  <a:srgbClr val="26910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n-US" altLang="ru-RU" sz="4000" b="1" dirty="0" smtClean="0">
                <a:solidFill>
                  <a:srgbClr val="26910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altLang="ru-RU" sz="4000" b="1" dirty="0" smtClean="0">
                <a:solidFill>
                  <a:srgbClr val="26910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altLang="ru-RU" sz="4000" b="1" dirty="0" smtClean="0">
                <a:solidFill>
                  <a:srgbClr val="26910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b="1" dirty="0">
                <a:solidFill>
                  <a:srgbClr val="26910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altLang="ru-RU" sz="4000" b="1" dirty="0" smtClean="0">
                <a:solidFill>
                  <a:srgbClr val="26910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5d+ 10 </a:t>
            </a:r>
            <a:r>
              <a:rPr lang="en-US" altLang="ru-RU" sz="4000" b="1" dirty="0">
                <a:solidFill>
                  <a:srgbClr val="26910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n-US" altLang="ru-RU" sz="4000" b="1" dirty="0" err="1" smtClean="0">
                <a:solidFill>
                  <a:srgbClr val="26910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bd</a:t>
            </a:r>
            <a:r>
              <a:rPr lang="en-US" altLang="ru-RU" sz="4000" b="1" dirty="0" smtClean="0">
                <a:solidFill>
                  <a:srgbClr val="26910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b="1" dirty="0">
                <a:solidFill>
                  <a:srgbClr val="26910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n-US" altLang="ru-RU" sz="4000" b="1" dirty="0" smtClean="0">
                <a:solidFill>
                  <a:srgbClr val="26910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2b </a:t>
            </a:r>
            <a:endParaRPr lang="ru-RU" altLang="ru-RU" sz="4000" b="1" dirty="0">
              <a:solidFill>
                <a:srgbClr val="26910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3522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051338" y="5106703"/>
            <a:ext cx="497983" cy="85767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5752744" y="2454919"/>
            <a:ext cx="184731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5400" dirty="0"/>
          </a:p>
          <a:p>
            <a:endParaRPr lang="ru-RU" sz="5400" dirty="0"/>
          </a:p>
        </p:txBody>
      </p:sp>
      <p:sp>
        <p:nvSpPr>
          <p:cNvPr id="6" name="TextBox 5"/>
          <p:cNvSpPr txBox="1"/>
          <p:nvPr/>
        </p:nvSpPr>
        <p:spPr>
          <a:xfrm>
            <a:off x="469105" y="43043"/>
            <a:ext cx="11594878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Ko‘phadni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ko‘phadga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ko‘paytirish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ko‘phadning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hadini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ikkinchi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ko‘phadning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hadiga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ko‘paytirish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ko‘paytmalarni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qo‘shish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3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8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7501" y="3512125"/>
            <a:ext cx="401263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(n + 2)·(n-1)</a:t>
            </a:r>
            <a:r>
              <a:rPr lang="en-US" sz="4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44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44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072354" y="3457778"/>
            <a:ext cx="106952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n·n</a:t>
            </a:r>
            <a:r>
              <a:rPr lang="en-US" sz="40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11" name="Левая круглая скобка 10"/>
          <p:cNvSpPr/>
          <p:nvPr/>
        </p:nvSpPr>
        <p:spPr>
          <a:xfrm rot="5400000">
            <a:off x="1895631" y="2531470"/>
            <a:ext cx="270999" cy="1887776"/>
          </a:xfrm>
          <a:prstGeom prst="leftBracket">
            <a:avLst/>
          </a:prstGeom>
          <a:ln w="38100">
            <a:solidFill>
              <a:srgbClr val="BC1A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Левая круглая скобка 11"/>
          <p:cNvSpPr/>
          <p:nvPr/>
        </p:nvSpPr>
        <p:spPr>
          <a:xfrm rot="16200000">
            <a:off x="2109351" y="3122512"/>
            <a:ext cx="83260" cy="2343541"/>
          </a:xfrm>
          <a:prstGeom prst="leftBracket">
            <a:avLst/>
          </a:prstGeom>
          <a:ln w="38100">
            <a:solidFill>
              <a:srgbClr val="BC1A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4951364" y="3512125"/>
            <a:ext cx="151195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n-US" sz="40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2·n </a:t>
            </a:r>
            <a:endParaRPr lang="ru-RU" sz="40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917625" y="5106703"/>
            <a:ext cx="412324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sz="4000" i="1" dirty="0" smtClean="0">
                <a:solidFill>
                  <a:srgbClr val="002B8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n² + 2n –n - 2 </a:t>
            </a:r>
            <a:r>
              <a:rPr lang="en-US" sz="4000" b="1" i="1" dirty="0" smtClean="0">
                <a:solidFill>
                  <a:srgbClr val="002B8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b="1" i="1" dirty="0">
              <a:solidFill>
                <a:srgbClr val="002B8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Левая круглая скобка 18"/>
          <p:cNvSpPr/>
          <p:nvPr/>
        </p:nvSpPr>
        <p:spPr>
          <a:xfrm rot="16200000">
            <a:off x="2580686" y="3557486"/>
            <a:ext cx="152399" cy="1251511"/>
          </a:xfrm>
          <a:prstGeom prst="leftBracket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Левая круглая скобка 19"/>
          <p:cNvSpPr/>
          <p:nvPr/>
        </p:nvSpPr>
        <p:spPr>
          <a:xfrm rot="5400000">
            <a:off x="2452188" y="3200529"/>
            <a:ext cx="142716" cy="677937"/>
          </a:xfrm>
          <a:prstGeom prst="leftBracket">
            <a:avLst/>
          </a:prstGeom>
          <a:ln w="38100">
            <a:solidFill>
              <a:srgbClr val="26910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4632924" y="5090471"/>
            <a:ext cx="326724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sz="4000" i="1" dirty="0" smtClean="0">
                <a:solidFill>
                  <a:srgbClr val="002B8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n² + n - 2 .</a:t>
            </a:r>
            <a:r>
              <a:rPr lang="en-US" sz="4000" b="1" i="1" dirty="0" smtClean="0">
                <a:solidFill>
                  <a:srgbClr val="002B8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b="1" i="1" dirty="0">
              <a:solidFill>
                <a:srgbClr val="002B8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339850" y="3542902"/>
            <a:ext cx="168507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sz="36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n∙(-1</a:t>
            </a:r>
            <a:r>
              <a:rPr lang="en-US" sz="3600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3600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7905555" y="3562914"/>
            <a:ext cx="208262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+ 2</a:t>
            </a:r>
            <a:r>
              <a:rPr lang="en-US" sz="36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∙(-1</a:t>
            </a:r>
            <a:r>
              <a:rPr lang="en-US" sz="3600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=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852124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/>
      <p:bldP spid="11" grpId="0" animBg="1"/>
      <p:bldP spid="12" grpId="0" animBg="1"/>
      <p:bldP spid="13" grpId="0"/>
      <p:bldP spid="14" grpId="0"/>
      <p:bldP spid="19" grpId="0" animBg="1"/>
      <p:bldP spid="20" grpId="0" animBg="1"/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5717" y="1172492"/>
            <a:ext cx="11228105" cy="5162518"/>
          </a:xfrm>
        </p:spPr>
        <p:txBody>
          <a:bodyPr>
            <a:normAutofit/>
          </a:bodyPr>
          <a:lstStyle/>
          <a:p>
            <a:pPr algn="ctr" eaLnBrk="1" hangingPunct="1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Ko‘phadni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ko‘paytiring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eaLnBrk="1" hangingPunct="1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en-US" sz="4000" dirty="0" smtClean="0">
                <a:solidFill>
                  <a:srgbClr val="7030A0"/>
                </a:solidFill>
              </a:rPr>
              <a:t>1</a:t>
            </a:r>
            <a:r>
              <a:rPr lang="ru-RU" sz="4000" dirty="0" smtClean="0">
                <a:solidFill>
                  <a:srgbClr val="7030A0"/>
                </a:solidFill>
              </a:rPr>
              <a:t>)</a:t>
            </a:r>
            <a:r>
              <a:rPr lang="en-US" sz="4000" dirty="0" smtClean="0"/>
              <a:t>(2x + 1) (x + 4)</a:t>
            </a:r>
            <a:r>
              <a:rPr lang="ru-RU" sz="4000" dirty="0" smtClean="0"/>
              <a:t> </a:t>
            </a:r>
            <a:r>
              <a:rPr lang="en-US" sz="4000" dirty="0" smtClean="0"/>
              <a:t>= </a:t>
            </a:r>
            <a:r>
              <a:rPr lang="ru-RU" sz="4000" dirty="0" smtClean="0"/>
              <a:t> </a:t>
            </a:r>
          </a:p>
          <a:p>
            <a:pPr eaLnBrk="1" hangingPunct="1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en-US" sz="4000" dirty="0" smtClean="0">
                <a:solidFill>
                  <a:srgbClr val="7030A0"/>
                </a:solidFill>
              </a:rPr>
              <a:t>2</a:t>
            </a:r>
            <a:r>
              <a:rPr lang="ru-RU" sz="4000" dirty="0" smtClean="0">
                <a:solidFill>
                  <a:srgbClr val="7030A0"/>
                </a:solidFill>
              </a:rPr>
              <a:t>)</a:t>
            </a:r>
            <a:r>
              <a:rPr lang="en-US" sz="4000" dirty="0" smtClean="0"/>
              <a:t> (2a + 3)(5a - 4)=</a:t>
            </a:r>
            <a:endParaRPr lang="ru-RU" sz="4000" dirty="0" smtClean="0"/>
          </a:p>
          <a:p>
            <a:pPr eaLnBrk="1" hangingPunct="1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en-US" sz="4000" dirty="0" smtClean="0">
                <a:solidFill>
                  <a:srgbClr val="7030A0"/>
                </a:solidFill>
              </a:rPr>
              <a:t>3</a:t>
            </a:r>
            <a:r>
              <a:rPr lang="ru-RU" sz="4000" dirty="0" smtClean="0">
                <a:solidFill>
                  <a:srgbClr val="7030A0"/>
                </a:solidFill>
              </a:rPr>
              <a:t>)</a:t>
            </a:r>
            <a:r>
              <a:rPr lang="en-US" sz="4000" dirty="0" smtClean="0">
                <a:solidFill>
                  <a:srgbClr val="7030A0"/>
                </a:solidFill>
              </a:rPr>
              <a:t> </a:t>
            </a:r>
            <a:r>
              <a:rPr lang="en-US" sz="4000" dirty="0" smtClean="0"/>
              <a:t>(3m -2)(2m -1)=</a:t>
            </a:r>
          </a:p>
          <a:p>
            <a:pPr>
              <a:lnSpc>
                <a:spcPct val="150000"/>
              </a:lnSpc>
              <a:buNone/>
            </a:pPr>
            <a:r>
              <a:rPr lang="en-US" sz="4000" dirty="0" smtClean="0">
                <a:solidFill>
                  <a:srgbClr val="7030A0"/>
                </a:solidFill>
              </a:rPr>
              <a:t>4</a:t>
            </a:r>
            <a:r>
              <a:rPr lang="ru-RU" sz="4000" dirty="0" smtClean="0">
                <a:solidFill>
                  <a:srgbClr val="7030A0"/>
                </a:solidFill>
              </a:rPr>
              <a:t>)</a:t>
            </a:r>
            <a:r>
              <a:rPr lang="en-US" sz="4000" dirty="0" smtClean="0">
                <a:solidFill>
                  <a:srgbClr val="7030A0"/>
                </a:solidFill>
              </a:rPr>
              <a:t> </a:t>
            </a:r>
            <a:r>
              <a:rPr lang="en-US" sz="4000" dirty="0" smtClean="0"/>
              <a:t>(5p -3q)(4p - q)=</a:t>
            </a:r>
            <a:endParaRPr lang="ru-RU" sz="4000" dirty="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ru-RU" sz="4000" dirty="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ru-RU" dirty="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2192000" cy="988537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285 -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misol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927056" y="2017870"/>
            <a:ext cx="3220753" cy="707886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n-US" sz="4000" b="1" dirty="0" smtClean="0">
                <a:solidFill>
                  <a:schemeClr val="tx1"/>
                </a:solidFill>
              </a:rPr>
              <a:t>2x² + 8 +x +4  =</a:t>
            </a:r>
            <a:endParaRPr lang="ru-RU" sz="4000" b="1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927056" y="3072108"/>
            <a:ext cx="4767652" cy="707886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n-US" sz="4000" b="1" dirty="0" smtClean="0">
                <a:solidFill>
                  <a:schemeClr val="tx1"/>
                </a:solidFill>
              </a:rPr>
              <a:t>10a² + 8a +15a  - 12 = </a:t>
            </a:r>
            <a:endParaRPr lang="ru-RU" sz="6600" b="1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397407" y="3043324"/>
            <a:ext cx="3235181" cy="707886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hangingPunct="1"/>
            <a:r>
              <a:rPr lang="en-US" sz="4000" b="1" dirty="0" smtClean="0">
                <a:solidFill>
                  <a:srgbClr val="C00000"/>
                </a:solidFill>
              </a:rPr>
              <a:t>10a² + 23a -12;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062610" y="1985756"/>
            <a:ext cx="237116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>
                <a:solidFill>
                  <a:srgbClr val="BC1A48"/>
                </a:solidFill>
              </a:rPr>
              <a:t>2x² + </a:t>
            </a:r>
            <a:r>
              <a:rPr lang="en-US" sz="4000" b="1" dirty="0" smtClean="0">
                <a:solidFill>
                  <a:srgbClr val="BC1A48"/>
                </a:solidFill>
              </a:rPr>
              <a:t>x + 8;</a:t>
            </a:r>
            <a:endParaRPr lang="ru-RU" sz="4000" b="1" dirty="0">
              <a:solidFill>
                <a:srgbClr val="BC1A48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27056" y="4103039"/>
            <a:ext cx="417133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/>
              <a:t> </a:t>
            </a:r>
            <a:r>
              <a:rPr lang="en-US" sz="4000" b="1" dirty="0" smtClean="0">
                <a:solidFill>
                  <a:schemeClr val="tx1"/>
                </a:solidFill>
              </a:rPr>
              <a:t>6m² - 3m -4m +</a:t>
            </a:r>
            <a:r>
              <a:rPr lang="en-US" sz="4000" b="1" dirty="0">
                <a:solidFill>
                  <a:schemeClr val="tx1"/>
                </a:solidFill>
              </a:rPr>
              <a:t>2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>
                <a:solidFill>
                  <a:schemeClr val="tx1"/>
                </a:solidFill>
              </a:rPr>
              <a:t>= </a:t>
            </a:r>
            <a:endParaRPr lang="ru-RU" sz="7200" b="1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914766" y="4074255"/>
            <a:ext cx="290496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hangingPunct="1"/>
            <a:r>
              <a:rPr lang="en-US" sz="4000" b="1" dirty="0" smtClean="0">
                <a:solidFill>
                  <a:srgbClr val="BC1A48"/>
                </a:solidFill>
              </a:rPr>
              <a:t>6m² </a:t>
            </a:r>
            <a:r>
              <a:rPr lang="en-US" sz="4000" b="1" dirty="0">
                <a:solidFill>
                  <a:srgbClr val="BC1A48"/>
                </a:solidFill>
              </a:rPr>
              <a:t>- </a:t>
            </a:r>
            <a:r>
              <a:rPr lang="en-US" sz="4000" b="1" dirty="0" smtClean="0">
                <a:solidFill>
                  <a:srgbClr val="BC1A48"/>
                </a:solidFill>
              </a:rPr>
              <a:t>7m </a:t>
            </a:r>
            <a:r>
              <a:rPr lang="en-US" sz="4000" b="1" dirty="0">
                <a:solidFill>
                  <a:srgbClr val="BC1A48"/>
                </a:solidFill>
              </a:rPr>
              <a:t>+</a:t>
            </a:r>
            <a:r>
              <a:rPr lang="en-US" sz="4000" b="1" dirty="0" smtClean="0">
                <a:solidFill>
                  <a:srgbClr val="BC1A48"/>
                </a:solidFill>
              </a:rPr>
              <a:t>2; </a:t>
            </a:r>
            <a:endParaRPr lang="ru-RU" sz="4000" b="1" dirty="0">
              <a:solidFill>
                <a:srgbClr val="BC1A48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016365" y="5133970"/>
            <a:ext cx="5211683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hangingPunct="1"/>
            <a:r>
              <a:rPr lang="en-US" sz="3600" b="1" dirty="0" smtClean="0">
                <a:solidFill>
                  <a:srgbClr val="7030A0"/>
                </a:solidFill>
              </a:rPr>
              <a:t> </a:t>
            </a:r>
            <a:r>
              <a:rPr lang="en-US" sz="4000" b="1" dirty="0" smtClean="0"/>
              <a:t>20p² - 5pq -12pq +3q² = </a:t>
            </a:r>
          </a:p>
          <a:p>
            <a:pPr hangingPunct="1"/>
            <a:endParaRPr lang="ru-RU" sz="4000" b="1" dirty="0">
              <a:solidFill>
                <a:srgbClr val="BC1A48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8924759" y="5190099"/>
            <a:ext cx="326724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hangingPunct="1"/>
            <a:r>
              <a:rPr lang="en-US" sz="3600" b="1" dirty="0" smtClean="0">
                <a:solidFill>
                  <a:srgbClr val="BC1A48"/>
                </a:solidFill>
              </a:rPr>
              <a:t>20p² </a:t>
            </a:r>
            <a:r>
              <a:rPr lang="en-US" sz="3600" b="1" dirty="0">
                <a:solidFill>
                  <a:srgbClr val="BC1A48"/>
                </a:solidFill>
              </a:rPr>
              <a:t>-17pq +3p²;</a:t>
            </a:r>
            <a:endParaRPr lang="ru-RU" sz="3600" b="1" dirty="0">
              <a:solidFill>
                <a:srgbClr val="BC1A4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1054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920"/>
                            </p:stCondLst>
                            <p:childTnLst>
                              <p:par>
                                <p:cTn id="11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2" grpId="0"/>
      <p:bldP spid="5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6" y="888129"/>
            <a:ext cx="19145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316" name="TextBox 1"/>
          <p:cNvSpPr txBox="1">
            <a:spLocks noChangeArrowheads="1"/>
          </p:cNvSpPr>
          <p:nvPr/>
        </p:nvSpPr>
        <p:spPr bwMode="auto">
          <a:xfrm>
            <a:off x="913473" y="596029"/>
            <a:ext cx="596741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ru-RU" b="1" i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altLang="ru-RU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altLang="ru-RU" b="1" i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317" name="TextBox 2"/>
          <p:cNvSpPr txBox="1">
            <a:spLocks noChangeArrowheads="1"/>
          </p:cNvSpPr>
          <p:nvPr/>
        </p:nvSpPr>
        <p:spPr bwMode="auto">
          <a:xfrm>
            <a:off x="626599" y="1201829"/>
            <a:ext cx="4083050" cy="3313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ru-RU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2x + 5</a:t>
            </a:r>
            <a:r>
              <a:rPr lang="ru-RU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)(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6 – 3x</a:t>
            </a:r>
            <a:r>
              <a:rPr lang="ru-RU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alt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(3x + 1)(1,2 + 5x)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(m + n)(m - n)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(x + 2y - 5)(4x + y)</a:t>
            </a:r>
            <a:endParaRPr lang="ru-RU" alt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134226" y="2565767"/>
            <a:ext cx="3311525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ru-RU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Javoblar</a:t>
            </a:r>
            <a:r>
              <a:rPr lang="en-US" altLang="ru-RU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altLang="ru-RU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880885" y="3151555"/>
            <a:ext cx="5472113" cy="206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b="1" dirty="0">
                <a:solidFill>
                  <a:srgbClr val="BC1A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-6</a:t>
            </a:r>
            <a:r>
              <a:rPr lang="en-US" altLang="ru-RU" b="1" dirty="0">
                <a:solidFill>
                  <a:srgbClr val="BC1A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altLang="ru-RU" b="1" baseline="30000" dirty="0">
                <a:solidFill>
                  <a:srgbClr val="BC1A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ru-RU" b="1" dirty="0">
                <a:solidFill>
                  <a:srgbClr val="BC1A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ru-RU" altLang="ru-RU" b="1" dirty="0">
                <a:solidFill>
                  <a:srgbClr val="BC1A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ru-RU" b="1" dirty="0">
                <a:solidFill>
                  <a:srgbClr val="BC1A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 +30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ru-RU" b="1" dirty="0">
                <a:solidFill>
                  <a:srgbClr val="BC1A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15x</a:t>
            </a:r>
            <a:r>
              <a:rPr lang="en-US" altLang="ru-RU" b="1" baseline="30000" dirty="0">
                <a:solidFill>
                  <a:srgbClr val="BC1A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ru-RU" b="1" dirty="0">
                <a:solidFill>
                  <a:srgbClr val="BC1A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+ 8,</a:t>
            </a:r>
            <a:r>
              <a:rPr lang="ru-RU" altLang="ru-RU" b="1" dirty="0">
                <a:solidFill>
                  <a:srgbClr val="BC1A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altLang="ru-RU" b="1" dirty="0">
                <a:solidFill>
                  <a:srgbClr val="BC1A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 + 1,2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ru-RU" b="1" dirty="0">
                <a:solidFill>
                  <a:srgbClr val="BC1A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altLang="ru-RU" b="1" baseline="30000" dirty="0">
                <a:solidFill>
                  <a:srgbClr val="BC1A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ru-RU" b="1" dirty="0">
                <a:solidFill>
                  <a:srgbClr val="BC1A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b="1" dirty="0">
                <a:solidFill>
                  <a:srgbClr val="BC1A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altLang="ru-RU" b="1" dirty="0">
                <a:solidFill>
                  <a:srgbClr val="BC1A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</a:t>
            </a:r>
            <a:r>
              <a:rPr lang="en-US" altLang="ru-RU" b="1" baseline="30000" dirty="0">
                <a:solidFill>
                  <a:srgbClr val="BC1A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ru-RU" b="1" dirty="0">
                <a:solidFill>
                  <a:srgbClr val="BC1A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baseline="30000" dirty="0">
                <a:solidFill>
                  <a:srgbClr val="BC1A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ru-RU" b="1" dirty="0">
                <a:solidFill>
                  <a:srgbClr val="BC1A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4x</a:t>
            </a:r>
            <a:r>
              <a:rPr lang="en-US" altLang="ru-RU" b="1" baseline="30000" dirty="0">
                <a:solidFill>
                  <a:srgbClr val="BC1A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ru-RU" b="1" dirty="0">
                <a:solidFill>
                  <a:srgbClr val="BC1A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+ 9xy + 2y</a:t>
            </a:r>
            <a:r>
              <a:rPr lang="en-US" altLang="ru-RU" b="1" baseline="30000" dirty="0">
                <a:solidFill>
                  <a:srgbClr val="BC1A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US" altLang="ru-RU" b="1" dirty="0">
                <a:solidFill>
                  <a:srgbClr val="BC1A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- 20x </a:t>
            </a:r>
            <a:r>
              <a:rPr lang="ru-RU" altLang="ru-RU" b="1" dirty="0">
                <a:solidFill>
                  <a:srgbClr val="BC1A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altLang="ru-RU" b="1" dirty="0">
                <a:solidFill>
                  <a:srgbClr val="BC1A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5y</a:t>
            </a:r>
            <a:endParaRPr lang="ru-RU" altLang="ru-RU" b="1" dirty="0">
              <a:solidFill>
                <a:srgbClr val="BC1A4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5729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-39188"/>
            <a:ext cx="12192000" cy="118871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4800" dirty="0" smtClean="0"/>
              <a:t>  </a:t>
            </a:r>
            <a:endParaRPr lang="ru-RU" sz="4800" dirty="0"/>
          </a:p>
        </p:txBody>
      </p:sp>
      <p:sp>
        <p:nvSpPr>
          <p:cNvPr id="8" name="TextBox 7"/>
          <p:cNvSpPr txBox="1"/>
          <p:nvPr/>
        </p:nvSpPr>
        <p:spPr>
          <a:xfrm>
            <a:off x="293689" y="2268353"/>
            <a:ext cx="1203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2853496" y="1653459"/>
            <a:ext cx="933850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Darslikning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4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4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4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sahifasida</a:t>
            </a:r>
            <a:r>
              <a:rPr lang="en-US" sz="4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ru-RU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4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83- 287- 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misollarni</a:t>
            </a:r>
            <a:r>
              <a:rPr lang="en-US" sz="4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echish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4800" b="1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895" y="3163291"/>
            <a:ext cx="4292600" cy="322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65134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rop">
  <a:themeElements>
    <a:clrScheme name="Crop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0000FF"/>
      </a:hlink>
      <a:folHlink>
        <a:srgbClr val="FF00FF"/>
      </a:folHlink>
    </a:clrScheme>
    <a:fontScheme name="Crop">
      <a:majorFont>
        <a:latin typeface="Franklin Gothic Book"/>
        <a:ea typeface="Franklin Gothic Book"/>
        <a:cs typeface="Franklin Gothic Book"/>
      </a:majorFont>
      <a:minorFont>
        <a:latin typeface="Helvetica"/>
        <a:ea typeface="Helvetica"/>
        <a:cs typeface="Helvetica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34925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Franklin Gothic Boo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4925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Franklin Gothic Boo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3543</TotalTime>
  <Words>374</Words>
  <Application>Microsoft Office PowerPoint</Application>
  <PresentationFormat>Широкоэкранный</PresentationFormat>
  <Paragraphs>62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Franklin Gothic Book</vt:lpstr>
      <vt:lpstr>Times New Roman</vt:lpstr>
      <vt:lpstr>Wingdings</vt:lpstr>
      <vt:lpstr>Тема Office</vt:lpstr>
      <vt:lpstr>ALGEBRA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XTVTXTIDUm 7-”E” Algebra mavzu: qavslarni ochish qoidalari </dc:title>
  <cp:lastModifiedBy>Админ</cp:lastModifiedBy>
  <cp:revision>434</cp:revision>
  <dcterms:modified xsi:type="dcterms:W3CDTF">2020-11-10T20:09:19Z</dcterms:modified>
</cp:coreProperties>
</file>