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0"/>
  </p:notesMasterIdLst>
  <p:sldIdLst>
    <p:sldId id="264" r:id="rId2"/>
    <p:sldId id="366" r:id="rId3"/>
    <p:sldId id="371" r:id="rId4"/>
    <p:sldId id="370" r:id="rId5"/>
    <p:sldId id="372" r:id="rId6"/>
    <p:sldId id="374" r:id="rId7"/>
    <p:sldId id="373" r:id="rId8"/>
    <p:sldId id="275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xmlns="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910D"/>
    <a:srgbClr val="4A0A1C"/>
    <a:srgbClr val="BC1A48"/>
    <a:srgbClr val="002B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37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002332" y="2322678"/>
            <a:ext cx="2566418" cy="2622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50288" y="1459439"/>
            <a:ext cx="76921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5002" y="2322678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09830" y="4287263"/>
            <a:ext cx="640458" cy="13801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29" y="4322234"/>
            <a:ext cx="2354127" cy="1723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2492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939" y="1708376"/>
            <a:ext cx="89937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1.   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(12</a:t>
            </a:r>
            <a:r>
              <a:rPr lang="en-US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)-(7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(8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7)</a:t>
            </a:r>
            <a:endParaRPr lang="ru-RU" alt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ru-RU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ru-RU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-(2</a:t>
            </a:r>
            <a:r>
              <a:rPr lang="en-US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44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alt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)+(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44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altLang="ru-RU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alt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59303" y="2010600"/>
            <a:ext cx="901148" cy="641267"/>
          </a:xfrm>
          <a:prstGeom prst="ellipse">
            <a:avLst/>
          </a:prstGeom>
          <a:noFill/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59303" y="2982683"/>
            <a:ext cx="901148" cy="641267"/>
          </a:xfrm>
          <a:prstGeom prst="ellipse">
            <a:avLst/>
          </a:prstGeom>
          <a:noFill/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88939" y="4037107"/>
            <a:ext cx="901148" cy="641267"/>
          </a:xfrm>
          <a:prstGeom prst="ellipse">
            <a:avLst/>
          </a:prstGeom>
          <a:noFill/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59303" y="5000989"/>
            <a:ext cx="901148" cy="641267"/>
          </a:xfrm>
          <a:prstGeom prst="ellipse">
            <a:avLst/>
          </a:prstGeom>
          <a:noFill/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апля 8"/>
          <p:cNvSpPr/>
          <p:nvPr/>
        </p:nvSpPr>
        <p:spPr>
          <a:xfrm>
            <a:off x="8019801" y="1863496"/>
            <a:ext cx="2266469" cy="773374"/>
          </a:xfrm>
          <a:prstGeom prst="teardrop">
            <a:avLst/>
          </a:prstGeom>
          <a:solidFill>
            <a:srgbClr val="FFFF00"/>
          </a:solidFill>
          <a:ln w="28575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2800" b="1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2800" b="1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</a:t>
            </a:r>
            <a:r>
              <a:rPr lang="en-US" altLang="ru-RU" sz="28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11y</a:t>
            </a:r>
            <a:endParaRPr lang="ru-RU" altLang="ru-RU" sz="2800" b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Капля 17"/>
          <p:cNvSpPr/>
          <p:nvPr/>
        </p:nvSpPr>
        <p:spPr>
          <a:xfrm>
            <a:off x="8445781" y="2916630"/>
            <a:ext cx="2443418" cy="773374"/>
          </a:xfrm>
          <a:prstGeom prst="teardrop">
            <a:avLst/>
          </a:prstGeom>
          <a:solidFill>
            <a:srgbClr val="FFFF00"/>
          </a:solidFill>
          <a:ln w="28575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2800" b="1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-4,5m + 7</a:t>
            </a:r>
            <a:endParaRPr lang="ru-RU" altLang="ru-RU" sz="2800" b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Капля 18"/>
          <p:cNvSpPr/>
          <p:nvPr/>
        </p:nvSpPr>
        <p:spPr>
          <a:xfrm>
            <a:off x="8338373" y="3903711"/>
            <a:ext cx="2395888" cy="773374"/>
          </a:xfrm>
          <a:prstGeom prst="teardrop">
            <a:avLst/>
          </a:prstGeom>
          <a:solidFill>
            <a:srgbClr val="FFFF00"/>
          </a:solidFill>
          <a:ln w="28575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6xy</a:t>
            </a:r>
            <a:endParaRPr lang="ru-RU" altLang="ru-RU" sz="2800" b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Капля 19"/>
          <p:cNvSpPr/>
          <p:nvPr/>
        </p:nvSpPr>
        <p:spPr>
          <a:xfrm>
            <a:off x="8302605" y="5179534"/>
            <a:ext cx="2431656" cy="773374"/>
          </a:xfrm>
          <a:prstGeom prst="teardrop">
            <a:avLst/>
          </a:prstGeom>
          <a:solidFill>
            <a:srgbClr val="FFFF00"/>
          </a:solidFill>
          <a:ln w="28575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1">
              <a:spcBef>
                <a:spcPct val="0"/>
              </a:spcBef>
            </a:pPr>
            <a:endParaRPr lang="en-US" alt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spcBef>
                <a:spcPct val="0"/>
              </a:spcBef>
            </a:pPr>
            <a:r>
              <a:rPr lang="en-US" altLang="ru-RU" sz="28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2400" b="1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2400" b="1" baseline="30000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2400" b="1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altLang="ru-RU" sz="24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24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4mn</a:t>
            </a:r>
            <a:r>
              <a:rPr lang="ru-RU" altLang="ru-RU" sz="2400" b="1" baseline="30000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2400" b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endParaRPr lang="ru-RU" alt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3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4991938" y="1551435"/>
            <a:ext cx="6329363" cy="69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(х-4)</a:t>
            </a: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altLang="ru-RU" sz="4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4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alt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1">
              <a:spcBef>
                <a:spcPct val="0"/>
              </a:spcBef>
              <a:buNone/>
            </a:pP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x² - 4x =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altLang="ru-RU" sz="4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4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alt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1">
              <a:spcBef>
                <a:spcPct val="0"/>
              </a:spcBef>
              <a:buNone/>
            </a:pPr>
            <a:r>
              <a:rPr lang="en-US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x² - 4x </a:t>
            </a: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altLang="ru-RU" sz="4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4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alt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1">
              <a:spcBef>
                <a:spcPct val="0"/>
              </a:spcBef>
              <a:buNone/>
            </a:pP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-4x = 8</a:t>
            </a:r>
          </a:p>
          <a:p>
            <a:pPr algn="just" hangingPunct="1">
              <a:spcBef>
                <a:spcPct val="0"/>
              </a:spcBef>
              <a:buNone/>
            </a:pPr>
            <a:r>
              <a:rPr lang="en-US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8 : (-4)</a:t>
            </a:r>
          </a:p>
          <a:p>
            <a:pPr algn="just" hangingPunct="1">
              <a:spcBef>
                <a:spcPct val="0"/>
              </a:spcBef>
              <a:buNone/>
            </a:pPr>
            <a:r>
              <a:rPr lang="en-US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-2 </a:t>
            </a:r>
            <a:endParaRPr lang="en-US" alt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1">
              <a:spcBef>
                <a:spcPct val="0"/>
              </a:spcBef>
              <a:buNone/>
            </a:pPr>
            <a:endParaRPr lang="en-US" alt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1">
              <a:spcBef>
                <a:spcPct val="0"/>
              </a:spcBef>
              <a:buNone/>
            </a:pPr>
            <a:endParaRPr lang="en-US" alt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Arial" panose="020B0604020202020204" pitchFamily="34" charset="0"/>
            </a:endParaRPr>
          </a:p>
        </p:txBody>
      </p:sp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38" y="2582169"/>
            <a:ext cx="3095625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131364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0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12233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51338" y="5106703"/>
            <a:ext cx="497983" cy="8576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52744" y="2454919"/>
            <a:ext cx="1847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400" dirty="0"/>
          </a:p>
          <a:p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218554" y="763076"/>
            <a:ext cx="1159487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ko‘paytmalarni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287" y="3463891"/>
            <a:ext cx="34804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+ 2)·n²</a:t>
            </a:r>
            <a:r>
              <a:rPr lang="en-US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50453" y="3544229"/>
            <a:ext cx="29819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n³ + 2n²</a:t>
            </a:r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8554" y="5013083"/>
            <a:ext cx="42226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- 5xy·(x² + 2xy-1) </a:t>
            </a:r>
            <a:endParaRPr lang="ru-RU" sz="4000" i="1" dirty="0">
              <a:solidFill>
                <a:srgbClr val="4A0A1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15329" y="3475356"/>
            <a:ext cx="1241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n·n²</a:t>
            </a:r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Левая круглая скобка 10"/>
          <p:cNvSpPr/>
          <p:nvPr/>
        </p:nvSpPr>
        <p:spPr>
          <a:xfrm rot="5400000">
            <a:off x="1794539" y="2632563"/>
            <a:ext cx="270996" cy="1685587"/>
          </a:xfrm>
          <a:prstGeom prst="leftBracket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Левая круглая скобка 11"/>
          <p:cNvSpPr/>
          <p:nvPr/>
        </p:nvSpPr>
        <p:spPr>
          <a:xfrm rot="16200000">
            <a:off x="2238553" y="3723930"/>
            <a:ext cx="218459" cy="1048412"/>
          </a:xfrm>
          <a:prstGeom prst="leftBracket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11007" y="3491588"/>
            <a:ext cx="16834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2·n²</a:t>
            </a: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944207" y="3610855"/>
            <a:ext cx="29819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n³ + 2n²</a:t>
            </a:r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00727" y="5039238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5xy·x²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82545" y="5054062"/>
            <a:ext cx="55787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(- 5xy)· 2xy -5xy·(-1)=</a:t>
            </a:r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4312" y="5815212"/>
            <a:ext cx="5035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- 5x³y -10x²y² + 5xy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8" name="Левая круглая скобка 17"/>
          <p:cNvSpPr/>
          <p:nvPr/>
        </p:nvSpPr>
        <p:spPr>
          <a:xfrm rot="5400000">
            <a:off x="1334895" y="4422905"/>
            <a:ext cx="153822" cy="1334179"/>
          </a:xfrm>
          <a:prstGeom prst="leftBracket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круглая скобка 18"/>
          <p:cNvSpPr/>
          <p:nvPr/>
        </p:nvSpPr>
        <p:spPr>
          <a:xfrm rot="5400000">
            <a:off x="2013205" y="3641837"/>
            <a:ext cx="177756" cy="2714732"/>
          </a:xfrm>
          <a:prstGeom prst="leftBracke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rot="5400000">
            <a:off x="2164954" y="3386742"/>
            <a:ext cx="330138" cy="3170612"/>
          </a:xfrm>
          <a:prstGeom prst="leftBracket">
            <a:avLst/>
          </a:prstGeom>
          <a:ln w="38100">
            <a:solidFill>
              <a:srgbClr val="2691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12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2492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275 -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231" y="1705315"/>
            <a:ext cx="89937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1.  </a:t>
            </a: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 - b</a:t>
            </a: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n = 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2.    (-5x+4)·2z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3.     </a:t>
            </a:r>
            <a:r>
              <a:rPr lang="en-US" alt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6x </a:t>
            </a: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(5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2x</a:t>
            </a: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4.    (x</a:t>
            </a:r>
            <a:r>
              <a:rPr lang="ru-RU" altLang="ru-RU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-x+1</a:t>
            </a: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59303" y="2010600"/>
            <a:ext cx="901148" cy="641267"/>
          </a:xfrm>
          <a:prstGeom prst="ellipse">
            <a:avLst/>
          </a:prstGeom>
          <a:noFill/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98231" y="3022512"/>
            <a:ext cx="901148" cy="641267"/>
          </a:xfrm>
          <a:prstGeom prst="ellipse">
            <a:avLst/>
          </a:prstGeom>
          <a:noFill/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98231" y="4034718"/>
            <a:ext cx="901148" cy="641267"/>
          </a:xfrm>
          <a:prstGeom prst="ellipse">
            <a:avLst/>
          </a:prstGeom>
          <a:noFill/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98231" y="5013203"/>
            <a:ext cx="901148" cy="641267"/>
          </a:xfrm>
          <a:prstGeom prst="ellipse">
            <a:avLst/>
          </a:prstGeom>
          <a:noFill/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74012" y="1669354"/>
            <a:ext cx="1943161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400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ru-RU" sz="4400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- </a:t>
            </a:r>
            <a:r>
              <a:rPr lang="en-US" altLang="ru-RU" sz="4400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ru-RU" altLang="ru-RU" sz="4400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89496" y="2767144"/>
            <a:ext cx="3135795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400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400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-10xz +8z</a:t>
            </a:r>
            <a:endParaRPr lang="ru-RU" altLang="ru-RU" sz="4400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62582" y="3782807"/>
            <a:ext cx="3794629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400" i="1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400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-30xy +</a:t>
            </a:r>
            <a:r>
              <a:rPr lang="en-US" altLang="ru-RU" sz="4400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12x²</a:t>
            </a:r>
            <a:endParaRPr lang="ru-RU" altLang="ru-RU" sz="4400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0098" y="4803737"/>
            <a:ext cx="3039615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400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400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x³ - x² +</a:t>
            </a:r>
            <a:r>
              <a:rPr lang="en-US" altLang="ru-RU" sz="4400" dirty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altLang="ru-RU" sz="4400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6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2121" y="1497496"/>
            <a:ext cx="14239861" cy="4456831"/>
          </a:xfrm>
        </p:spPr>
        <p:txBody>
          <a:bodyPr>
            <a:norm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 1</a:t>
            </a:r>
            <a:r>
              <a:rPr lang="ru-RU" sz="4000" dirty="0" smtClean="0">
                <a:solidFill>
                  <a:srgbClr val="7030A0"/>
                </a:solidFill>
              </a:rPr>
              <a:t>)</a:t>
            </a:r>
            <a:r>
              <a:rPr lang="en-US" sz="4000" dirty="0" smtClean="0"/>
              <a:t>6(2t – 3n) - 3(3t-2n)</a:t>
            </a:r>
            <a:r>
              <a:rPr lang="ru-RU" sz="4000" dirty="0" smtClean="0"/>
              <a:t> </a:t>
            </a:r>
            <a:r>
              <a:rPr lang="en-US" sz="4000" dirty="0" smtClean="0"/>
              <a:t>= </a:t>
            </a:r>
            <a:r>
              <a:rPr lang="ru-RU" sz="4000" dirty="0" smtClean="0"/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sz="4000" dirty="0" smtClean="0"/>
              <a:t>    </a:t>
            </a:r>
            <a:r>
              <a:rPr lang="en-US" sz="4000" dirty="0" smtClean="0"/>
              <a:t>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smtClean="0">
                <a:solidFill>
                  <a:srgbClr val="7030A0"/>
                </a:solidFill>
              </a:rPr>
              <a:t>2</a:t>
            </a:r>
            <a:r>
              <a:rPr lang="ru-RU" sz="4000" dirty="0" smtClean="0">
                <a:solidFill>
                  <a:srgbClr val="7030A0"/>
                </a:solidFill>
              </a:rPr>
              <a:t>)</a:t>
            </a:r>
            <a:r>
              <a:rPr lang="en-US" sz="4000" dirty="0" smtClean="0"/>
              <a:t>5(a-b) – 4 (2a-3b) =</a:t>
            </a:r>
            <a:endParaRPr lang="ru-RU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4000" dirty="0"/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 3</a:t>
            </a:r>
            <a:r>
              <a:rPr lang="ru-RU" sz="4000" dirty="0" smtClean="0">
                <a:solidFill>
                  <a:srgbClr val="7030A0"/>
                </a:solidFill>
              </a:rPr>
              <a:t>)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smtClean="0"/>
              <a:t>-2(3x-2y) – 5(2y -3x)=</a:t>
            </a:r>
            <a:endParaRPr lang="ru-RU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" y="0"/>
            <a:ext cx="12192000" cy="12854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279 -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87170" y="2097500"/>
            <a:ext cx="3943708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12t -18n - 9t +6n =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73970" y="3395569"/>
            <a:ext cx="416492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dirty="0"/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5a - 5b - 8a +12b = </a:t>
            </a:r>
            <a:endParaRPr lang="ru-RU" sz="6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38893" y="3410360"/>
            <a:ext cx="171072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hangingPunct="1"/>
            <a:r>
              <a:rPr lang="en-US" sz="4000" b="1" dirty="0" smtClean="0">
                <a:solidFill>
                  <a:srgbClr val="C00000"/>
                </a:solidFill>
              </a:rPr>
              <a:t>-3a +7b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37411" y="2097500"/>
            <a:ext cx="16433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3t -12n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91603" y="4723220"/>
            <a:ext cx="43348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 </a:t>
            </a:r>
            <a:r>
              <a:rPr lang="en-US" sz="4400" b="1" dirty="0" smtClean="0">
                <a:solidFill>
                  <a:schemeClr val="tx1"/>
                </a:solidFill>
              </a:rPr>
              <a:t>-</a:t>
            </a:r>
            <a:r>
              <a:rPr lang="en-US" sz="4000" b="1" dirty="0" smtClean="0">
                <a:solidFill>
                  <a:schemeClr val="tx1"/>
                </a:solidFill>
              </a:rPr>
              <a:t>6x +4y -10y +15x </a:t>
            </a:r>
            <a:r>
              <a:rPr lang="en-US" sz="4000" b="1" dirty="0">
                <a:solidFill>
                  <a:schemeClr val="tx1"/>
                </a:solidFill>
              </a:rPr>
              <a:t>= 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30878" y="4784775"/>
            <a:ext cx="17572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/>
            <a:r>
              <a:rPr lang="en-US" sz="4000" b="1" dirty="0" smtClean="0">
                <a:solidFill>
                  <a:srgbClr val="C00000"/>
                </a:solidFill>
              </a:rPr>
              <a:t>-9x – 6y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5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503583" y="1656522"/>
            <a:ext cx="14239861" cy="4456831"/>
          </a:xfrm>
        </p:spPr>
        <p:txBody>
          <a:bodyPr>
            <a:norm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                     </a:t>
            </a:r>
            <a:r>
              <a:rPr lang="ru-RU" sz="4000" dirty="0" smtClean="0">
                <a:solidFill>
                  <a:srgbClr val="002060"/>
                </a:solidFill>
              </a:rPr>
              <a:t>а)</a:t>
            </a:r>
            <a:r>
              <a:rPr lang="en-US" sz="4000" dirty="0" smtClean="0">
                <a:solidFill>
                  <a:srgbClr val="002060"/>
                </a:solidFill>
              </a:rPr>
              <a:t>   </a:t>
            </a:r>
            <a:r>
              <a:rPr lang="ru-RU" sz="4000" dirty="0" smtClean="0">
                <a:solidFill>
                  <a:srgbClr val="002060"/>
                </a:solidFill>
              </a:rPr>
              <a:t>8х</a:t>
            </a:r>
            <a:r>
              <a:rPr lang="ru-RU" sz="4000" baseline="30000" dirty="0" smtClean="0">
                <a:solidFill>
                  <a:srgbClr val="002060"/>
                </a:solidFill>
              </a:rPr>
              <a:t>4</a:t>
            </a:r>
            <a:r>
              <a:rPr lang="ru-RU" sz="4000" dirty="0" smtClean="0">
                <a:solidFill>
                  <a:srgbClr val="002060"/>
                </a:solidFill>
              </a:rPr>
              <a:t>у</a:t>
            </a:r>
            <a:r>
              <a:rPr lang="ru-RU" sz="4000" baseline="30000" dirty="0" smtClean="0">
                <a:solidFill>
                  <a:srgbClr val="002060"/>
                </a:solidFill>
              </a:rPr>
              <a:t>2</a:t>
            </a:r>
            <a:r>
              <a:rPr lang="ru-RU" sz="4000" dirty="0" smtClean="0">
                <a:solidFill>
                  <a:srgbClr val="002060"/>
                </a:solidFill>
              </a:rPr>
              <a:t>-12х</a:t>
            </a:r>
            <a:r>
              <a:rPr lang="ru-RU" sz="4000" baseline="30000" dirty="0" smtClean="0">
                <a:solidFill>
                  <a:srgbClr val="002060"/>
                </a:solidFill>
              </a:rPr>
              <a:t>2</a:t>
            </a:r>
            <a:r>
              <a:rPr lang="ru-RU" sz="4000" dirty="0" smtClean="0">
                <a:solidFill>
                  <a:srgbClr val="002060"/>
                </a:solidFill>
              </a:rPr>
              <a:t>у</a:t>
            </a:r>
            <a:r>
              <a:rPr lang="ru-RU" sz="4000" baseline="30000" dirty="0" smtClean="0">
                <a:solidFill>
                  <a:srgbClr val="002060"/>
                </a:solidFill>
              </a:rPr>
              <a:t>2</a:t>
            </a:r>
            <a:r>
              <a:rPr lang="ru-RU" sz="4000" dirty="0" smtClean="0"/>
              <a:t> </a:t>
            </a:r>
            <a:r>
              <a:rPr lang="en-US" sz="4000" dirty="0" smtClean="0"/>
              <a:t>=    …   (2x² - 3)</a:t>
            </a:r>
            <a:r>
              <a:rPr lang="ru-RU" sz="4000" dirty="0" smtClean="0"/>
              <a:t>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sz="4000" dirty="0" smtClean="0"/>
              <a:t>    </a:t>
            </a:r>
            <a:r>
              <a:rPr lang="en-US" sz="4000" dirty="0" smtClean="0"/>
              <a:t>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smtClean="0">
                <a:solidFill>
                  <a:srgbClr val="7030A0"/>
                </a:solidFill>
              </a:rPr>
              <a:t>                    </a:t>
            </a:r>
            <a:r>
              <a:rPr lang="en-US" sz="4000" dirty="0" smtClean="0">
                <a:solidFill>
                  <a:srgbClr val="002060"/>
                </a:solidFill>
              </a:rPr>
              <a:t>b</a:t>
            </a:r>
            <a:r>
              <a:rPr lang="ru-RU" sz="4000" dirty="0" smtClean="0">
                <a:solidFill>
                  <a:srgbClr val="002060"/>
                </a:solidFill>
              </a:rPr>
              <a:t>)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ru-RU" sz="4000" dirty="0" smtClean="0">
                <a:solidFill>
                  <a:srgbClr val="002060"/>
                </a:solidFill>
              </a:rPr>
              <a:t>3а</a:t>
            </a:r>
            <a:r>
              <a:rPr lang="ru-RU" sz="4000" baseline="30000" dirty="0" smtClean="0">
                <a:solidFill>
                  <a:srgbClr val="002060"/>
                </a:solidFill>
              </a:rPr>
              <a:t>3</a:t>
            </a:r>
            <a:r>
              <a:rPr lang="en-US" sz="4000" dirty="0">
                <a:solidFill>
                  <a:srgbClr val="002060"/>
                </a:solidFill>
              </a:rPr>
              <a:t>b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ru-RU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ru-RU" sz="4000" dirty="0" smtClean="0">
                <a:solidFill>
                  <a:srgbClr val="002060"/>
                </a:solidFill>
              </a:rPr>
              <a:t>6а</a:t>
            </a:r>
            <a:r>
              <a:rPr lang="ru-RU" sz="4000" baseline="30000" dirty="0" smtClean="0">
                <a:solidFill>
                  <a:srgbClr val="002060"/>
                </a:solidFill>
              </a:rPr>
              <a:t>2</a:t>
            </a:r>
            <a:r>
              <a:rPr lang="en-US" sz="4000" dirty="0">
                <a:solidFill>
                  <a:srgbClr val="002060"/>
                </a:solidFill>
              </a:rPr>
              <a:t>b</a:t>
            </a:r>
            <a:r>
              <a:rPr lang="ru-RU" sz="4000" baseline="30000" dirty="0" smtClean="0">
                <a:solidFill>
                  <a:srgbClr val="002060"/>
                </a:solidFill>
              </a:rPr>
              <a:t>2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/>
              <a:t>=   …   (a- 2b)</a:t>
            </a:r>
            <a:endParaRPr lang="ru-RU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4000" dirty="0"/>
              <a:t> </a:t>
            </a:r>
            <a:r>
              <a:rPr lang="en-US" sz="4000" dirty="0" smtClean="0"/>
              <a:t> </a:t>
            </a:r>
            <a:endParaRPr lang="en-US" sz="4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                     </a:t>
            </a:r>
            <a:r>
              <a:rPr lang="en-US" sz="4000" dirty="0" smtClean="0">
                <a:solidFill>
                  <a:srgbClr val="002060"/>
                </a:solidFill>
              </a:rPr>
              <a:t>d</a:t>
            </a:r>
            <a:r>
              <a:rPr lang="ru-RU" sz="4000" dirty="0" smtClean="0">
                <a:solidFill>
                  <a:srgbClr val="002060"/>
                </a:solidFill>
              </a:rPr>
              <a:t>)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ru-RU" sz="4000" dirty="0" smtClean="0">
                <a:solidFill>
                  <a:srgbClr val="002060"/>
                </a:solidFill>
              </a:rPr>
              <a:t>16а</a:t>
            </a:r>
            <a:r>
              <a:rPr lang="en-US" sz="4000" dirty="0" smtClean="0">
                <a:solidFill>
                  <a:srgbClr val="002060"/>
                </a:solidFill>
              </a:rPr>
              <a:t>b</a:t>
            </a:r>
            <a:r>
              <a:rPr lang="ru-RU" sz="4000" baseline="30000" dirty="0" smtClean="0">
                <a:solidFill>
                  <a:srgbClr val="002060"/>
                </a:solidFill>
              </a:rPr>
              <a:t>2</a:t>
            </a:r>
            <a:r>
              <a:rPr lang="ru-RU" sz="4000" dirty="0" smtClean="0">
                <a:solidFill>
                  <a:srgbClr val="002060"/>
                </a:solidFill>
              </a:rPr>
              <a:t>-24а</a:t>
            </a:r>
            <a:r>
              <a:rPr lang="ru-RU" sz="4000" baseline="30000" dirty="0" smtClean="0">
                <a:solidFill>
                  <a:srgbClr val="002060"/>
                </a:solidFill>
              </a:rPr>
              <a:t>2</a:t>
            </a:r>
            <a:r>
              <a:rPr lang="en-US" sz="4000" dirty="0">
                <a:solidFill>
                  <a:srgbClr val="002060"/>
                </a:solidFill>
              </a:rPr>
              <a:t>b</a:t>
            </a:r>
            <a:r>
              <a:rPr lang="ru-RU" sz="4000" dirty="0" smtClean="0">
                <a:solidFill>
                  <a:srgbClr val="002060"/>
                </a:solidFill>
              </a:rPr>
              <a:t>с+8а</a:t>
            </a:r>
            <a:r>
              <a:rPr lang="en-US" sz="4000" dirty="0" smtClean="0">
                <a:solidFill>
                  <a:srgbClr val="002060"/>
                </a:solidFill>
              </a:rPr>
              <a:t>b</a:t>
            </a:r>
            <a:r>
              <a:rPr lang="ru-RU" sz="4000" dirty="0" smtClean="0">
                <a:solidFill>
                  <a:srgbClr val="002060"/>
                </a:solidFill>
              </a:rPr>
              <a:t>с</a:t>
            </a:r>
            <a:r>
              <a:rPr lang="ru-RU" sz="4000" baseline="30000" dirty="0" smtClean="0">
                <a:solidFill>
                  <a:srgbClr val="002060"/>
                </a:solidFill>
              </a:rPr>
              <a:t>2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/>
              <a:t>=   …  (2b – 3ac + c²)</a:t>
            </a:r>
            <a:endParaRPr lang="ru-RU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" y="0"/>
            <a:ext cx="12192000" cy="12854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85392" y="2203518"/>
            <a:ext cx="112723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4х</a:t>
            </a:r>
            <a:r>
              <a:rPr lang="ru-RU" sz="3600" b="1" baseline="30000" dirty="0">
                <a:solidFill>
                  <a:srgbClr val="C00000"/>
                </a:solidFill>
              </a:rPr>
              <a:t>2</a:t>
            </a:r>
            <a:r>
              <a:rPr lang="ru-RU" sz="3600" b="1" dirty="0">
                <a:solidFill>
                  <a:srgbClr val="C00000"/>
                </a:solidFill>
              </a:rPr>
              <a:t>у</a:t>
            </a:r>
            <a:r>
              <a:rPr lang="ru-RU" sz="3600" b="1" baseline="30000" dirty="0">
                <a:solidFill>
                  <a:srgbClr val="C00000"/>
                </a:solidFill>
              </a:rPr>
              <a:t>2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2408" y="3614518"/>
            <a:ext cx="1069524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3а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2</a:t>
            </a:r>
            <a:r>
              <a:rPr lang="en-US" sz="3600" b="1" dirty="0" smtClean="0">
                <a:solidFill>
                  <a:srgbClr val="C00000"/>
                </a:solidFill>
              </a:rPr>
              <a:t>b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87875" y="4895955"/>
            <a:ext cx="938077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hangingPunct="1"/>
            <a:r>
              <a:rPr lang="en-US" sz="4000" b="1" dirty="0">
                <a:solidFill>
                  <a:srgbClr val="C00000"/>
                </a:solidFill>
              </a:rPr>
              <a:t>8</a:t>
            </a:r>
            <a:r>
              <a:rPr lang="ru-RU" sz="4000" b="1" dirty="0" smtClean="0">
                <a:solidFill>
                  <a:srgbClr val="C00000"/>
                </a:solidFill>
              </a:rPr>
              <a:t>а</a:t>
            </a:r>
            <a:r>
              <a:rPr lang="en-US" sz="4000" b="1" dirty="0" smtClean="0">
                <a:solidFill>
                  <a:srgbClr val="C00000"/>
                </a:solidFill>
              </a:rPr>
              <a:t>b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67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293689" y="2268353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2051" y="1498912"/>
            <a:ext cx="933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7- 281-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5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830" y="3037794"/>
            <a:ext cx="3291644" cy="260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3483</TotalTime>
  <Words>407</Words>
  <Application>Microsoft Office PowerPoint</Application>
  <PresentationFormat>Произвольный</PresentationFormat>
  <Paragraphs>72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Admin</cp:lastModifiedBy>
  <cp:revision>425</cp:revision>
  <dcterms:modified xsi:type="dcterms:W3CDTF">2020-11-11T17:19:48Z</dcterms:modified>
</cp:coreProperties>
</file>