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8" r:id="rId1"/>
  </p:sldMasterIdLst>
  <p:notesMasterIdLst>
    <p:notesMasterId r:id="rId9"/>
  </p:notesMasterIdLst>
  <p:sldIdLst>
    <p:sldId id="264" r:id="rId2"/>
    <p:sldId id="366" r:id="rId3"/>
    <p:sldId id="367" r:id="rId4"/>
    <p:sldId id="368" r:id="rId5"/>
    <p:sldId id="369" r:id="rId6"/>
    <p:sldId id="370" r:id="rId7"/>
    <p:sldId id="275" r:id="rId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0A1C"/>
    <a:srgbClr val="26910D"/>
    <a:srgbClr val="002B82"/>
    <a:srgbClr val="BC1A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DAD8"/>
          </a:solidFill>
        </a:fill>
      </a:tcStyle>
    </a:wholeTbl>
    <a:band2H>
      <a:tcTxStyle/>
      <a:tcStyle>
        <a:tcBdr/>
        <a:fill>
          <a:solidFill>
            <a:srgbClr val="EDEDE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D6D1"/>
          </a:solidFill>
        </a:fill>
      </a:tcStyle>
    </a:wholeTbl>
    <a:band2H>
      <a:tcTxStyle/>
      <a:tcStyle>
        <a:tcBdr/>
        <a:fill>
          <a:solidFill>
            <a:srgbClr val="EDEC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4D8DC"/>
          </a:solidFill>
        </a:fill>
      </a:tcStyle>
    </a:wholeTbl>
    <a:band2H>
      <a:tcTxStyle/>
      <a:tcStyle>
        <a:tcBdr/>
        <a:fill>
          <a:solidFill>
            <a:srgbClr val="FAECEE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28497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Franklin Gothic Book"/>
      </a:defRPr>
    </a:lvl1pPr>
    <a:lvl2pPr indent="228600" defTabSz="457200" latinLnBrk="0">
      <a:defRPr sz="1200">
        <a:latin typeface="+mj-lt"/>
        <a:ea typeface="+mj-ea"/>
        <a:cs typeface="+mj-cs"/>
        <a:sym typeface="Franklin Gothic Book"/>
      </a:defRPr>
    </a:lvl2pPr>
    <a:lvl3pPr indent="457200" defTabSz="457200" latinLnBrk="0">
      <a:defRPr sz="1200">
        <a:latin typeface="+mj-lt"/>
        <a:ea typeface="+mj-ea"/>
        <a:cs typeface="+mj-cs"/>
        <a:sym typeface="Franklin Gothic Book"/>
      </a:defRPr>
    </a:lvl3pPr>
    <a:lvl4pPr indent="685800" defTabSz="457200" latinLnBrk="0">
      <a:defRPr sz="1200">
        <a:latin typeface="+mj-lt"/>
        <a:ea typeface="+mj-ea"/>
        <a:cs typeface="+mj-cs"/>
        <a:sym typeface="Franklin Gothic Book"/>
      </a:defRPr>
    </a:lvl4pPr>
    <a:lvl5pPr indent="914400" defTabSz="457200" latinLnBrk="0">
      <a:defRPr sz="1200">
        <a:latin typeface="+mj-lt"/>
        <a:ea typeface="+mj-ea"/>
        <a:cs typeface="+mj-cs"/>
        <a:sym typeface="Franklin Gothic Book"/>
      </a:defRPr>
    </a:lvl5pPr>
    <a:lvl6pPr indent="1143000" defTabSz="457200" latinLnBrk="0">
      <a:defRPr sz="1200">
        <a:latin typeface="+mj-lt"/>
        <a:ea typeface="+mj-ea"/>
        <a:cs typeface="+mj-cs"/>
        <a:sym typeface="Franklin Gothic Book"/>
      </a:defRPr>
    </a:lvl6pPr>
    <a:lvl7pPr indent="1371600" defTabSz="457200" latinLnBrk="0">
      <a:defRPr sz="1200">
        <a:latin typeface="+mj-lt"/>
        <a:ea typeface="+mj-ea"/>
        <a:cs typeface="+mj-cs"/>
        <a:sym typeface="Franklin Gothic Book"/>
      </a:defRPr>
    </a:lvl7pPr>
    <a:lvl8pPr indent="1600200" defTabSz="457200" latinLnBrk="0">
      <a:defRPr sz="1200">
        <a:latin typeface="+mj-lt"/>
        <a:ea typeface="+mj-ea"/>
        <a:cs typeface="+mj-cs"/>
        <a:sym typeface="Franklin Gothic Book"/>
      </a:defRPr>
    </a:lvl8pPr>
    <a:lvl9pPr indent="1828800" defTabSz="457200" latinLnBrk="0">
      <a:defRPr sz="1200">
        <a:latin typeface="+mj-lt"/>
        <a:ea typeface="+mj-ea"/>
        <a:cs typeface="+mj-cs"/>
        <a:sym typeface="Franklin Gothic Book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14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68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52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75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19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56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34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3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45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72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50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3B6FE-8760-41B6-978F-013E8A15011C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37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6884"/>
            <a:ext cx="12192000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33672" y="412609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60172" y="367355"/>
            <a:ext cx="10359130" cy="1034927"/>
            <a:chOff x="439458" y="228104"/>
            <a:chExt cx="4866424" cy="489674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588093" y="232879"/>
              <a:ext cx="717789" cy="4848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8093" y="228104"/>
              <a:ext cx="717789" cy="48967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9002332" y="2322678"/>
            <a:ext cx="2566418" cy="2622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698840" y="439584"/>
            <a:ext cx="1501532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3600" b="1" spc="21" dirty="0" smtClean="0">
                <a:solidFill>
                  <a:srgbClr val="FEFEFE"/>
                </a:solidFill>
                <a:latin typeface="Arial"/>
                <a:cs typeface="Arial"/>
              </a:rPr>
              <a:t> 7</a:t>
            </a:r>
            <a:r>
              <a:rPr lang="en-US" sz="4000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000" b="1" spc="-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000" b="1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11195" y="632382"/>
            <a:ext cx="87628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450288" y="1321554"/>
            <a:ext cx="769217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Ko‘phadlarni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95002" y="2322678"/>
            <a:ext cx="640457" cy="138018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809830" y="4287263"/>
            <a:ext cx="640458" cy="138018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44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>
            <a:spLocks noGrp="1" noChangeArrowheads="1"/>
          </p:cNvSpPr>
          <p:nvPr>
            <p:ph idx="1"/>
          </p:nvPr>
        </p:nvSpPr>
        <p:spPr>
          <a:xfrm>
            <a:off x="1774826" y="4797426"/>
            <a:ext cx="2746375" cy="92551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sz="5400" b="1" dirty="0" err="1" smtClean="0"/>
              <a:t>Javob</a:t>
            </a:r>
            <a:r>
              <a:rPr lang="ru-RU" sz="5400" b="1" dirty="0" smtClean="0"/>
              <a:t>:</a:t>
            </a:r>
            <a:endParaRPr lang="ru-RU" sz="5400" b="1" dirty="0"/>
          </a:p>
        </p:txBody>
      </p:sp>
      <p:pic>
        <p:nvPicPr>
          <p:cNvPr id="18436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31" t="27679" r="22113" b="56514"/>
          <a:stretch>
            <a:fillRect/>
          </a:stretch>
        </p:blipFill>
        <p:spPr bwMode="auto">
          <a:xfrm>
            <a:off x="1703389" y="2276475"/>
            <a:ext cx="8713787" cy="1690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9383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3" t="29659" r="64223" b="58304"/>
          <a:stretch>
            <a:fillRect/>
          </a:stretch>
        </p:blipFill>
        <p:spPr bwMode="auto">
          <a:xfrm>
            <a:off x="4295775" y="4652963"/>
            <a:ext cx="3671888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124925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838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29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4" name="Rectangle 4"/>
          <p:cNvSpPr>
            <a:spLocks noGrp="1" noChangeArrowheads="1"/>
          </p:cNvSpPr>
          <p:nvPr>
            <p:ph idx="1"/>
          </p:nvPr>
        </p:nvSpPr>
        <p:spPr>
          <a:xfrm>
            <a:off x="1074311" y="5150946"/>
            <a:ext cx="5257800" cy="14128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5400" b="1" dirty="0" err="1" smtClean="0"/>
              <a:t>Javob</a:t>
            </a:r>
            <a:r>
              <a:rPr lang="ru-RU" sz="5400" b="1" dirty="0" smtClean="0"/>
              <a:t>:  </a:t>
            </a:r>
            <a:r>
              <a:rPr lang="ru-RU" sz="8800" b="1" dirty="0">
                <a:solidFill>
                  <a:srgbClr val="0000FF"/>
                </a:solidFill>
              </a:rPr>
              <a:t>а</a:t>
            </a:r>
          </a:p>
        </p:txBody>
      </p:sp>
      <p:pic>
        <p:nvPicPr>
          <p:cNvPr id="19460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3" t="28455" r="12300" b="56512"/>
          <a:stretch>
            <a:fillRect/>
          </a:stretch>
        </p:blipFill>
        <p:spPr bwMode="auto">
          <a:xfrm>
            <a:off x="1339403" y="2060575"/>
            <a:ext cx="9077773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1524000" y="3141663"/>
            <a:ext cx="9144000" cy="92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endParaRPr lang="ru-RU" sz="5400" b="1" dirty="0"/>
          </a:p>
        </p:txBody>
      </p:sp>
      <p:pic>
        <p:nvPicPr>
          <p:cNvPr id="230407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3" t="27679" r="24663" b="58495"/>
          <a:stretch>
            <a:fillRect/>
          </a:stretch>
        </p:blipFill>
        <p:spPr bwMode="auto">
          <a:xfrm>
            <a:off x="1996224" y="3850783"/>
            <a:ext cx="8671775" cy="1297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119773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992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30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230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0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19418" y="1672605"/>
            <a:ext cx="115531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1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(2а+5)–(</a:t>
            </a:r>
            <a:r>
              <a:rPr lang="ru-RU" sz="4800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3а-7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)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=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2а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+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5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-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3а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-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7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=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-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а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-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 </a:t>
            </a:r>
            <a:endParaRPr lang="ru-RU" sz="4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12192000" cy="124925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Xatolikni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38402" y="1675436"/>
            <a:ext cx="514885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500423" y="1720184"/>
            <a:ext cx="1229824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+12</a:t>
            </a:r>
            <a:endParaRPr lang="ru-RU" sz="4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3035" y="2954172"/>
            <a:ext cx="1115241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dirty="0" smtClean="0">
                <a:solidFill>
                  <a:srgbClr val="C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(7х-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6)–(</a:t>
            </a:r>
            <a:r>
              <a:rPr lang="ru-RU" sz="4800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2х+3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)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=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7х–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6+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2х–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3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=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9х-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9</a:t>
            </a:r>
            <a:endParaRPr lang="ru-RU" sz="4800" dirty="0">
              <a:solidFill>
                <a:srgbClr val="00206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71869" y="3013391"/>
            <a:ext cx="498855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–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71869" y="5387260"/>
            <a:ext cx="18020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a+14b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295755" y="4156153"/>
            <a:ext cx="3550618" cy="200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14a 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7b 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en-US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0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3a </a:t>
            </a:r>
            <a:r>
              <a:rPr lang="ru-RU" sz="4000" u="sng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–</a:t>
            </a:r>
            <a:r>
              <a:rPr lang="en-US" sz="40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7b </a:t>
            </a:r>
            <a:r>
              <a:rPr lang="en-US" sz="40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0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en-US" sz="400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 – 2d</a:t>
            </a:r>
            <a:endParaRPr lang="ru-RU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32997" y="4556561"/>
            <a:ext cx="498855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–</a:t>
            </a:r>
            <a:endParaRPr lang="ru-RU" sz="4400" dirty="0">
              <a:solidFill>
                <a:srgbClr val="002B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318231" y="2937223"/>
            <a:ext cx="870751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5x</a:t>
            </a:r>
            <a:endParaRPr lang="ru-RU" sz="4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077662" y="4233395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4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endParaRPr lang="ru-RU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1669375" y="5362359"/>
            <a:ext cx="27142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2,5x+0,5y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634992" y="4188160"/>
            <a:ext cx="355061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+1,5y </a:t>
            </a:r>
          </a:p>
          <a:p>
            <a:r>
              <a:rPr lang="en-US" sz="40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1,5x </a:t>
            </a:r>
            <a:r>
              <a:rPr lang="ru-RU" sz="4000" u="sng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–</a:t>
            </a:r>
            <a:r>
              <a:rPr lang="en-US" sz="40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</a:t>
            </a:r>
          </a:p>
          <a:p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1,5x+0,5</a:t>
            </a:r>
            <a:endParaRPr lang="ru-RU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42335" y="4549936"/>
            <a:ext cx="514885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58146" y="4255298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3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endParaRPr lang="ru-RU" sz="4000" dirty="0"/>
          </a:p>
        </p:txBody>
      </p:sp>
      <p:sp>
        <p:nvSpPr>
          <p:cNvPr id="22" name="Овал 21"/>
          <p:cNvSpPr/>
          <p:nvPr/>
        </p:nvSpPr>
        <p:spPr>
          <a:xfrm>
            <a:off x="320783" y="1951897"/>
            <a:ext cx="384313" cy="460862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5085768" y="4378810"/>
            <a:ext cx="384313" cy="460862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273035" y="4393448"/>
            <a:ext cx="384313" cy="460862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273035" y="3214344"/>
            <a:ext cx="384313" cy="460862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199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2" grpId="0"/>
      <p:bldP spid="15" grpId="0" animBg="1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12233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270-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727324" y="5110298"/>
            <a:ext cx="497983" cy="85767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282056" y="4171285"/>
            <a:ext cx="283603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b³ - 3b² + 4b</a:t>
            </a:r>
            <a:endParaRPr lang="en-US" sz="3600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b³ </a:t>
            </a:r>
            <a:r>
              <a:rPr lang="en-US" sz="36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+ 2b² + b 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- 5b² </a:t>
            </a:r>
            <a:r>
              <a:rPr lang="ru-RU" sz="40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0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3b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82697" y="4068830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/>
              <a:t>_</a:t>
            </a:r>
            <a:endParaRPr lang="ru-RU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17634" y="1230634"/>
            <a:ext cx="112483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o‘phadlarning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ayirmasini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ustun</a:t>
            </a:r>
            <a:r>
              <a:rPr lang="en-US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usulida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42950" indent="-742950">
              <a:lnSpc>
                <a:spcPct val="150000"/>
              </a:lnSpc>
              <a:buAutoNum type="arabicParenR"/>
            </a:pP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3a² + 8a -4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+ 8a - 5a²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742950" indent="-742950">
              <a:lnSpc>
                <a:spcPct val="150000"/>
              </a:lnSpc>
              <a:buAutoNum type="arabicParenR"/>
            </a:pP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b³ - 3b² + 4b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+ 2b² + b³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23995" y="4068830"/>
            <a:ext cx="295465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3a² 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+ 8a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4</a:t>
            </a: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- 5a² + 8a + 3</a:t>
            </a:r>
          </a:p>
          <a:p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8a² - 7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2625831" y="4815785"/>
            <a:ext cx="811370" cy="32197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2625831" y="4255289"/>
            <a:ext cx="811370" cy="32197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6341962" y="4306489"/>
            <a:ext cx="487475" cy="38472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6341962" y="4895312"/>
            <a:ext cx="443639" cy="36123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640390" y="4000776"/>
            <a:ext cx="52290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/>
              <a:t>_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2235167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12233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727324" y="4288664"/>
            <a:ext cx="497983" cy="85767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99379" y="2806706"/>
            <a:ext cx="9950160" cy="769441"/>
          </a:xfrm>
          <a:prstGeom prst="rect">
            <a:avLst/>
          </a:prstGeom>
          <a:noFill/>
          <a:ln>
            <a:solidFill>
              <a:srgbClr val="26910D"/>
            </a:solidFill>
          </a:ln>
        </p:spPr>
        <p:txBody>
          <a:bodyPr wrap="none" rtlCol="0">
            <a:spAutoFit/>
          </a:bodyPr>
          <a:lstStyle/>
          <a:p>
            <a:r>
              <a:rPr lang="en-US" sz="4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4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son: </a:t>
            </a:r>
            <a:r>
              <a:rPr lang="en-US" sz="4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4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n+1</a:t>
            </a:r>
            <a:r>
              <a:rPr lang="en-US" sz="4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n+2</a:t>
            </a:r>
            <a:r>
              <a:rPr lang="en-US" sz="4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i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n+3</a:t>
            </a:r>
            <a:r>
              <a:rPr lang="en-US" sz="4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n+4</a:t>
            </a:r>
            <a:r>
              <a:rPr lang="en-US" sz="4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4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52744" y="2454919"/>
            <a:ext cx="18473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5400" dirty="0"/>
          </a:p>
          <a:p>
            <a:endParaRPr lang="ru-RU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760521" y="852988"/>
            <a:ext cx="10353907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i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Beshta</a:t>
            </a:r>
            <a:r>
              <a:rPr lang="en-US" sz="3600" b="1" i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ketma</a:t>
            </a:r>
            <a:r>
              <a:rPr lang="en-US" sz="3600" b="1" i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en-US" sz="3600" b="1" i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</a:t>
            </a:r>
            <a:r>
              <a:rPr lang="en-US" sz="3600" b="1" i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natural </a:t>
            </a:r>
            <a:r>
              <a:rPr lang="en-US" sz="3600" b="1" i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sonning</a:t>
            </a:r>
            <a:r>
              <a:rPr lang="en-US" sz="3600" b="1" i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sz="3600" b="1" i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b="1" i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3600" b="1" i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b="1" i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bo‘linishini</a:t>
            </a:r>
            <a:r>
              <a:rPr lang="en-US" sz="3600" b="1" i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isbotlang</a:t>
            </a:r>
            <a:r>
              <a:rPr lang="en-US" sz="3600" b="1" i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i="1" dirty="0">
              <a:solidFill>
                <a:srgbClr val="4A0A1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2156" y="3926867"/>
            <a:ext cx="97145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400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 + 1)</a:t>
            </a:r>
            <a:r>
              <a:rPr lang="en-US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 + 2)</a:t>
            </a:r>
            <a:r>
              <a:rPr lang="en-US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+(n + 3)+</a:t>
            </a:r>
            <a:r>
              <a:rPr lang="en-US" sz="44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 + 4) </a:t>
            </a:r>
            <a:r>
              <a:rPr lang="en-US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4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22453" y="4976402"/>
            <a:ext cx="23535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5n+10 </a:t>
            </a:r>
            <a:r>
              <a:rPr lang="en-US" sz="4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86277" y="5007317"/>
            <a:ext cx="23903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i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·(n+2</a:t>
            </a:r>
            <a:r>
              <a:rPr lang="en-US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endParaRPr lang="ru-RU" sz="3600" i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23873" y="5047028"/>
            <a:ext cx="57358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n+n+1+n+2+n+3+n+4 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124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39188"/>
            <a:ext cx="12192000" cy="1188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dirty="0" smtClean="0"/>
              <a:t>  </a:t>
            </a:r>
            <a:endParaRPr lang="ru-RU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293689" y="2268353"/>
            <a:ext cx="1203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92051" y="1498912"/>
            <a:ext cx="93385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83- </a:t>
            </a:r>
            <a:r>
              <a:rPr lang="en-US" sz="4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sahifasida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62- 266-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misollarni</a:t>
            </a:r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15" descr="J02321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30" y="3037794"/>
            <a:ext cx="3291644" cy="260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513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0000FF"/>
      </a:hlink>
      <a:folHlink>
        <a:srgbClr val="FF00FF"/>
      </a:folHlink>
    </a:clrScheme>
    <a:fontScheme name="Crop">
      <a:majorFont>
        <a:latin typeface="Franklin Gothic Book"/>
        <a:ea typeface="Franklin Gothic Book"/>
        <a:cs typeface="Franklin Gothic Book"/>
      </a:majorFont>
      <a:minorFont>
        <a:latin typeface="Helvetica"/>
        <a:ea typeface="Helvetica"/>
        <a:cs typeface="Helvetica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3330</TotalTime>
  <Words>237</Words>
  <Application>Microsoft Office PowerPoint</Application>
  <PresentationFormat>Широкоэкранный</PresentationFormat>
  <Paragraphs>51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Franklin Gothic Book</vt:lpstr>
      <vt:lpstr>Wingdings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XTVTXTIDUm 7-”E” Algebra mavzu: qavslarni ochish qoidalari </dc:title>
  <cp:lastModifiedBy>Админ</cp:lastModifiedBy>
  <cp:revision>409</cp:revision>
  <dcterms:modified xsi:type="dcterms:W3CDTF">2020-12-19T06:14:59Z</dcterms:modified>
</cp:coreProperties>
</file>