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0"/>
  </p:notesMasterIdLst>
  <p:sldIdLst>
    <p:sldId id="314" r:id="rId2"/>
    <p:sldId id="872" r:id="rId3"/>
    <p:sldId id="857" r:id="rId4"/>
    <p:sldId id="874" r:id="rId5"/>
    <p:sldId id="873" r:id="rId6"/>
    <p:sldId id="875" r:id="rId7"/>
    <p:sldId id="876" r:id="rId8"/>
    <p:sldId id="887" r:id="rId9"/>
    <p:sldId id="877" r:id="rId10"/>
    <p:sldId id="878" r:id="rId11"/>
    <p:sldId id="879" r:id="rId12"/>
    <p:sldId id="880" r:id="rId13"/>
    <p:sldId id="881" r:id="rId14"/>
    <p:sldId id="882" r:id="rId15"/>
    <p:sldId id="884" r:id="rId16"/>
    <p:sldId id="845" r:id="rId17"/>
    <p:sldId id="885" r:id="rId18"/>
    <p:sldId id="271" r:id="rId19"/>
  </p:sldIdLst>
  <p:sldSz cx="12192000" cy="6858000"/>
  <p:notesSz cx="6858000" cy="9144000"/>
  <p:defaultTextStyle>
    <a:defPPr>
      <a:defRPr lang="ru-RU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itchFamily="34" charset="0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FF00FF"/>
    <a:srgbClr val="FFFF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825" autoAdjust="0"/>
    <p:restoredTop sz="94803" autoAdjust="0"/>
  </p:normalViewPr>
  <p:slideViewPr>
    <p:cSldViewPr>
      <p:cViewPr varScale="1">
        <p:scale>
          <a:sx n="69" d="100"/>
          <a:sy n="69" d="100"/>
        </p:scale>
        <p:origin x="-540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270" y="3198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BE0389D4-A586-41DF-B01A-F32B87A191DB}" type="datetimeFigureOut">
              <a:rPr lang="ru-RU"/>
              <a:pPr>
                <a:defRPr/>
              </a:pPr>
              <a:t>09.03.2021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 smtClean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FE46D7DF-68EC-4700-8A3E-D13F9F0E9C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45643493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6286677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11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6605967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12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6605967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6605967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6605967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66059679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6605967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6605967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3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66059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4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285000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5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6605967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6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6605967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7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6605967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8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6605967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9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6605967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E46D7DF-68EC-4700-8A3E-D13F9F0E9C06}" type="slidenum">
              <a:rPr lang="ru-RU" smtClean="0"/>
              <a:pPr>
                <a:defRPr/>
              </a:pPr>
              <a:t>10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660596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4401" y="2125983"/>
            <a:ext cx="10363200" cy="315471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2" y="3840480"/>
            <a:ext cx="8534401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EF87D44-BF3B-4C85-8FFA-D310E6017BF1}" type="datetimeFigureOut">
              <a:rPr lang="en-US"/>
              <a:pPr>
                <a:defRPr/>
              </a:pPr>
              <a:t>3/9/2021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7443DC-FF36-4350-B26A-6ABAEA57646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878124" y="2289993"/>
            <a:ext cx="10435757" cy="219612"/>
          </a:xfrm>
        </p:spPr>
        <p:txBody>
          <a:bodyPr/>
          <a:lstStyle>
            <a:lvl1pPr>
              <a:defRPr sz="1427" b="0" i="0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F1B1FE-2052-43F1-9A73-545F81446949}" type="datetimeFigureOut">
              <a:rPr lang="en-US"/>
              <a:pPr>
                <a:defRPr/>
              </a:pPr>
              <a:t>3/9/2021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0372CC-A07C-4914-86EA-2EDBBF46F4D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1" y="1577341"/>
            <a:ext cx="5303520" cy="184666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6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AB3701-F521-4B9B-9BA9-DA4D2500AFAD}" type="datetimeFigureOut">
              <a:rPr lang="en-US"/>
              <a:pPr>
                <a:defRPr/>
              </a:pPr>
              <a:t>3/9/2021</a:t>
            </a:fld>
            <a:endParaRPr lang="en-US"/>
          </a:p>
        </p:txBody>
      </p:sp>
      <p:sp>
        <p:nvSpPr>
          <p:cNvPr id="7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D6DDA0-DB02-49B4-BA2C-4171E3AE9F9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53" y="216475"/>
            <a:ext cx="10920096" cy="375039"/>
          </a:xfrm>
        </p:spPr>
        <p:txBody>
          <a:bodyPr/>
          <a:lstStyle>
            <a:lvl1pPr>
              <a:defRPr sz="2437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4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5C2B8-A49D-424E-91D9-02A853585DDD}" type="datetimeFigureOut">
              <a:rPr lang="en-US"/>
              <a:pPr>
                <a:defRPr/>
              </a:pPr>
              <a:t>3/9/2021</a:t>
            </a:fld>
            <a:endParaRPr lang="en-US"/>
          </a:p>
        </p:txBody>
      </p:sp>
      <p:sp>
        <p:nvSpPr>
          <p:cNvPr id="5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2F6E83-2C89-4073-93E3-AC413193350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/>
          </a:p>
        </p:txBody>
      </p:sp>
      <p:sp>
        <p:nvSpPr>
          <p:cNvPr id="3" name="Holder 5"/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A8D954-5F01-484C-8CB1-B936D8B36C81}" type="datetimeFigureOut">
              <a:rPr lang="en-US"/>
              <a:pPr>
                <a:defRPr/>
              </a:pPr>
              <a:t>3/9/2021</a:t>
            </a:fld>
            <a:endParaRPr lang="en-US"/>
          </a:p>
        </p:txBody>
      </p:sp>
      <p:sp>
        <p:nvSpPr>
          <p:cNvPr id="4" name="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EC1CF01-1E23-45B2-83A2-3BB8D4804B1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  <p:transition spd="med">
    <p:circl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4" y="279962"/>
            <a:ext cx="10363201" cy="31547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1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2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3" y="1397001"/>
            <a:ext cx="3328416" cy="3407438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rtlCol="0" anchor="ctr">
            <a:normAutofit/>
          </a:bodyPr>
          <a:lstStyle>
            <a:lvl1pPr marL="0" indent="0" algn="ctr">
              <a:buNone/>
              <a:defRPr lang="en-US" sz="1400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1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2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3" y="4980569"/>
            <a:ext cx="3328416" cy="958851"/>
          </a:xfrm>
        </p:spPr>
        <p:txBody>
          <a:bodyPr>
            <a:noAutofit/>
          </a:bodyPr>
          <a:lstStyle>
            <a:lvl1pPr marL="0" indent="0">
              <a:buNone/>
              <a:defRPr sz="1400"/>
            </a:lvl1pPr>
            <a:lvl2pPr marL="152385" indent="-152385">
              <a:buFont typeface="Arial" panose="020B0604020202020204" pitchFamily="34" charset="0"/>
              <a:buChar char="•"/>
              <a:defRPr sz="1400"/>
            </a:lvl2pPr>
            <a:lvl3pPr marL="304771" indent="-152385">
              <a:defRPr sz="1400"/>
            </a:lvl3pPr>
            <a:lvl4pPr marL="533349" indent="-228578">
              <a:defRPr sz="1400"/>
            </a:lvl4pPr>
            <a:lvl5pPr marL="761927" indent="-228578">
              <a:defRPr sz="14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4" y="933453"/>
            <a:ext cx="10363201" cy="406400"/>
          </a:xfrm>
        </p:spPr>
        <p:txBody>
          <a:bodyPr>
            <a:normAutofit/>
          </a:bodyPr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800" baseline="0"/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 spd="med">
    <p:circle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288" y="1133475"/>
            <a:ext cx="11949112" cy="559911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17" name="bg object 17"/>
          <p:cNvSpPr/>
          <p:nvPr/>
        </p:nvSpPr>
        <p:spPr>
          <a:xfrm>
            <a:off x="141288" y="150813"/>
            <a:ext cx="11949112" cy="906462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sz="2140">
              <a:solidFill>
                <a:prstClr val="black"/>
              </a:solidFill>
              <a:latin typeface="+mn-lt"/>
            </a:endParaRPr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6588" y="215900"/>
            <a:ext cx="10918825" cy="31591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1029" name="Holder 3"/>
          <p:cNvSpPr>
            <a:spLocks noGrp="1"/>
          </p:cNvSpPr>
          <p:nvPr>
            <p:ph type="body" idx="1"/>
          </p:nvPr>
        </p:nvSpPr>
        <p:spPr bwMode="auto">
          <a:xfrm>
            <a:off x="877888" y="2290763"/>
            <a:ext cx="10436225" cy="184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endParaRPr lang="ru-RU" smtClean="0"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4963" y="6378575"/>
            <a:ext cx="390207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8575"/>
            <a:ext cx="2803525" cy="2762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>
                    <a:tint val="75000"/>
                  </a:prstClr>
                </a:solidFill>
                <a:latin typeface="+mn-lt"/>
              </a:defRPr>
            </a:lvl1pPr>
          </a:lstStyle>
          <a:p>
            <a:pPr>
              <a:defRPr/>
            </a:pPr>
            <a:fld id="{6BC5B995-8579-45BC-B33E-430FA97978EF}" type="datetimeFigureOut">
              <a:rPr lang="en-US"/>
              <a:pPr>
                <a:defRPr/>
              </a:pPr>
              <a:t>3/9/2021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78875" y="6378575"/>
            <a:ext cx="2803525" cy="276225"/>
          </a:xfrm>
          <a:prstGeom prst="rect">
            <a:avLst/>
          </a:prstGeom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>
            <a:lvl1pPr algn="r" eaLnBrk="1" hangingPunct="1">
              <a:defRPr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9AF1C260-9294-49E1-8316-6344D3DB1AFB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</p:sldLayoutIdLst>
  <p:transition spd="med">
    <p:circle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>
          <a:solidFill>
            <a:schemeClr val="tx2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542925" indent="-85725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ea typeface="+mn-ea"/>
          <a:cs typeface="+mn-cs"/>
        </a:defRPr>
      </a:lvl2pPr>
      <a:lvl3pPr marL="1085850" indent="-17145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3pPr>
      <a:lvl4pPr marL="1630363" indent="-258763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ea typeface="+mn-ea"/>
          <a:cs typeface="+mn-cs"/>
        </a:defRPr>
      </a:lvl4pPr>
      <a:lvl5pPr marL="2173288" indent="-344488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543497">
        <a:defRPr>
          <a:latin typeface="+mn-lt"/>
          <a:ea typeface="+mn-ea"/>
          <a:cs typeface="+mn-cs"/>
        </a:defRPr>
      </a:lvl2pPr>
      <a:lvl3pPr marL="1086993">
        <a:defRPr>
          <a:latin typeface="+mn-lt"/>
          <a:ea typeface="+mn-ea"/>
          <a:cs typeface="+mn-cs"/>
        </a:defRPr>
      </a:lvl3pPr>
      <a:lvl4pPr marL="1630490">
        <a:defRPr>
          <a:latin typeface="+mn-lt"/>
          <a:ea typeface="+mn-ea"/>
          <a:cs typeface="+mn-cs"/>
        </a:defRPr>
      </a:lvl4pPr>
      <a:lvl5pPr marL="2173986">
        <a:defRPr>
          <a:latin typeface="+mn-lt"/>
          <a:ea typeface="+mn-ea"/>
          <a:cs typeface="+mn-cs"/>
        </a:defRPr>
      </a:lvl5pPr>
      <a:lvl6pPr marL="2717483">
        <a:defRPr>
          <a:latin typeface="+mn-lt"/>
          <a:ea typeface="+mn-ea"/>
          <a:cs typeface="+mn-cs"/>
        </a:defRPr>
      </a:lvl6pPr>
      <a:lvl7pPr marL="3260979">
        <a:defRPr>
          <a:latin typeface="+mn-lt"/>
          <a:ea typeface="+mn-ea"/>
          <a:cs typeface="+mn-cs"/>
        </a:defRPr>
      </a:lvl7pPr>
      <a:lvl8pPr marL="3804476">
        <a:defRPr>
          <a:latin typeface="+mn-lt"/>
          <a:ea typeface="+mn-ea"/>
          <a:cs typeface="+mn-cs"/>
        </a:defRPr>
      </a:lvl8pPr>
      <a:lvl9pPr marL="4347972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object 2"/>
          <p:cNvSpPr>
            <a:spLocks noChangeArrowheads="1"/>
          </p:cNvSpPr>
          <p:nvPr/>
        </p:nvSpPr>
        <p:spPr bwMode="auto">
          <a:xfrm>
            <a:off x="1588" y="3175"/>
            <a:ext cx="12176125" cy="2157413"/>
          </a:xfrm>
          <a:custGeom>
            <a:avLst/>
            <a:gdLst>
              <a:gd name="T0" fmla="*/ 0 w 5760085"/>
              <a:gd name="T1" fmla="*/ 0 h 1021080"/>
              <a:gd name="T2" fmla="*/ 5760085 w 5760085"/>
              <a:gd name="T3" fmla="*/ 1021080 h 1021080"/>
            </a:gdLst>
            <a:ahLst/>
            <a:cxnLst/>
            <a:rect l="T0" t="T1" r="T2" b="T3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14" name="object 3">
            <a:extLst/>
          </p:cNvPr>
          <p:cNvSpPr txBox="1">
            <a:spLocks noGrp="1"/>
          </p:cNvSpPr>
          <p:nvPr>
            <p:ph type="title"/>
          </p:nvPr>
        </p:nvSpPr>
        <p:spPr>
          <a:xfrm>
            <a:off x="2087563" y="561975"/>
            <a:ext cx="6980237" cy="942975"/>
          </a:xfrm>
        </p:spPr>
        <p:txBody>
          <a:bodyPr vert="horz" tIns="30868" rtlCol="0" anchor="ctr"/>
          <a:lstStyle/>
          <a:p>
            <a:pPr marL="26842" algn="l">
              <a:spcBef>
                <a:spcPts val="241"/>
              </a:spcBef>
              <a:defRPr/>
            </a:pPr>
            <a:r>
              <a:rPr lang="ru-RU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  </a:t>
            </a:r>
            <a:r>
              <a:rPr lang="en-US" sz="5900" spc="11" dirty="0" err="1" smtClean="0">
                <a:latin typeface="Arial" panose="020B0604020202020204" pitchFamily="34" charset="0"/>
                <a:cs typeface="Arial" panose="020B0604020202020204" pitchFamily="34" charset="0"/>
              </a:rPr>
              <a:t>O‘zbek</a:t>
            </a:r>
            <a:r>
              <a:rPr lang="en-US" sz="5900" spc="11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5900" spc="11" dirty="0" err="1">
                <a:latin typeface="Arial" panose="020B0604020202020204" pitchFamily="34" charset="0"/>
                <a:cs typeface="Arial" panose="020B0604020202020204" pitchFamily="34" charset="0"/>
              </a:rPr>
              <a:t>tili</a:t>
            </a:r>
            <a:endParaRPr sz="5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5" name="object 4">
            <a:extLst/>
          </p:cNvPr>
          <p:cNvSpPr txBox="1"/>
          <p:nvPr/>
        </p:nvSpPr>
        <p:spPr>
          <a:xfrm>
            <a:off x="1559496" y="2204864"/>
            <a:ext cx="6840760" cy="3548726"/>
          </a:xfrm>
          <a:prstGeom prst="rect">
            <a:avLst/>
          </a:prstGeom>
        </p:spPr>
        <p:txBody>
          <a:bodyPr wrap="square" lIns="0" tIns="29526" rIns="0" bIns="0">
            <a:spAutoFit/>
          </a:bodyPr>
          <a:lstStyle/>
          <a:p>
            <a:pPr marL="38920">
              <a:spcBef>
                <a:spcPts val="233"/>
              </a:spcBef>
              <a:defRPr/>
            </a:pPr>
            <a:endParaRPr lang="en-US" sz="40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Mavzu</a:t>
            </a:r>
            <a:r>
              <a:rPr lang="en-US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Xalq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og‘zaki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ijodi</a:t>
            </a:r>
            <a:r>
              <a:rPr lang="en-US" sz="48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38920">
              <a:spcBef>
                <a:spcPts val="233"/>
              </a:spcBef>
              <a:defRPr/>
            </a:pPr>
            <a:r>
              <a:rPr lang="en-US" sz="5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“</a:t>
            </a:r>
            <a:r>
              <a:rPr lang="en-US" sz="5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Qaytar</a:t>
            </a:r>
            <a:r>
              <a:rPr lang="en-US" sz="5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54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dunyo</a:t>
            </a:r>
            <a:r>
              <a:rPr lang="en-US" sz="54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  <a:endParaRPr lang="ru-RU" sz="54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  <a:p>
            <a:pPr marL="38920">
              <a:spcBef>
                <a:spcPts val="233"/>
              </a:spcBef>
              <a:defRPr/>
            </a:pPr>
            <a:r>
              <a:rPr lang="ru-RU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4000" b="1" dirty="0" err="1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rivoyat</a:t>
            </a:r>
            <a:r>
              <a:rPr lang="ru-RU" sz="4000" b="1" dirty="0" smtClean="0">
                <a:solidFill>
                  <a:srgbClr val="2365C7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4000" b="1" dirty="0" smtClean="0">
              <a:solidFill>
                <a:srgbClr val="2365C7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7" name="object 5"/>
          <p:cNvSpPr>
            <a:spLocks noChangeArrowheads="1"/>
          </p:cNvSpPr>
          <p:nvPr/>
        </p:nvSpPr>
        <p:spPr bwMode="auto">
          <a:xfrm>
            <a:off x="702445" y="2980731"/>
            <a:ext cx="504055" cy="2752525"/>
          </a:xfrm>
          <a:custGeom>
            <a:avLst/>
            <a:gdLst>
              <a:gd name="T0" fmla="*/ 0 w 344170"/>
              <a:gd name="T1" fmla="*/ 0 h 680719"/>
              <a:gd name="T2" fmla="*/ 344170 w 344170"/>
              <a:gd name="T3" fmla="*/ 680719 h 680719"/>
            </a:gdLst>
            <a:ahLst/>
            <a:cxnLst/>
            <a:rect l="T0" t="T1" r="T2" b="T3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79" name="object 9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3080" name="object 10"/>
          <p:cNvSpPr>
            <a:spLocks noChangeArrowheads="1"/>
          </p:cNvSpPr>
          <p:nvPr/>
        </p:nvSpPr>
        <p:spPr bwMode="auto">
          <a:xfrm>
            <a:off x="9940925" y="482600"/>
            <a:ext cx="1276350" cy="1276350"/>
          </a:xfrm>
          <a:custGeom>
            <a:avLst/>
            <a:gdLst>
              <a:gd name="T0" fmla="*/ 0 w 603885"/>
              <a:gd name="T1" fmla="*/ 0 h 603885"/>
              <a:gd name="T2" fmla="*/ 603885 w 603885"/>
              <a:gd name="T3" fmla="*/ 603885 h 603885"/>
            </a:gdLst>
            <a:ahLst/>
            <a:cxnLst/>
            <a:rect l="T0" t="T1" r="T2" b="T3"/>
            <a:pathLst>
              <a:path w="603885" h="603885">
                <a:moveTo>
                  <a:pt x="0" y="0"/>
                </a:moveTo>
                <a:lnTo>
                  <a:pt x="603605" y="0"/>
                </a:lnTo>
                <a:lnTo>
                  <a:pt x="603605" y="603618"/>
                </a:lnTo>
                <a:lnTo>
                  <a:pt x="0" y="603618"/>
                </a:lnTo>
                <a:lnTo>
                  <a:pt x="0" y="0"/>
                </a:lnTo>
                <a:close/>
              </a:path>
            </a:pathLst>
          </a:custGeom>
          <a:noFill/>
          <a:ln w="30481">
            <a:solidFill>
              <a:srgbClr val="FEFEFE"/>
            </a:solidFill>
            <a:miter lim="800000"/>
            <a:headEnd/>
            <a:tailEnd/>
          </a:ln>
        </p:spPr>
        <p:txBody>
          <a:bodyPr lIns="0" tIns="0" rIns="0" bIns="0"/>
          <a:lstStyle/>
          <a:p>
            <a:endParaRPr lang="ru-RU" sz="2400"/>
          </a:p>
        </p:txBody>
      </p:sp>
      <p:sp>
        <p:nvSpPr>
          <p:cNvPr id="22" name="object 12">
            <a:extLst/>
          </p:cNvPr>
          <p:cNvSpPr txBox="1"/>
          <p:nvPr/>
        </p:nvSpPr>
        <p:spPr>
          <a:xfrm>
            <a:off x="10410825" y="527050"/>
            <a:ext cx="366713" cy="787400"/>
          </a:xfrm>
          <a:prstGeom prst="rect">
            <a:avLst/>
          </a:prstGeom>
        </p:spPr>
        <p:txBody>
          <a:bodyPr lIns="0" tIns="33554" rIns="0" bIns="0">
            <a:spAutoFit/>
          </a:bodyPr>
          <a:lstStyle/>
          <a:p>
            <a:pPr>
              <a:spcBef>
                <a:spcPts val="265"/>
              </a:spcBef>
              <a:defRPr/>
            </a:pPr>
            <a:r>
              <a:rPr lang="en-US" sz="4800" b="1" spc="21" dirty="0">
                <a:solidFill>
                  <a:srgbClr val="FEFEFE"/>
                </a:solidFill>
                <a:latin typeface="Arial"/>
                <a:cs typeface="Arial"/>
              </a:rPr>
              <a:t>5</a:t>
            </a:r>
            <a:endParaRPr sz="4800" dirty="0">
              <a:latin typeface="Arial"/>
              <a:cs typeface="Arial"/>
            </a:endParaRPr>
          </a:p>
        </p:txBody>
      </p:sp>
      <p:sp>
        <p:nvSpPr>
          <p:cNvPr id="23" name="object 13">
            <a:extLst/>
          </p:cNvPr>
          <p:cNvSpPr txBox="1"/>
          <p:nvPr/>
        </p:nvSpPr>
        <p:spPr>
          <a:xfrm>
            <a:off x="10142539" y="1146175"/>
            <a:ext cx="1011236" cy="456636"/>
          </a:xfrm>
          <a:prstGeom prst="rect">
            <a:avLst/>
          </a:prstGeom>
        </p:spPr>
        <p:txBody>
          <a:bodyPr wrap="square" lIns="0" tIns="25500" rIns="0" bIns="0">
            <a:spAutoFit/>
          </a:bodyPr>
          <a:lstStyle/>
          <a:p>
            <a:pPr algn="ctr">
              <a:spcBef>
                <a:spcPts val="201"/>
              </a:spcBef>
              <a:defRPr/>
            </a:pPr>
            <a:r>
              <a:rPr sz="2800" b="1" spc="-11" dirty="0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sz="2800" b="1" dirty="0">
              <a:latin typeface="Arial"/>
              <a:cs typeface="Arial"/>
            </a:endParaRPr>
          </a:p>
        </p:txBody>
      </p:sp>
      <p:sp>
        <p:nvSpPr>
          <p:cNvPr id="3083" name="object 31"/>
          <p:cNvSpPr>
            <a:spLocks noChangeArrowheads="1"/>
          </p:cNvSpPr>
          <p:nvPr/>
        </p:nvSpPr>
        <p:spPr bwMode="auto">
          <a:xfrm>
            <a:off x="742950" y="750888"/>
            <a:ext cx="269875" cy="404812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4" name="object 32"/>
          <p:cNvSpPr>
            <a:spLocks noChangeArrowheads="1"/>
          </p:cNvSpPr>
          <p:nvPr/>
        </p:nvSpPr>
        <p:spPr bwMode="auto">
          <a:xfrm>
            <a:off x="1071563" y="673100"/>
            <a:ext cx="269875" cy="482600"/>
          </a:xfrm>
          <a:prstGeom prst="rect">
            <a:avLst/>
          </a:prstGeom>
          <a:blipFill dpi="0" rotWithShape="1">
            <a:blip r:embed="rId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5" name="object 33"/>
          <p:cNvSpPr>
            <a:spLocks noChangeArrowheads="1"/>
          </p:cNvSpPr>
          <p:nvPr/>
        </p:nvSpPr>
        <p:spPr bwMode="auto">
          <a:xfrm>
            <a:off x="1398588" y="828675"/>
            <a:ext cx="269875" cy="327025"/>
          </a:xfrm>
          <a:prstGeom prst="rect">
            <a:avLst/>
          </a:prstGeom>
          <a:blipFill dpi="0" rotWithShape="1">
            <a:blip r:embed="rId5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sp>
        <p:nvSpPr>
          <p:cNvPr id="3086" name="object 34"/>
          <p:cNvSpPr>
            <a:spLocks noChangeArrowheads="1"/>
          </p:cNvSpPr>
          <p:nvPr/>
        </p:nvSpPr>
        <p:spPr bwMode="auto">
          <a:xfrm>
            <a:off x="993775" y="1214438"/>
            <a:ext cx="520700" cy="346075"/>
          </a:xfrm>
          <a:prstGeom prst="rect">
            <a:avLst/>
          </a:prstGeom>
          <a:blipFill dpi="0" rotWithShape="1">
            <a:blip r:embed="rId6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</p:spPr>
        <p:txBody>
          <a:bodyPr lIns="0" tIns="0" rIns="0" bIns="0"/>
          <a:lstStyle/>
          <a:p>
            <a:endParaRPr lang="ru-RU"/>
          </a:p>
        </p:txBody>
      </p:sp>
      <p:pic>
        <p:nvPicPr>
          <p:cNvPr id="18" name="Picture 2" descr="http://www.guncha.uz/upload/image/qorongi.jpg"/>
          <p:cNvPicPr>
            <a:picLocks noGrp="1" noChangeAspect="1" noChangeArrowheads="1"/>
          </p:cNvPicPr>
          <p:nvPr>
            <p:ph type="pic" sz="quarter" idx="12"/>
          </p:nvPr>
        </p:nvPicPr>
        <p:blipFill>
          <a:blip r:embed="rId7" cstate="print"/>
          <a:srcRect t="367" b="367"/>
          <a:stretch>
            <a:fillRect/>
          </a:stretch>
        </p:blipFill>
        <p:spPr bwMode="auto">
          <a:xfrm>
            <a:off x="7824192" y="2636912"/>
            <a:ext cx="3328416" cy="3407438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91344" y="188640"/>
            <a:ext cx="11809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QAYTAR DUNYO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27848" y="1484784"/>
            <a:ext cx="7056784" cy="489364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Kunlardan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kun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cholning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vaqti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soati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yetib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qazo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qilibdi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Yigit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o‘z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ishlari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ovora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bo‘lib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ko‘p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qayg‘urmabdi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/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Mahalla-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ko‘y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cholni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ko‘mibdi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kuni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yigit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ishdan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qaytsa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o‘g‘il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yog‘ochdan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idish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yasab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o‘tirgan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emish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24578" name="Picture 2" descr="https://i.ytimg.com/vi/MHJn6W9Tn6U/maxresdefaul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9376" y="2636911"/>
            <a:ext cx="4176464" cy="234926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91344" y="188640"/>
            <a:ext cx="11809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QAYTAR DUNYO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727848" y="1412776"/>
            <a:ext cx="7056784" cy="489364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    -</a:t>
            </a:r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Nima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qilyapsan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bolam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? –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so‘rabdi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u.</a:t>
            </a:r>
          </a:p>
          <a:p>
            <a:pPr marL="514350" indent="-514350"/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Sizga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atab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yog‘ochdan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kosa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qoshiq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yasayapman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Qariganingizda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uy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qurib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sizni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eltib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qo‘yaman-da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shu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kosa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qoshiqda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bergan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ovqatlarimni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ichib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o‘tirasiz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22530" name="Picture 2" descr="https://i.ytimg.com/vi/akF5gmbxnqc/maxresdefault.jpg"/>
          <p:cNvPicPr>
            <a:picLocks noChangeAspect="1" noChangeArrowheads="1"/>
          </p:cNvPicPr>
          <p:nvPr/>
        </p:nvPicPr>
        <p:blipFill>
          <a:blip r:embed="rId3" cstate="print"/>
          <a:srcRect l="6200" t="32887" r="64860"/>
          <a:stretch>
            <a:fillRect/>
          </a:stretch>
        </p:blipFill>
        <p:spPr bwMode="auto">
          <a:xfrm>
            <a:off x="623392" y="1556792"/>
            <a:ext cx="3528392" cy="4602609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91344" y="188640"/>
            <a:ext cx="11809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QAYTAR DUNYO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6096000" y="1772816"/>
            <a:ext cx="5688632" cy="429348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Yigit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nima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qilib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qo‘yganini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anglab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afsuslandi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. Ammo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keyingi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pushaymon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o‘zingga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dushman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deganlaridek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ming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pushaymon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qilmasin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,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foydasi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bo‘lmabdi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0486" name="Picture 6" descr="https://allmovies.uz/uploads/images/2018/04/30/F/b/FbBjiTj7SvcGfgJS.jpg"/>
          <p:cNvPicPr>
            <a:picLocks noChangeAspect="1" noChangeArrowheads="1"/>
          </p:cNvPicPr>
          <p:nvPr/>
        </p:nvPicPr>
        <p:blipFill>
          <a:blip r:embed="rId3" cstate="print"/>
          <a:srcRect l="11550" r="26501" b="37001"/>
          <a:stretch>
            <a:fillRect/>
          </a:stretch>
        </p:blipFill>
        <p:spPr bwMode="auto">
          <a:xfrm>
            <a:off x="623392" y="1916832"/>
            <a:ext cx="4779531" cy="3888432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135560" y="1628800"/>
            <a:ext cx="7992888" cy="156966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1.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Hikoyaning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mazmunini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so‘zlab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1344" y="188640"/>
            <a:ext cx="11809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topshiriq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(17</a:t>
            </a:r>
            <a:r>
              <a:rPr lang="ru-RU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7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-bet)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5560" y="3717032"/>
            <a:ext cx="7992888" cy="2308324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Yigit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otasidan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qanday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kechirim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so‘rashi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fikringizni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bayon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800" dirty="0" err="1" smtClean="0">
                <a:latin typeface="Times New Roman" pitchFamily="18" charset="0"/>
                <a:cs typeface="Times New Roman" pitchFamily="18" charset="0"/>
              </a:rPr>
              <a:t>eting</a:t>
            </a:r>
            <a:r>
              <a:rPr lang="en-US" sz="48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5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91344" y="188640"/>
            <a:ext cx="11809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1-mashq 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(177-bet)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99456" y="1268760"/>
            <a:ext cx="9865096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Matn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nuqtalar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o‘rnini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to‘ldiring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055440" y="2204864"/>
            <a:ext cx="10153128" cy="41549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1. Bu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orada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o‘g‘il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ko‘ribdi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2. Ammo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kelini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chiqara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boshlabdi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3. …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idish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yana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sinibdi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4.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Uchinchi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marta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chinni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idish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keyin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yigit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hovlisining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to‘riga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kichik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…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soldirib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otasini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o‘sha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joyga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ko‘chirib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qo‘yibdi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" grpId="0" animBg="1"/>
      <p:bldP spid="11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91344" y="188640"/>
            <a:ext cx="11809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1-mashqni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tekshiramiz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(177-bet)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199456" y="1268760"/>
            <a:ext cx="9865096" cy="646331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Matn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asosida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nuqtalar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o‘rnini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to‘ldiring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9416" y="2206567"/>
            <a:ext cx="10585176" cy="4154984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1. Bu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orada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o‘g‘il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farzand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ko‘ribdi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2. Ammo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kelini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hunar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chiqara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boshlabdi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44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Chinni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idish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yana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sinibdi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 4.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Uchinchi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marta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chinni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idish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singanidan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keyin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yigit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hovlisining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to‘riga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kichik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xona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soldirib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otasini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o‘sha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joyga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ko‘chirib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dirty="0" err="1" smtClean="0">
                <a:latin typeface="Times New Roman" pitchFamily="18" charset="0"/>
                <a:cs typeface="Times New Roman" pitchFamily="18" charset="0"/>
              </a:rPr>
              <a:t>qo‘yibdi</a:t>
            </a:r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8" grpId="0" animBg="1"/>
      <p:bldP spid="11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9376" y="1268760"/>
            <a:ext cx="11305256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birikmalarini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to‘g‘ri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joylashtirib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1344" y="188640"/>
            <a:ext cx="11809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Mustaqil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ish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7368" y="2204864"/>
            <a:ext cx="1144927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o‘g‘li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xushmuomala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qo‘shnimizning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kamtar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bola.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7368" y="3140968"/>
            <a:ext cx="1144927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hamma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bo‘lishi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tartib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joyda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intizom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7368" y="4005064"/>
            <a:ext cx="1144927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shirinso‘z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hurmatga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o‘qituvchimiz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maktabda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7368" y="4869160"/>
            <a:ext cx="1144927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odobli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bo‘lmog‘i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aqlli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bola,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zarur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7368" y="5733256"/>
            <a:ext cx="1144927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izzatda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hurmatda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kichiklarga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kattalarga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5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479376" y="1268760"/>
            <a:ext cx="11305256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birikmalarini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to‘g‘ri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joylashtirib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gaplar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1344" y="188640"/>
            <a:ext cx="11809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Mustaqil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ish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07368" y="2204864"/>
            <a:ext cx="1144927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Qo‘shnimizning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o‘g‘li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kamtar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xushmuomala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07368" y="3140968"/>
            <a:ext cx="1144927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Hamma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joyda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tartib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intizom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bo‘lishi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07368" y="4005064"/>
            <a:ext cx="1144927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O‘qituvchimiz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maktabda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shirinso‘z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hurmatga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ega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– 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inson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07368" y="4869160"/>
            <a:ext cx="1144927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Qiz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bola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odobli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aqlli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bo‘lmog‘i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zarur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407368" y="5733256"/>
            <a:ext cx="11449272" cy="646331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Siz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doim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kattalarga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hurmatda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kichiklarga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izzatda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err="1" smtClean="0">
                <a:latin typeface="Times New Roman" pitchFamily="18" charset="0"/>
                <a:cs typeface="Times New Roman" pitchFamily="18" charset="0"/>
              </a:rPr>
              <a:t>bo‘ling</a:t>
            </a:r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  <p:extLst>
      <p:ext uri="{BB962C8B-B14F-4D97-AF65-F5344CB8AC3E}">
        <p14:creationId xmlns=""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5" grpId="0" animBg="1"/>
      <p:bldP spid="7" grpId="0" animBg="1"/>
      <p:bldP spid="8" grpId="0" animBg="1"/>
      <p:bldP spid="9" grpId="0" animBg="1"/>
      <p:bldP spid="11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74638"/>
            <a:ext cx="11809412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23392" y="1988840"/>
            <a:ext cx="6840760" cy="31683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1. 1-topshiriqda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berilgan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matndan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xarakter-xususiyatlarni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bildiruvchi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so‘zlar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yarating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daftaringizga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yozing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(177-bet)</a:t>
            </a:r>
          </a:p>
        </p:txBody>
      </p:sp>
      <p:pic>
        <p:nvPicPr>
          <p:cNvPr id="7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56240" y="2132856"/>
            <a:ext cx="3384376" cy="3545537"/>
          </a:xfrm>
          <a:prstGeom prst="rect">
            <a:avLst/>
          </a:prstGeom>
          <a:noFill/>
        </p:spPr>
      </p:pic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 idx="4294967295"/>
          </p:nvPr>
        </p:nvSpPr>
        <p:spPr>
          <a:xfrm>
            <a:off x="119063" y="274638"/>
            <a:ext cx="11809412" cy="553998"/>
          </a:xfr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MUSTAQIL BAJARISH UCHUN TOPSHIRIQLAR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1384" y="1340768"/>
            <a:ext cx="6552728" cy="3168352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1. </a:t>
            </a:r>
            <a:r>
              <a:rPr lang="en-US" sz="4000" b="1" i="1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Mustaqil</a:t>
            </a:r>
            <a:r>
              <a:rPr lang="en-US" sz="4000" b="1" i="1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i="1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ish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Dasturxon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atrofida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o‘zini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tutish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qoidalari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haqida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4-5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gapdan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iborat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matn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tuzing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(174-bet)</a:t>
            </a:r>
          </a:p>
        </p:txBody>
      </p:sp>
      <p:pic>
        <p:nvPicPr>
          <p:cNvPr id="7" name="Picture 2" descr="C:\Users\Maktab\Desktop\Rasmlar\writing-icon-girl-vector-917766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256240" y="2132856"/>
            <a:ext cx="3384376" cy="3545537"/>
          </a:xfrm>
          <a:prstGeom prst="rect">
            <a:avLst/>
          </a:prstGeom>
          <a:noFill/>
        </p:spPr>
      </p:pic>
      <p:sp>
        <p:nvSpPr>
          <p:cNvPr id="6" name="Прямоугольник 5"/>
          <p:cNvSpPr/>
          <p:nvPr/>
        </p:nvSpPr>
        <p:spPr>
          <a:xfrm>
            <a:off x="479376" y="4653136"/>
            <a:ext cx="6624736" cy="187220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  <a:softEdge rad="127000"/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742950" indent="-742950" eaLnBrk="1" hangingPunct="1"/>
            <a:r>
              <a:rPr lang="en-US" sz="36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2. “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Kuzatib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yur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tuzatib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yur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” </a:t>
            </a:r>
          </a:p>
          <a:p>
            <a:pPr marL="742950" indent="-742950" eaLnBrk="1" hangingPunct="1"/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she’rining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mazmunini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so‘zlab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4000" dirty="0" smtClean="0">
              <a:solidFill>
                <a:srgbClr val="231F20"/>
              </a:solidFill>
              <a:latin typeface="Times New Roman" pitchFamily="18" charset="0"/>
              <a:cs typeface="Times New Roman" pitchFamily="18" charset="0"/>
            </a:endParaRPr>
          </a:p>
          <a:p>
            <a:pPr marL="742950" indent="-742950" eaLnBrk="1" hangingPunct="1"/>
            <a:r>
              <a:rPr lang="en-US" sz="4000" dirty="0" err="1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bering</a:t>
            </a:r>
            <a:r>
              <a:rPr lang="en-US" sz="4000" dirty="0" smtClean="0">
                <a:solidFill>
                  <a:srgbClr val="231F2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</p:spTree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91344" y="188640"/>
            <a:ext cx="1180931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MUSTAQIL BAJARISH UCHUN TOPSHIRIQLAR</a:t>
            </a:r>
            <a:endParaRPr lang="ru-RU" sz="4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79376" y="1556792"/>
            <a:ext cx="11305256" cy="4708981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742950" indent="-742950" algn="ctr">
              <a:lnSpc>
                <a:spcPct val="150000"/>
              </a:lnSpc>
            </a:pP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Dasturxon</a:t>
            </a:r>
            <a:r>
              <a:rPr lang="en-US" sz="40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 smtClean="0">
                <a:latin typeface="Times New Roman" pitchFamily="18" charset="0"/>
                <a:cs typeface="Times New Roman" pitchFamily="18" charset="0"/>
              </a:rPr>
              <a:t>atrofida</a:t>
            </a:r>
            <a:endParaRPr lang="en-US" sz="4000" b="1" dirty="0" smtClean="0">
              <a:latin typeface="Times New Roman" pitchFamily="18" charset="0"/>
              <a:cs typeface="Times New Roman" pitchFamily="18" charset="0"/>
            </a:endParaRPr>
          </a:p>
          <a:p>
            <a:pPr marL="742950" indent="-74295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Dasturxon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atrofida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sergak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bo‘lishingiz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lozim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742950" indent="-7429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O‘ylab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so‘zlashingiz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kerak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O‘zingizdan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kattalarning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so‘zlariga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quloq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tuting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Ularning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so‘zlarini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bo‘lmang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742950" indent="-7429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Taomni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kattalar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boshlagandan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so‘ng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iste’mol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qiling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742950" indent="-7429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Taomni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ovoz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chiqarib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iste’mol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qilmang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Tishingizni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742950" indent="-7429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barmoqlar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tozalamang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 </a:t>
            </a:r>
          </a:p>
        </p:txBody>
      </p:sp>
    </p:spTree>
    <p:extLst>
      <p:ext uri="{BB962C8B-B14F-4D97-AF65-F5344CB8AC3E}">
        <p14:creationId xmlns=""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5087888" y="188640"/>
            <a:ext cx="453650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Bilasizmi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Овал 11"/>
          <p:cNvSpPr/>
          <p:nvPr/>
        </p:nvSpPr>
        <p:spPr>
          <a:xfrm>
            <a:off x="2711624" y="1196752"/>
            <a:ext cx="3096344" cy="144016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ertaklar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Овал 13"/>
          <p:cNvSpPr/>
          <p:nvPr/>
        </p:nvSpPr>
        <p:spPr>
          <a:xfrm>
            <a:off x="479376" y="2636912"/>
            <a:ext cx="3024336" cy="1512168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rivoyat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Овал 16"/>
          <p:cNvSpPr/>
          <p:nvPr/>
        </p:nvSpPr>
        <p:spPr>
          <a:xfrm>
            <a:off x="8328248" y="4509120"/>
            <a:ext cx="2952328" cy="1512168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askiya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Овал 17"/>
          <p:cNvSpPr/>
          <p:nvPr/>
        </p:nvSpPr>
        <p:spPr>
          <a:xfrm>
            <a:off x="4367808" y="5157192"/>
            <a:ext cx="3528392" cy="144016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qo‘shiqlar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Овал 18"/>
          <p:cNvSpPr/>
          <p:nvPr/>
        </p:nvSpPr>
        <p:spPr>
          <a:xfrm>
            <a:off x="8544272" y="2708920"/>
            <a:ext cx="3240360" cy="1512168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dostonlar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" name="Овал 19"/>
          <p:cNvSpPr/>
          <p:nvPr/>
        </p:nvSpPr>
        <p:spPr>
          <a:xfrm>
            <a:off x="6456040" y="1268760"/>
            <a:ext cx="3096344" cy="1440160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maqollar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" name="Овал 20"/>
          <p:cNvSpPr/>
          <p:nvPr/>
        </p:nvSpPr>
        <p:spPr>
          <a:xfrm>
            <a:off x="4943872" y="3140968"/>
            <a:ext cx="2448272" cy="1512168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Xalq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og‘zaki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ijodi</a:t>
            </a:r>
            <a:endParaRPr lang="ru-RU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23" name="Прямая со стрелкой 22"/>
          <p:cNvCxnSpPr/>
          <p:nvPr/>
        </p:nvCxnSpPr>
        <p:spPr>
          <a:xfrm flipV="1">
            <a:off x="7032104" y="2852936"/>
            <a:ext cx="504056" cy="354922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Прямая со стрелкой 24"/>
          <p:cNvCxnSpPr/>
          <p:nvPr/>
        </p:nvCxnSpPr>
        <p:spPr>
          <a:xfrm flipV="1">
            <a:off x="7536160" y="3645024"/>
            <a:ext cx="864096" cy="144016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Прямая со стрелкой 26"/>
          <p:cNvCxnSpPr/>
          <p:nvPr/>
        </p:nvCxnSpPr>
        <p:spPr>
          <a:xfrm>
            <a:off x="7248128" y="4437112"/>
            <a:ext cx="648072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4223792" y="4293096"/>
            <a:ext cx="648072" cy="432048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H="1" flipV="1">
            <a:off x="4799856" y="2780928"/>
            <a:ext cx="576064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flipH="1" flipV="1">
            <a:off x="3647728" y="3429000"/>
            <a:ext cx="1080120" cy="216024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Овал 32"/>
          <p:cNvSpPr/>
          <p:nvPr/>
        </p:nvSpPr>
        <p:spPr>
          <a:xfrm>
            <a:off x="1199456" y="4509120"/>
            <a:ext cx="3096344" cy="1512168"/>
          </a:xfrm>
          <a:prstGeom prst="ellipse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afsona</a:t>
            </a:r>
            <a:endParaRPr lang="ru-RU" sz="4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5" name="Прямая со стрелкой 34"/>
          <p:cNvCxnSpPr/>
          <p:nvPr/>
        </p:nvCxnSpPr>
        <p:spPr>
          <a:xfrm>
            <a:off x="6240016" y="4725144"/>
            <a:ext cx="0" cy="36004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p14="http://schemas.microsoft.com/office/powerpoint/2010/main" val="214024829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10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8" dur="10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  <p:bldP spid="12" grpId="0" animBg="1"/>
      <p:bldP spid="14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3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335360" y="1340768"/>
            <a:ext cx="11521280" cy="5139869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r>
              <a:rPr lang="en-US" sz="44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…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Ertaklar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maqollar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dostonlar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qo‘shiqlar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–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hammasi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yig‘ilib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xalq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og‘zaki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ijodini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hosil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qiladi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Bulardan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tashqari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yana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askiya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afsona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rivoyatlar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xalq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og‘zaki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ijodi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deb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ataladi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Chunki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ularni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xalq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yuzlab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yillar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davomida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yaratgan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va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ular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og‘izdan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og‘izga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o‘tib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sirli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javohirlar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kabi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bizgacha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yetib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200" dirty="0" err="1" smtClean="0">
                <a:latin typeface="Times New Roman" pitchFamily="18" charset="0"/>
                <a:cs typeface="Times New Roman" pitchFamily="18" charset="0"/>
              </a:rPr>
              <a:t>kelgan</a:t>
            </a:r>
            <a:r>
              <a:rPr lang="en-US" sz="4200" dirty="0" smtClean="0">
                <a:latin typeface="Times New Roman" pitchFamily="18" charset="0"/>
                <a:cs typeface="Times New Roman" pitchFamily="18" charset="0"/>
              </a:rPr>
              <a:t>…</a:t>
            </a:r>
          </a:p>
          <a:p>
            <a:pPr algn="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Omonulla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Madayev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1344" y="188640"/>
            <a:ext cx="11809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sz="4400" b="1" dirty="0" err="1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Bilasizmi</a:t>
            </a:r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?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1631504" y="1268760"/>
            <a:ext cx="8424936" cy="5847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algn="ctr"/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1-topshiriq.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O‘qing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Tinglang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200" dirty="0" err="1" smtClean="0">
                <a:latin typeface="Times New Roman" pitchFamily="18" charset="0"/>
                <a:cs typeface="Times New Roman" pitchFamily="18" charset="0"/>
              </a:rPr>
              <a:t>So‘zlang</a:t>
            </a:r>
            <a:r>
              <a:rPr lang="en-US" sz="32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91344" y="188640"/>
            <a:ext cx="11809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QAYTAR DUNYO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83832" y="2060848"/>
            <a:ext cx="7200800" cy="4401205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36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Qadim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zamonda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chol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o‘g‘li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yashar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ekan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Cholning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xotini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vafot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etgan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bo‘lib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yolg‘iz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o‘g‘li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bilan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qolibdi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O‘g‘lini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nihoyatda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ehtiyotlab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katta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qilibdi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O‘g‘li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voyaga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yetgach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uylantiribdi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050" name="Picture 2" descr="C:\Users\Maktab\Desktop\maxresdefault (1)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35360" y="2564904"/>
            <a:ext cx="4154239" cy="310597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0" grpId="0"/>
      <p:bldP spid="5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91344" y="188640"/>
            <a:ext cx="11809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QAYTAR DUNYO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943872" y="1700808"/>
            <a:ext cx="6840760" cy="440120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Bu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orada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o‘g‘li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farzandli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bo‘libdi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Chol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o‘g‘liga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quvonsa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nevarasiga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ikki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quvonarmish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Ammo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kelini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hunar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chiqara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boshlabdi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Cholni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o‘tirsa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o‘poq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tursa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so‘poq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4000" dirty="0" err="1" smtClean="0">
                <a:latin typeface="Times New Roman" pitchFamily="18" charset="0"/>
                <a:cs typeface="Times New Roman" pitchFamily="18" charset="0"/>
              </a:rPr>
              <a:t>deyaveribdi</a:t>
            </a:r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28674" name="Picture 2" descr="https://images.vfl.ru/ii/1588080720/de5b4a78/30354196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39416" y="1772816"/>
            <a:ext cx="3634457" cy="439248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91344" y="188640"/>
            <a:ext cx="11809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QAYTAR DUNYO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591944" y="1484784"/>
            <a:ext cx="6264696" cy="4909036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en-US" sz="4000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Kunlardan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kun </a:t>
            </a:r>
            <a:endParaRPr lang="ru-RU" sz="39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cholning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qo‘lidan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kosa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tushib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en-US" sz="39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ketib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sinib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qolibdi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Kelinning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jahli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chiqbdi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kuni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chol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yana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ovqatni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to‘kib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yuboribdi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Chinni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idish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yana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9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sinibdi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Kelin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yana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janjal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qilibdi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. </a:t>
            </a:r>
          </a:p>
        </p:txBody>
      </p:sp>
      <p:pic>
        <p:nvPicPr>
          <p:cNvPr id="52226" name="Picture 2" descr="https://i.ytimg.com/vi/Pxm2pgKajfg/maxresdefault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07368" y="2420888"/>
            <a:ext cx="5004321" cy="281493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191344" y="188640"/>
            <a:ext cx="1180931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    QAYTAR DUNYO</a:t>
            </a:r>
            <a:endParaRPr lang="ru-RU" sz="44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303912" y="1844824"/>
            <a:ext cx="6552728" cy="429348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noFill/>
          </a:ln>
          <a:effectLst>
            <a:outerShdw blurRad="190500" dist="228600" dir="270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4800000"/>
            </a:lightRig>
          </a:scene3d>
          <a:sp3d prstMaterial="matte">
            <a:bevelT w="127000" h="63500"/>
          </a:sp3d>
        </p:spPr>
        <p:txBody>
          <a:bodyPr wrap="square" rtlCol="0">
            <a:spAutoFit/>
          </a:bodyPr>
          <a:lstStyle/>
          <a:p>
            <a:pPr marL="514350" indent="-514350"/>
            <a:r>
              <a:rPr lang="ru-RU" sz="3900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Uchinchi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marta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ham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chinni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idish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singanidan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keyin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yigit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9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hovlining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to‘riga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kichik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bir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9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xona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soldirib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otasini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o‘sha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joyga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ko‘chirib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qo‘yibdi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. </a:t>
            </a:r>
            <a:endParaRPr lang="ru-RU" sz="39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Unga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yog‘ochdan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kosa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qoshiq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900" dirty="0" smtClean="0">
              <a:latin typeface="Times New Roman" pitchFamily="18" charset="0"/>
              <a:cs typeface="Times New Roman" pitchFamily="18" charset="0"/>
            </a:endParaRPr>
          </a:p>
          <a:p>
            <a:pPr marL="514350" indent="-514350"/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qildirib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900" dirty="0" err="1" smtClean="0">
                <a:latin typeface="Times New Roman" pitchFamily="18" charset="0"/>
                <a:cs typeface="Times New Roman" pitchFamily="18" charset="0"/>
              </a:rPr>
              <a:t>beribdi</a:t>
            </a:r>
            <a:r>
              <a:rPr lang="en-US" sz="39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pic>
        <p:nvPicPr>
          <p:cNvPr id="7" name="Picture 2" descr="https://i.ytimg.com/vi/KYofXUmAFCo/maxresdefault.jpg"/>
          <p:cNvPicPr>
            <a:picLocks noChangeAspect="1" noChangeArrowheads="1"/>
          </p:cNvPicPr>
          <p:nvPr/>
        </p:nvPicPr>
        <p:blipFill>
          <a:blip r:embed="rId3" cstate="print"/>
          <a:srcRect l="12219" r="13111"/>
          <a:stretch>
            <a:fillRect/>
          </a:stretch>
        </p:blipFill>
        <p:spPr bwMode="auto">
          <a:xfrm>
            <a:off x="695400" y="2276872"/>
            <a:ext cx="4320480" cy="325467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995662423"/>
      </p:ext>
    </p:extLst>
  </p:cSld>
  <p:clrMapOvr>
    <a:masterClrMapping/>
  </p:clrMapOvr>
  <p:transition spd="med">
    <p:circl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3">
            <a:lumMod val="20000"/>
            <a:lumOff val="80000"/>
          </a:schemeClr>
        </a:solidFill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93081947</TotalTime>
  <Words>756</Words>
  <Application>Microsoft Office PowerPoint</Application>
  <PresentationFormat>Произвольный</PresentationFormat>
  <Paragraphs>139</Paragraphs>
  <Slides>18</Slides>
  <Notes>16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19" baseType="lpstr">
      <vt:lpstr>Office Theme</vt:lpstr>
      <vt:lpstr>    O‘zbek tili</vt:lpstr>
      <vt:lpstr>MUSTAQIL BAJARISH UCHUN TOPSHIRIQLAR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MUSTAQIL BAJARISH UCHUN TOPSHIRIQLAR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Adabiyot          5-sinf</dc:title>
  <dc:creator>lenovo</dc:creator>
  <cp:lastModifiedBy>Maktab</cp:lastModifiedBy>
  <cp:revision>2930</cp:revision>
  <dcterms:created xsi:type="dcterms:W3CDTF">2020-08-03T09:44:14Z</dcterms:created>
  <dcterms:modified xsi:type="dcterms:W3CDTF">2021-03-09T16:14:44Z</dcterms:modified>
</cp:coreProperties>
</file>