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0"/>
  </p:notesMasterIdLst>
  <p:sldIdLst>
    <p:sldId id="314" r:id="rId2"/>
    <p:sldId id="723" r:id="rId3"/>
    <p:sldId id="756" r:id="rId4"/>
    <p:sldId id="695" r:id="rId5"/>
    <p:sldId id="711" r:id="rId6"/>
    <p:sldId id="739" r:id="rId7"/>
    <p:sldId id="748" r:id="rId8"/>
    <p:sldId id="751" r:id="rId9"/>
    <p:sldId id="762" r:id="rId10"/>
    <p:sldId id="757" r:id="rId11"/>
    <p:sldId id="758" r:id="rId12"/>
    <p:sldId id="759" r:id="rId13"/>
    <p:sldId id="760" r:id="rId14"/>
    <p:sldId id="761" r:id="rId15"/>
    <p:sldId id="752" r:id="rId16"/>
    <p:sldId id="763" r:id="rId17"/>
    <p:sldId id="764" r:id="rId18"/>
    <p:sldId id="271" r:id="rId19"/>
  </p:sldIdLst>
  <p:sldSz cx="12192000" cy="6858000"/>
  <p:notesSz cx="6858000" cy="9144000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FF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825" autoAdjust="0"/>
    <p:restoredTop sz="94833" autoAdjust="0"/>
  </p:normalViewPr>
  <p:slideViewPr>
    <p:cSldViewPr>
      <p:cViewPr varScale="1">
        <p:scale>
          <a:sx n="62" d="100"/>
          <a:sy n="62" d="100"/>
        </p:scale>
        <p:origin x="450" y="60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270" y="3198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BE0389D4-A586-41DF-B01A-F32B87A191DB}" type="datetimeFigureOut">
              <a:rPr lang="ru-RU"/>
              <a:pPr>
                <a:defRPr/>
              </a:pPr>
              <a:t>16.02.2021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FE46D7DF-68EC-4700-8A3E-D13F9F0E9C0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643493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866779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850004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605967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605967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605967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605967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850004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850004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850004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731423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943700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605967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605967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605967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40FF3D-43ED-4881-B1B2-840FBF5767E6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643060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850004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85000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1" y="2125983"/>
            <a:ext cx="10363200" cy="315471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2" y="3840480"/>
            <a:ext cx="8534401" cy="18466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F87D44-BF3B-4C85-8FFA-D310E6017BF1}" type="datetimeFigureOut">
              <a:rPr lang="en-US"/>
              <a:pPr>
                <a:defRPr/>
              </a:pPr>
              <a:t>2/16/2021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7443DC-FF36-4350-B26A-6ABAEA57646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circl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75039"/>
          </a:xfrm>
        </p:spPr>
        <p:txBody>
          <a:bodyPr/>
          <a:lstStyle>
            <a:lvl1pPr>
              <a:defRPr sz="2437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78124" y="2289993"/>
            <a:ext cx="10435757" cy="219612"/>
          </a:xfrm>
        </p:spPr>
        <p:txBody>
          <a:bodyPr/>
          <a:lstStyle>
            <a:lvl1pPr>
              <a:defRPr sz="1427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F1B1FE-2052-43F1-9A73-545F81446949}" type="datetimeFigureOut">
              <a:rPr lang="en-US"/>
              <a:pPr>
                <a:defRPr/>
              </a:pPr>
              <a:t>2/16/2021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0372CC-A07C-4914-86EA-2EDBBF46F4D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circl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75039"/>
          </a:xfrm>
        </p:spPr>
        <p:txBody>
          <a:bodyPr/>
          <a:lstStyle>
            <a:lvl1pPr>
              <a:defRPr sz="2437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1"/>
            <a:ext cx="5303520" cy="18466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1" y="1577341"/>
            <a:ext cx="5303520" cy="18466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6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AB3701-F521-4B9B-9BA9-DA4D2500AFAD}" type="datetimeFigureOut">
              <a:rPr lang="en-US"/>
              <a:pPr>
                <a:defRPr/>
              </a:pPr>
              <a:t>2/16/2021</a:t>
            </a:fld>
            <a:endParaRPr lang="en-US"/>
          </a:p>
        </p:txBody>
      </p:sp>
      <p:sp>
        <p:nvSpPr>
          <p:cNvPr id="7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D6DDA0-DB02-49B4-BA2C-4171E3AE9F9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circl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75039"/>
          </a:xfrm>
        </p:spPr>
        <p:txBody>
          <a:bodyPr/>
          <a:lstStyle>
            <a:lvl1pPr>
              <a:defRPr sz="2437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4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C5C2B8-A49D-424E-91D9-02A853585DDD}" type="datetimeFigureOut">
              <a:rPr lang="en-US"/>
              <a:pPr>
                <a:defRPr/>
              </a:pPr>
              <a:t>2/16/2021</a:t>
            </a:fld>
            <a:endParaRPr lang="en-US"/>
          </a:p>
        </p:txBody>
      </p:sp>
      <p:sp>
        <p:nvSpPr>
          <p:cNvPr id="5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2F6E83-2C89-4073-93E3-AC413193350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circl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3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A8D954-5F01-484C-8CB1-B936D8B36C81}" type="datetimeFigureOut">
              <a:rPr lang="en-US"/>
              <a:pPr>
                <a:defRPr/>
              </a:pPr>
              <a:t>2/16/2021</a:t>
            </a:fld>
            <a:endParaRPr lang="en-US"/>
          </a:p>
        </p:txBody>
      </p:sp>
      <p:sp>
        <p:nvSpPr>
          <p:cNvPr id="4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C1CF01-1E23-45B2-83A2-3BB8D4804B1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circl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3154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  <p:transition spd="med">
    <p:circle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288" y="1133475"/>
            <a:ext cx="11949112" cy="5599113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lIns="0" tIns="0" rIns="0" bIns="0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sz="2140">
              <a:solidFill>
                <a:prstClr val="black"/>
              </a:solidFill>
              <a:latin typeface="+mn-lt"/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41288" y="150813"/>
            <a:ext cx="11949112" cy="90646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sz="2140">
              <a:solidFill>
                <a:prstClr val="black"/>
              </a:solidFill>
              <a:latin typeface="+mn-lt"/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6588" y="215900"/>
            <a:ext cx="10918825" cy="31591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1029" name="Holder 3"/>
          <p:cNvSpPr>
            <a:spLocks noGrp="1"/>
          </p:cNvSpPr>
          <p:nvPr>
            <p:ph type="body" idx="1"/>
          </p:nvPr>
        </p:nvSpPr>
        <p:spPr bwMode="auto">
          <a:xfrm>
            <a:off x="877888" y="2290763"/>
            <a:ext cx="10436225" cy="184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endParaRPr lang="ru-RU" smtClean="0"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4963" y="6378575"/>
            <a:ext cx="3902075" cy="2762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8575"/>
            <a:ext cx="2803525" cy="2762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fld id="{6BC5B995-8579-45BC-B33E-430FA97978EF}" type="datetimeFigureOut">
              <a:rPr lang="en-US"/>
              <a:pPr>
                <a:defRPr/>
              </a:pPr>
              <a:t>2/16/2021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875" y="6378575"/>
            <a:ext cx="2803525" cy="276225"/>
          </a:xfrm>
          <a:prstGeom prst="rect">
            <a:avLst/>
          </a:prstGeom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algn="r" eaLnBrk="1" hangingPunct="1">
              <a:defRPr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9AF1C260-9294-49E1-8316-6344D3DB1AF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7" r:id="rId1"/>
    <p:sldLayoutId id="2147483718" r:id="rId2"/>
    <p:sldLayoutId id="2147483719" r:id="rId3"/>
    <p:sldLayoutId id="2147483720" r:id="rId4"/>
    <p:sldLayoutId id="2147483721" r:id="rId5"/>
    <p:sldLayoutId id="2147483722" r:id="rId6"/>
  </p:sldLayoutIdLst>
  <p:transition spd="med">
    <p:circle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542925" indent="-85725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  <a:cs typeface="+mn-cs"/>
        </a:defRPr>
      </a:lvl2pPr>
      <a:lvl3pPr marL="1085850" indent="-17145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3pPr>
      <a:lvl4pPr marL="1630363" indent="-258763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  <a:cs typeface="+mn-cs"/>
        </a:defRPr>
      </a:lvl4pPr>
      <a:lvl5pPr marL="2173288" indent="-344488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5pPr>
      <a:lvl6pPr marL="2717483">
        <a:defRPr>
          <a:latin typeface="+mn-lt"/>
          <a:ea typeface="+mn-ea"/>
          <a:cs typeface="+mn-cs"/>
        </a:defRPr>
      </a:lvl6pPr>
      <a:lvl7pPr marL="3260979">
        <a:defRPr>
          <a:latin typeface="+mn-lt"/>
          <a:ea typeface="+mn-ea"/>
          <a:cs typeface="+mn-cs"/>
        </a:defRPr>
      </a:lvl7pPr>
      <a:lvl8pPr marL="3804476">
        <a:defRPr>
          <a:latin typeface="+mn-lt"/>
          <a:ea typeface="+mn-ea"/>
          <a:cs typeface="+mn-cs"/>
        </a:defRPr>
      </a:lvl8pPr>
      <a:lvl9pPr marL="4347972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543497">
        <a:defRPr>
          <a:latin typeface="+mn-lt"/>
          <a:ea typeface="+mn-ea"/>
          <a:cs typeface="+mn-cs"/>
        </a:defRPr>
      </a:lvl2pPr>
      <a:lvl3pPr marL="1086993">
        <a:defRPr>
          <a:latin typeface="+mn-lt"/>
          <a:ea typeface="+mn-ea"/>
          <a:cs typeface="+mn-cs"/>
        </a:defRPr>
      </a:lvl3pPr>
      <a:lvl4pPr marL="1630490">
        <a:defRPr>
          <a:latin typeface="+mn-lt"/>
          <a:ea typeface="+mn-ea"/>
          <a:cs typeface="+mn-cs"/>
        </a:defRPr>
      </a:lvl4pPr>
      <a:lvl5pPr marL="2173986">
        <a:defRPr>
          <a:latin typeface="+mn-lt"/>
          <a:ea typeface="+mn-ea"/>
          <a:cs typeface="+mn-cs"/>
        </a:defRPr>
      </a:lvl5pPr>
      <a:lvl6pPr marL="2717483">
        <a:defRPr>
          <a:latin typeface="+mn-lt"/>
          <a:ea typeface="+mn-ea"/>
          <a:cs typeface="+mn-cs"/>
        </a:defRPr>
      </a:lvl6pPr>
      <a:lvl7pPr marL="3260979">
        <a:defRPr>
          <a:latin typeface="+mn-lt"/>
          <a:ea typeface="+mn-ea"/>
          <a:cs typeface="+mn-cs"/>
        </a:defRPr>
      </a:lvl7pPr>
      <a:lvl8pPr marL="3804476">
        <a:defRPr>
          <a:latin typeface="+mn-lt"/>
          <a:ea typeface="+mn-ea"/>
          <a:cs typeface="+mn-cs"/>
        </a:defRPr>
      </a:lvl8pPr>
      <a:lvl9pPr marL="4347972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object 2"/>
          <p:cNvSpPr>
            <a:spLocks noChangeArrowheads="1"/>
          </p:cNvSpPr>
          <p:nvPr/>
        </p:nvSpPr>
        <p:spPr bwMode="auto">
          <a:xfrm>
            <a:off x="1588" y="3175"/>
            <a:ext cx="12176125" cy="2157413"/>
          </a:xfrm>
          <a:custGeom>
            <a:avLst/>
            <a:gdLst>
              <a:gd name="T0" fmla="*/ 0 w 5760085"/>
              <a:gd name="T1" fmla="*/ 0 h 1021080"/>
              <a:gd name="T2" fmla="*/ 5760085 w 5760085"/>
              <a:gd name="T3" fmla="*/ 1021080 h 1021080"/>
            </a:gdLst>
            <a:ahLst/>
            <a:cxnLst/>
            <a:rect l="T0" t="T1" r="T2" b="T3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 sz="2400"/>
          </a:p>
        </p:txBody>
      </p:sp>
      <p:sp>
        <p:nvSpPr>
          <p:cNvPr id="14" name="object 3">
            <a:extLst/>
          </p:cNvPr>
          <p:cNvSpPr txBox="1">
            <a:spLocks noGrp="1"/>
          </p:cNvSpPr>
          <p:nvPr>
            <p:ph type="title"/>
          </p:nvPr>
        </p:nvSpPr>
        <p:spPr>
          <a:xfrm>
            <a:off x="2087563" y="561975"/>
            <a:ext cx="6980237" cy="942975"/>
          </a:xfrm>
        </p:spPr>
        <p:txBody>
          <a:bodyPr vert="horz" tIns="30868" rtlCol="0" anchor="ctr"/>
          <a:lstStyle/>
          <a:p>
            <a:pPr marL="26842" algn="l">
              <a:spcBef>
                <a:spcPts val="241"/>
              </a:spcBef>
              <a:defRPr/>
            </a:pPr>
            <a:r>
              <a:rPr lang="ru-RU" sz="5900" spc="1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900" spc="11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5900" spc="1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O‘zbek</a:t>
            </a:r>
            <a:r>
              <a:rPr lang="en-US" sz="5900" spc="1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900" spc="11" dirty="0" err="1">
                <a:latin typeface="Arial" panose="020B0604020202020204" pitchFamily="34" charset="0"/>
                <a:cs typeface="Arial" panose="020B0604020202020204" pitchFamily="34" charset="0"/>
              </a:rPr>
              <a:t>tili</a:t>
            </a:r>
            <a:endParaRPr sz="5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/>
          </p:cNvPr>
          <p:cNvSpPr txBox="1"/>
          <p:nvPr/>
        </p:nvSpPr>
        <p:spPr>
          <a:xfrm>
            <a:off x="1415481" y="2492896"/>
            <a:ext cx="6336704" cy="3712874"/>
          </a:xfrm>
          <a:prstGeom prst="rect">
            <a:avLst/>
          </a:prstGeom>
        </p:spPr>
        <p:txBody>
          <a:bodyPr wrap="square" lIns="0" tIns="29526" rIns="0" bIns="0">
            <a:spAutoFit/>
          </a:bodyPr>
          <a:lstStyle/>
          <a:p>
            <a:pPr marL="38920">
              <a:spcBef>
                <a:spcPts val="233"/>
              </a:spcBef>
              <a:defRPr/>
            </a:pPr>
            <a:r>
              <a:rPr lang="en-US" sz="40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Mavzu</a:t>
            </a:r>
            <a:r>
              <a:rPr lang="en-US" sz="40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38920">
              <a:spcBef>
                <a:spcPts val="233"/>
              </a:spcBef>
              <a:defRPr/>
            </a:pPr>
            <a:r>
              <a:rPr lang="en-US" sz="54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Kitoblar</a:t>
            </a:r>
            <a:r>
              <a:rPr lang="en-US" sz="54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olamiga</a:t>
            </a:r>
            <a:r>
              <a:rPr lang="en-US" sz="54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sayohat</a:t>
            </a:r>
            <a:r>
              <a:rPr lang="en-US" sz="54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44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(1-dars)</a:t>
            </a:r>
          </a:p>
          <a:p>
            <a:pPr marL="38920">
              <a:spcBef>
                <a:spcPts val="233"/>
              </a:spcBef>
              <a:defRPr/>
            </a:pPr>
            <a:r>
              <a:rPr lang="en-US" sz="44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44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Hajm-o‘lchov</a:t>
            </a:r>
            <a:r>
              <a:rPr lang="en-US" sz="44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bildiruvchi</a:t>
            </a:r>
            <a:r>
              <a:rPr lang="en-US" sz="44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sifatlarning</a:t>
            </a:r>
            <a:r>
              <a:rPr lang="en-US" sz="44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qo‘llanishi</a:t>
            </a:r>
            <a:r>
              <a:rPr lang="en-US" sz="44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ru-RU" sz="4400" b="1" dirty="0" smtClean="0">
              <a:solidFill>
                <a:srgbClr val="2365C7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77" name="object 5"/>
          <p:cNvSpPr>
            <a:spLocks noChangeArrowheads="1"/>
          </p:cNvSpPr>
          <p:nvPr/>
        </p:nvSpPr>
        <p:spPr bwMode="auto">
          <a:xfrm>
            <a:off x="567508" y="3068960"/>
            <a:ext cx="504055" cy="2248891"/>
          </a:xfrm>
          <a:custGeom>
            <a:avLst/>
            <a:gdLst>
              <a:gd name="T0" fmla="*/ 0 w 344170"/>
              <a:gd name="T1" fmla="*/ 0 h 680719"/>
              <a:gd name="T2" fmla="*/ 344170 w 344170"/>
              <a:gd name="T3" fmla="*/ 680719 h 680719"/>
            </a:gdLst>
            <a:ahLst/>
            <a:cxnLst/>
            <a:rect l="T0" t="T1" r="T2" b="T3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 sz="2400"/>
          </a:p>
        </p:txBody>
      </p:sp>
      <p:sp>
        <p:nvSpPr>
          <p:cNvPr id="3079" name="object 9"/>
          <p:cNvSpPr>
            <a:spLocks noChangeArrowheads="1"/>
          </p:cNvSpPr>
          <p:nvPr/>
        </p:nvSpPr>
        <p:spPr bwMode="auto">
          <a:xfrm>
            <a:off x="9940925" y="482600"/>
            <a:ext cx="1276350" cy="1276350"/>
          </a:xfrm>
          <a:custGeom>
            <a:avLst/>
            <a:gdLst>
              <a:gd name="T0" fmla="*/ 0 w 603885"/>
              <a:gd name="T1" fmla="*/ 0 h 603885"/>
              <a:gd name="T2" fmla="*/ 603885 w 603885"/>
              <a:gd name="T3" fmla="*/ 603885 h 603885"/>
            </a:gdLst>
            <a:ahLst/>
            <a:cxnLst/>
            <a:rect l="T0" t="T1" r="T2" b="T3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 sz="2400"/>
          </a:p>
        </p:txBody>
      </p:sp>
      <p:sp>
        <p:nvSpPr>
          <p:cNvPr id="3080" name="object 10"/>
          <p:cNvSpPr>
            <a:spLocks noChangeArrowheads="1"/>
          </p:cNvSpPr>
          <p:nvPr/>
        </p:nvSpPr>
        <p:spPr bwMode="auto">
          <a:xfrm>
            <a:off x="9940925" y="482600"/>
            <a:ext cx="1276350" cy="1276350"/>
          </a:xfrm>
          <a:custGeom>
            <a:avLst/>
            <a:gdLst>
              <a:gd name="T0" fmla="*/ 0 w 603885"/>
              <a:gd name="T1" fmla="*/ 0 h 603885"/>
              <a:gd name="T2" fmla="*/ 603885 w 603885"/>
              <a:gd name="T3" fmla="*/ 603885 h 603885"/>
            </a:gdLst>
            <a:ahLst/>
            <a:cxnLst/>
            <a:rect l="T0" t="T1" r="T2" b="T3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noFill/>
          <a:ln w="30481">
            <a:solidFill>
              <a:srgbClr val="FEFEFE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endParaRPr lang="ru-RU" sz="2400"/>
          </a:p>
        </p:txBody>
      </p:sp>
      <p:sp>
        <p:nvSpPr>
          <p:cNvPr id="22" name="object 12">
            <a:extLst/>
          </p:cNvPr>
          <p:cNvSpPr txBox="1"/>
          <p:nvPr/>
        </p:nvSpPr>
        <p:spPr>
          <a:xfrm>
            <a:off x="10410825" y="527050"/>
            <a:ext cx="366713" cy="787400"/>
          </a:xfrm>
          <a:prstGeom prst="rect">
            <a:avLst/>
          </a:prstGeom>
        </p:spPr>
        <p:txBody>
          <a:bodyPr lIns="0" tIns="33554" rIns="0" bIns="0">
            <a:spAutoFit/>
          </a:bodyPr>
          <a:lstStyle/>
          <a:p>
            <a:pPr algn="ctr">
              <a:spcBef>
                <a:spcPts val="265"/>
              </a:spcBef>
              <a:defRPr/>
            </a:pPr>
            <a:r>
              <a:rPr lang="en-US" sz="4800" b="1" spc="21" dirty="0">
                <a:solidFill>
                  <a:srgbClr val="FEFEFE"/>
                </a:solidFill>
                <a:latin typeface="Arial"/>
                <a:cs typeface="Arial"/>
              </a:rPr>
              <a:t>5</a:t>
            </a:r>
            <a:endParaRPr sz="4800" dirty="0">
              <a:latin typeface="Arial"/>
              <a:cs typeface="Arial"/>
            </a:endParaRPr>
          </a:p>
        </p:txBody>
      </p:sp>
      <p:sp>
        <p:nvSpPr>
          <p:cNvPr id="23" name="object 13">
            <a:extLst/>
          </p:cNvPr>
          <p:cNvSpPr txBox="1"/>
          <p:nvPr/>
        </p:nvSpPr>
        <p:spPr>
          <a:xfrm>
            <a:off x="9940925" y="1196752"/>
            <a:ext cx="1212850" cy="456636"/>
          </a:xfrm>
          <a:prstGeom prst="rect">
            <a:avLst/>
          </a:prstGeom>
        </p:spPr>
        <p:txBody>
          <a:bodyPr wrap="square" lIns="0" tIns="25500" rIns="0" bIns="0">
            <a:spAutoFit/>
          </a:bodyPr>
          <a:lstStyle/>
          <a:p>
            <a:pPr algn="ctr">
              <a:spcBef>
                <a:spcPts val="201"/>
              </a:spcBef>
              <a:defRPr/>
            </a:pPr>
            <a:r>
              <a:rPr sz="2800" b="1" spc="-11" dirty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2800" b="1" dirty="0">
              <a:latin typeface="Arial"/>
              <a:cs typeface="Arial"/>
            </a:endParaRPr>
          </a:p>
        </p:txBody>
      </p:sp>
      <p:sp>
        <p:nvSpPr>
          <p:cNvPr id="3083" name="object 31"/>
          <p:cNvSpPr>
            <a:spLocks noChangeArrowheads="1"/>
          </p:cNvSpPr>
          <p:nvPr/>
        </p:nvSpPr>
        <p:spPr bwMode="auto">
          <a:xfrm>
            <a:off x="742950" y="750888"/>
            <a:ext cx="269875" cy="404812"/>
          </a:xfrm>
          <a:prstGeom prst="rect">
            <a:avLst/>
          </a:prstGeom>
          <a:blipFill dpi="0" rotWithShape="1">
            <a:blip r:embed="rId3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3084" name="object 32"/>
          <p:cNvSpPr>
            <a:spLocks noChangeArrowheads="1"/>
          </p:cNvSpPr>
          <p:nvPr/>
        </p:nvSpPr>
        <p:spPr bwMode="auto">
          <a:xfrm>
            <a:off x="1071563" y="673100"/>
            <a:ext cx="269875" cy="482600"/>
          </a:xfrm>
          <a:prstGeom prst="rect">
            <a:avLst/>
          </a:prstGeom>
          <a:blipFill dpi="0" rotWithShape="1">
            <a:blip r:embed="rId4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3085" name="object 33"/>
          <p:cNvSpPr>
            <a:spLocks noChangeArrowheads="1"/>
          </p:cNvSpPr>
          <p:nvPr/>
        </p:nvSpPr>
        <p:spPr bwMode="auto">
          <a:xfrm>
            <a:off x="1398588" y="828675"/>
            <a:ext cx="269875" cy="327025"/>
          </a:xfrm>
          <a:prstGeom prst="rect">
            <a:avLst/>
          </a:prstGeom>
          <a:blipFill dpi="0" rotWithShape="1">
            <a:blip r:embed="rId5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3086" name="object 34"/>
          <p:cNvSpPr>
            <a:spLocks noChangeArrowheads="1"/>
          </p:cNvSpPr>
          <p:nvPr/>
        </p:nvSpPr>
        <p:spPr bwMode="auto">
          <a:xfrm>
            <a:off x="993775" y="1214438"/>
            <a:ext cx="520700" cy="346075"/>
          </a:xfrm>
          <a:prstGeom prst="rect">
            <a:avLst/>
          </a:prstGeom>
          <a:blipFill dpi="0" rotWithShape="1">
            <a:blip r:embed="rId6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pic>
        <p:nvPicPr>
          <p:cNvPr id="32771" name="Picture 3" descr="C:\Users\Maktab\Desktop\загружено.jpg"/>
          <p:cNvPicPr>
            <a:picLocks noGrp="1" noChangeAspect="1" noChangeArrowheads="1"/>
          </p:cNvPicPr>
          <p:nvPr>
            <p:ph type="pic" sz="quarter" idx="12"/>
          </p:nvPr>
        </p:nvPicPr>
        <p:blipFill>
          <a:blip r:embed="rId7" cstate="print"/>
          <a:srcRect l="1142" r="1142"/>
          <a:stretch>
            <a:fillRect/>
          </a:stretch>
        </p:blipFill>
        <p:spPr bwMode="auto">
          <a:xfrm>
            <a:off x="8478331" y="2699512"/>
            <a:ext cx="3328416" cy="3407438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3575720" y="188640"/>
            <a:ext cx="532859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Fonetik</a:t>
            </a:r>
            <a:r>
              <a:rPr lang="en-US" sz="5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mashq</a:t>
            </a:r>
            <a:endParaRPr lang="ru-RU" sz="4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39416" y="1628800"/>
            <a:ext cx="2880320" cy="304698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Baland</a:t>
            </a:r>
            <a:endParaRPr lang="en-US" sz="4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ozg‘in</a:t>
            </a:r>
            <a:endParaRPr lang="en-US" sz="4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o‘rta</a:t>
            </a:r>
            <a:endParaRPr lang="en-US" sz="4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to‘la</a:t>
            </a:r>
            <a:endParaRPr lang="en-US" sz="48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400256" y="3068960"/>
            <a:ext cx="3024336" cy="3046988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tor</a:t>
            </a:r>
          </a:p>
          <a:p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kichik</a:t>
            </a:r>
            <a:endParaRPr lang="en-US" sz="4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uzun</a:t>
            </a:r>
            <a:endParaRPr lang="en-US" sz="4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qisqa</a:t>
            </a:r>
            <a:endParaRPr lang="en-US" sz="48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655840" y="2348880"/>
            <a:ext cx="2952328" cy="3046988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past</a:t>
            </a:r>
          </a:p>
          <a:p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qalin</a:t>
            </a:r>
            <a:endParaRPr lang="en-US" sz="4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keng</a:t>
            </a:r>
            <a:endParaRPr lang="en-US" sz="4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katta</a:t>
            </a:r>
            <a:endParaRPr lang="en-US" sz="48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0248293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5" grpId="0" animBg="1"/>
      <p:bldP spid="8" grpId="0" animBg="1"/>
      <p:bldP spid="9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479376" y="1268760"/>
            <a:ext cx="11401944" cy="58477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2-topshiriq.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Matn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asosida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savol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topshiriqlarni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bajaring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127448" y="188640"/>
            <a:ext cx="892899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       </a:t>
            </a:r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O‘qing</a:t>
            </a:r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Tinglang</a:t>
            </a:r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So‘zlang</a:t>
            </a:r>
            <a:endParaRPr lang="ru-RU" sz="4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871864" y="2060848"/>
            <a:ext cx="6696744" cy="440120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marL="514350" indent="-514350"/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O‘tgan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zamonda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bir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podsho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14350" indent="-514350"/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vazir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-u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ulamolarini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yoniga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14350" indent="-514350"/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chaqiribdi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Podsho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ularga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pPr marL="514350" indent="-514350"/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Dunyoda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eng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zo‘r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kerakli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14350" indent="-514350"/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hamma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narsadan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xabardor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dirty="0" smtClean="0">
              <a:latin typeface="Times New Roman" pitchFamily="18" charset="0"/>
              <a:cs typeface="Times New Roman" pitchFamily="18" charset="0"/>
            </a:endParaRPr>
          </a:p>
          <a:p>
            <a:pPr marL="514350" indent="-514350"/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qiluvchi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nima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?” –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deb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savol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dirty="0" smtClean="0">
              <a:latin typeface="Times New Roman" pitchFamily="18" charset="0"/>
              <a:cs typeface="Times New Roman" pitchFamily="18" charset="0"/>
            </a:endParaRPr>
          </a:p>
          <a:p>
            <a:pPr marL="514350" indent="-514350"/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beribdi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1026" name="Picture 2" descr="C:\Users\Maktab\Desktop\Yaxshisi-ham-yomoni-ham-til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1384" y="2204864"/>
            <a:ext cx="4032448" cy="418366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995662423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0" grpId="0"/>
      <p:bldP spid="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1415480" y="188640"/>
            <a:ext cx="856895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       </a:t>
            </a:r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O‘qing</a:t>
            </a:r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Tinglang</a:t>
            </a:r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So‘zlang</a:t>
            </a:r>
            <a:endParaRPr lang="ru-RU" sz="4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79376" y="4005064"/>
            <a:ext cx="11233248" cy="255454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marL="514350" indent="-514350"/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Ulamolar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deyishibdi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bu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deyishibdi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Birovi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dirty="0" smtClean="0">
              <a:latin typeface="Times New Roman" pitchFamily="18" charset="0"/>
              <a:cs typeface="Times New Roman" pitchFamily="18" charset="0"/>
            </a:endParaRPr>
          </a:p>
          <a:p>
            <a:pPr marL="514350" indent="-514350"/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dunyoda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eng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zo‘r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narsa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qilich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desa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ikkinchisi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eng </a:t>
            </a:r>
            <a:endParaRPr lang="ru-RU" sz="4000" dirty="0" smtClean="0">
              <a:latin typeface="Times New Roman" pitchFamily="18" charset="0"/>
              <a:cs typeface="Times New Roman" pitchFamily="18" charset="0"/>
            </a:endParaRPr>
          </a:p>
          <a:p>
            <a:pPr marL="514350" indent="-514350"/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kerakli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– non,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debdi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Uchinchisi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esa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hamma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narsadan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dirty="0" smtClean="0">
              <a:latin typeface="Times New Roman" pitchFamily="18" charset="0"/>
              <a:cs typeface="Times New Roman" pitchFamily="18" charset="0"/>
            </a:endParaRPr>
          </a:p>
          <a:p>
            <a:pPr marL="514350" indent="-514350"/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xabar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beruvchi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oynayi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jahon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-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debdi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2050" name="Picture 2" descr="C:\Users\Maktab\Desktop\x_ntlpg-bl02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55440" y="1628800"/>
            <a:ext cx="2109614" cy="2109614"/>
          </a:xfrm>
          <a:prstGeom prst="rect">
            <a:avLst/>
          </a:prstGeom>
          <a:noFill/>
        </p:spPr>
      </p:pic>
      <p:pic>
        <p:nvPicPr>
          <p:cNvPr id="2051" name="Picture 3" descr="C:\Users\Maktab\Desktop\maxresdefault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151784" y="1556792"/>
            <a:ext cx="3816424" cy="2146739"/>
          </a:xfrm>
          <a:prstGeom prst="rect">
            <a:avLst/>
          </a:prstGeom>
          <a:noFill/>
        </p:spPr>
      </p:pic>
      <p:pic>
        <p:nvPicPr>
          <p:cNvPr id="2052" name="Picture 4" descr="C:\Users\Maktab\Desktop\unnamed (1)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9048328" y="1556792"/>
            <a:ext cx="1962150" cy="220027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995662423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1415480" y="188640"/>
            <a:ext cx="856895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       </a:t>
            </a:r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O‘qing</a:t>
            </a:r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Tinglang</a:t>
            </a:r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So‘zlang</a:t>
            </a:r>
            <a:endParaRPr lang="ru-RU" sz="4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51384" y="1700808"/>
            <a:ext cx="11233248" cy="440120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marL="514350" indent="-514350"/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    -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Uch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kun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muhlat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beraman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-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debdi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podsho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hech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14350" indent="-514350"/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kimning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javobi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yoqmaganidan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darg‘azab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bo‘lib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marL="514350" indent="-514350"/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Qo‘shni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podsholikda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ta’rifi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yetti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iqlimga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ketgan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14350" indent="-514350"/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donishmand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yashar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ekan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Undan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vazirning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xabari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bor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14350" indent="-514350"/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ekan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Vazir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smtClean="0">
                <a:latin typeface="Times New Roman" pitchFamily="18" charset="0"/>
                <a:cs typeface="Times New Roman" pitchFamily="18" charset="0"/>
              </a:rPr>
              <a:t>podshoning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savollariga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shu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donishmand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14350" indent="-514350"/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javob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bera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olishiga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aqli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yetibdi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uni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izlab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topibdi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marL="514350" indent="-514350"/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Unga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podshoning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savolini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aytibdi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995662423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3791744" y="188640"/>
            <a:ext cx="619268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       </a:t>
            </a:r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Kitob</a:t>
            </a:r>
            <a:endParaRPr lang="ru-RU" sz="4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087888" y="1700808"/>
            <a:ext cx="6624736" cy="4401205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marL="514350" indent="-514350"/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Donishmand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hech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dirty="0" smtClean="0">
              <a:latin typeface="Times New Roman" pitchFamily="18" charset="0"/>
              <a:cs typeface="Times New Roman" pitchFamily="18" charset="0"/>
            </a:endParaRPr>
          </a:p>
          <a:p>
            <a:pPr marL="514350" indent="-514350"/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ikkilanmay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: “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Kitob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-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debdi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</a:t>
            </a:r>
            <a:endParaRPr lang="ru-RU" sz="4000" dirty="0" smtClean="0">
              <a:latin typeface="Times New Roman" pitchFamily="18" charset="0"/>
              <a:cs typeface="Times New Roman" pitchFamily="18" charset="0"/>
            </a:endParaRPr>
          </a:p>
          <a:p>
            <a:pPr marL="514350" indent="-514350"/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chunki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kitob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bilim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beradi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marL="514350" indent="-514350"/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Dunyodagi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eng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qudratli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narsa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dirty="0" smtClean="0">
              <a:latin typeface="Times New Roman" pitchFamily="18" charset="0"/>
              <a:cs typeface="Times New Roman" pitchFamily="18" charset="0"/>
            </a:endParaRPr>
          </a:p>
          <a:p>
            <a:pPr marL="514350" indent="-514350"/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esa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bilimdir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”. </a:t>
            </a:r>
          </a:p>
          <a:p>
            <a:pPr marL="514350" indent="-514350"/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Donishmandning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javobi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dirty="0" smtClean="0">
              <a:latin typeface="Times New Roman" pitchFamily="18" charset="0"/>
              <a:cs typeface="Times New Roman" pitchFamily="18" charset="0"/>
            </a:endParaRPr>
          </a:p>
          <a:p>
            <a:pPr marL="514350" indent="-514350"/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podshoga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ham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ma’qul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tushibdi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1026" name="Picture 2" descr="C:\Users\Maktab\Desktop\unnamed (2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9376" y="2276872"/>
            <a:ext cx="4379076" cy="316835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995662423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4943872" y="188640"/>
            <a:ext cx="468052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Savollar</a:t>
            </a:r>
            <a:endParaRPr lang="ru-RU" sz="4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23392" y="1988840"/>
            <a:ext cx="10945216" cy="341632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marL="514350" indent="-514350">
              <a:lnSpc>
                <a:spcPct val="150000"/>
              </a:lnSpc>
            </a:pP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Siz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hayotda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eng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kerakli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narsa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deb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nimani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aytgan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bo‘lar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edingiz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 marL="514350" indent="-514350">
              <a:lnSpc>
                <a:spcPct val="150000"/>
              </a:lnSpc>
            </a:pP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Kitob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insonga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nima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uchun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cs typeface="Times New Roman" pitchFamily="18" charset="0"/>
              </a:rPr>
              <a:t>kerak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140248293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uiExpand="1"/>
      <p:bldP spid="6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5447928" y="1412776"/>
            <a:ext cx="6336704" cy="89562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kerakli</a:t>
            </a:r>
            <a:r>
              <a:rPr lang="en-US" sz="4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необходимый</a:t>
            </a:r>
            <a:endParaRPr lang="en-US" sz="40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40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qilich</a:t>
            </a:r>
            <a:r>
              <a:rPr lang="en-US" sz="4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–</a:t>
            </a:r>
            <a:r>
              <a:rPr lang="ru-RU" sz="4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меч</a:t>
            </a:r>
            <a:endParaRPr lang="en-US" sz="40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40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birov</a:t>
            </a:r>
            <a:r>
              <a:rPr lang="en-US" sz="4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–</a:t>
            </a:r>
            <a:r>
              <a:rPr lang="ru-RU" sz="4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кто-то</a:t>
            </a:r>
            <a:endParaRPr lang="en-US" sz="40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40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ta’rif</a:t>
            </a:r>
            <a:r>
              <a:rPr lang="en-US" sz="4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–</a:t>
            </a:r>
            <a:r>
              <a:rPr lang="ru-RU" sz="4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описание</a:t>
            </a:r>
            <a:endParaRPr lang="en-US" sz="40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40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darg‘azab</a:t>
            </a:r>
            <a:r>
              <a:rPr lang="en-US" sz="4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–</a:t>
            </a:r>
            <a:r>
              <a:rPr lang="ru-RU" sz="4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быть в ярости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en-US" sz="40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izlab</a:t>
            </a:r>
            <a:r>
              <a:rPr lang="en-US" sz="4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topmoq</a:t>
            </a:r>
            <a:r>
              <a:rPr lang="en-US" sz="4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–</a:t>
            </a:r>
            <a:r>
              <a:rPr lang="ru-RU" sz="4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найти </a:t>
            </a:r>
          </a:p>
          <a:p>
            <a:r>
              <a:rPr lang="en-US" sz="40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bilim</a:t>
            </a:r>
            <a:r>
              <a:rPr lang="en-US" sz="4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–</a:t>
            </a:r>
            <a:r>
              <a:rPr lang="ru-RU" sz="4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знание   </a:t>
            </a:r>
          </a:p>
          <a:p>
            <a:r>
              <a:rPr lang="en-US" sz="40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chunki</a:t>
            </a:r>
            <a:r>
              <a:rPr lang="en-US" sz="4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–</a:t>
            </a:r>
            <a:r>
              <a:rPr lang="ru-RU" sz="4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потому что</a:t>
            </a:r>
            <a:endParaRPr lang="en-US" sz="40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4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4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endParaRPr lang="en-US" sz="4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sz="40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sz="40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sz="4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sz="4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381092" y="214290"/>
            <a:ext cx="950125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“XOTIRA  MASHQI”</a:t>
            </a:r>
            <a:endParaRPr lang="ru-RU" sz="40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4" descr="C:\Users\Maktab\Desktop\уящяф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9416" y="1916832"/>
            <a:ext cx="3744416" cy="370483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140248293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3143672" y="188640"/>
            <a:ext cx="712879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3-topshiriq (1</a:t>
            </a:r>
            <a:r>
              <a:rPr lang="ru-RU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54</a:t>
            </a:r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-bet)</a:t>
            </a:r>
            <a:endParaRPr lang="ru-RU" sz="4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07368" y="2204864"/>
            <a:ext cx="11449272" cy="175432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Kitobdan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olingan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ma’lumot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televizor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internet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radiodagi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qabul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qilingan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ma’lumotdan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ko‘ra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ko‘proq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miyaga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ijobiy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ta’sir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qiladi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54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67408" y="1196752"/>
            <a:ext cx="10657184" cy="58477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O‘qing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Tinglang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Yozing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Yodda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saqlang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07368" y="4653136"/>
            <a:ext cx="11449272" cy="120032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Kitob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o‘qish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bola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diqqatini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bir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joyda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uzoq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vaqt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ushlay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olish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qobiliyatini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kuchaytiradi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54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0248293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5" grpId="0" animBg="1"/>
      <p:bldP spid="6" grpId="0" animBg="1"/>
      <p:bldP spid="7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19063" y="274638"/>
            <a:ext cx="11809412" cy="553998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MUSTAQIL BAJARISH UCHUN TOPSHIRIQLAR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51384" y="1340768"/>
            <a:ext cx="7344816" cy="2664296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  <a:softEdge rad="127000"/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eaLnBrk="1" hangingPunct="1"/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1.</a:t>
            </a:r>
            <a:r>
              <a:rPr lang="ru-RU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i="1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3-mashq</a:t>
            </a:r>
            <a:r>
              <a:rPr lang="en-US" sz="4000" b="1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Berilgan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hikmatli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so‘zlarni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o‘qing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daftaringizga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ko‘chiring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. (154-bet)</a:t>
            </a:r>
          </a:p>
        </p:txBody>
      </p:sp>
      <p:pic>
        <p:nvPicPr>
          <p:cNvPr id="7" name="Picture 2" descr="C:\Users\Maktab\Desktop\Rasmlar\writing-icon-girl-vector-91776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56240" y="2132856"/>
            <a:ext cx="3384376" cy="3545537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551384" y="4365104"/>
            <a:ext cx="7344816" cy="201622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  <a:softEdge rad="127000"/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eaLnBrk="1" hangingPunct="1"/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sz="4400" b="1" i="1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Mustaqil</a:t>
            </a:r>
            <a:r>
              <a:rPr lang="en-US" sz="4400" b="1" i="1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i="1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ish</a:t>
            </a:r>
            <a:r>
              <a:rPr lang="en-US" sz="44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Savollarga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javob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bering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(154-bet) </a:t>
            </a:r>
          </a:p>
        </p:txBody>
      </p:sp>
    </p:spTree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19063" y="188640"/>
            <a:ext cx="11809412" cy="738664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Topshiriqlarni</a:t>
            </a:r>
            <a:r>
              <a:rPr lang="en-US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yodga</a:t>
            </a:r>
            <a:r>
              <a:rPr lang="en-US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oling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343472" y="1412776"/>
            <a:ext cx="3672408" cy="122413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  <a:softEdge rad="127000"/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hangingPunct="1"/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Bosh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kelishik</a:t>
            </a:r>
            <a:endParaRPr lang="en-US" sz="3600" dirty="0" smtClean="0">
              <a:solidFill>
                <a:srgbClr val="231F2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672064" y="1412776"/>
            <a:ext cx="3888432" cy="122413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  <a:softEdge rad="127000"/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hangingPunct="1"/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Qaratqich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kelishigi</a:t>
            </a:r>
            <a:endParaRPr lang="en-US" sz="3600" dirty="0" smtClean="0">
              <a:solidFill>
                <a:srgbClr val="231F2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(-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ning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)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335360" y="3212976"/>
            <a:ext cx="3312368" cy="122413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  <a:softEdge rad="127000"/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hangingPunct="1"/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Chiqish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kelishigi</a:t>
            </a:r>
            <a:endParaRPr lang="en-US" sz="3600" dirty="0" smtClean="0">
              <a:solidFill>
                <a:srgbClr val="231F2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(-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)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8184232" y="3212976"/>
            <a:ext cx="3600400" cy="122413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  <a:softEdge rad="127000"/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hangingPunct="1"/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Tushum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kelishigi</a:t>
            </a:r>
            <a:endParaRPr lang="en-US" sz="3600" dirty="0" smtClean="0">
              <a:solidFill>
                <a:srgbClr val="231F2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(-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ni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)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4295800" y="3284984"/>
            <a:ext cx="3384376" cy="1152128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  <a:softEdge rad="127000"/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hangingPunct="1"/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KELISHIKLAR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1199456" y="5157192"/>
            <a:ext cx="3960440" cy="122413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  <a:softEdge rad="127000"/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hangingPunct="1"/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O‘rin-payt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kelishigi</a:t>
            </a:r>
            <a:endParaRPr lang="en-US" sz="3600" dirty="0" smtClean="0">
              <a:solidFill>
                <a:srgbClr val="231F2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(-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da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)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6888088" y="5085184"/>
            <a:ext cx="3672408" cy="122413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  <a:softEdge rad="127000"/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hangingPunct="1"/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Jo‘nalish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kelishigi</a:t>
            </a:r>
            <a:endParaRPr lang="en-US" sz="3600" dirty="0" smtClean="0">
              <a:solidFill>
                <a:srgbClr val="231F2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(-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ga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, -ka, -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qa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)</a:t>
            </a:r>
          </a:p>
        </p:txBody>
      </p:sp>
      <p:cxnSp>
        <p:nvCxnSpPr>
          <p:cNvPr id="13" name="Прямая со стрелкой 12"/>
          <p:cNvCxnSpPr/>
          <p:nvPr/>
        </p:nvCxnSpPr>
        <p:spPr>
          <a:xfrm flipH="1" flipV="1">
            <a:off x="5159896" y="2780928"/>
            <a:ext cx="504056" cy="504056"/>
          </a:xfrm>
          <a:prstGeom prst="straightConnector1">
            <a:avLst/>
          </a:prstGeom>
          <a:ln w="762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 flipH="1">
            <a:off x="5159896" y="4509120"/>
            <a:ext cx="432048" cy="576064"/>
          </a:xfrm>
          <a:prstGeom prst="straightConnector1">
            <a:avLst/>
          </a:prstGeom>
          <a:ln w="762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>
            <a:off x="6312024" y="4509120"/>
            <a:ext cx="504056" cy="504056"/>
          </a:xfrm>
          <a:prstGeom prst="straightConnector1">
            <a:avLst/>
          </a:prstGeom>
          <a:ln w="762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/>
          <p:cNvCxnSpPr/>
          <p:nvPr/>
        </p:nvCxnSpPr>
        <p:spPr>
          <a:xfrm flipV="1">
            <a:off x="6240016" y="2780928"/>
            <a:ext cx="504056" cy="504056"/>
          </a:xfrm>
          <a:prstGeom prst="straightConnector1">
            <a:avLst/>
          </a:prstGeom>
          <a:ln w="762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 стрелкой 23"/>
          <p:cNvCxnSpPr/>
          <p:nvPr/>
        </p:nvCxnSpPr>
        <p:spPr>
          <a:xfrm flipH="1">
            <a:off x="3647728" y="3861048"/>
            <a:ext cx="648072" cy="0"/>
          </a:xfrm>
          <a:prstGeom prst="straightConnector1">
            <a:avLst/>
          </a:prstGeom>
          <a:ln w="762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 стрелкой 24"/>
          <p:cNvCxnSpPr/>
          <p:nvPr/>
        </p:nvCxnSpPr>
        <p:spPr>
          <a:xfrm flipV="1">
            <a:off x="7680176" y="3825044"/>
            <a:ext cx="576064" cy="36004"/>
          </a:xfrm>
          <a:prstGeom prst="straightConnector1">
            <a:avLst/>
          </a:prstGeom>
          <a:ln w="762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 animBg="1"/>
      <p:bldP spid="5" grpId="0" animBg="1"/>
      <p:bldP spid="6" grpId="0" animBg="1"/>
      <p:bldP spid="7" grpId="0" animBg="1"/>
      <p:bldP spid="9" grpId="0" animBg="1"/>
      <p:bldP spid="10" grpId="0" animBg="1"/>
      <p:bldP spid="11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19063" y="188640"/>
            <a:ext cx="11809412" cy="738664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Topshiriqlarni</a:t>
            </a:r>
            <a:r>
              <a:rPr lang="en-US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yodga</a:t>
            </a:r>
            <a:r>
              <a:rPr lang="en-US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oling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487488" y="2060848"/>
            <a:ext cx="5616624" cy="79208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  <a:softEdge rad="127000"/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hangingPunct="1"/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Rang-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tus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bildiruvchi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sifatlar</a:t>
            </a:r>
            <a:endParaRPr lang="en-US" sz="3600" dirty="0" smtClean="0">
              <a:solidFill>
                <a:srgbClr val="231F2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991544" y="2996952"/>
            <a:ext cx="6264696" cy="79208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  <a:softEdge rad="127000"/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hangingPunct="1"/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Maza-ta’m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bildiruvchi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sifatlar</a:t>
            </a:r>
            <a:endParaRPr lang="en-US" sz="3600" dirty="0" smtClean="0">
              <a:solidFill>
                <a:srgbClr val="231F2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495600" y="3933056"/>
            <a:ext cx="6912768" cy="79208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  <a:softEdge rad="127000"/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hangingPunct="1"/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Hajm-o‘lchovni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bildiruvchi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sifatlar</a:t>
            </a:r>
            <a:endParaRPr lang="en-US" sz="3600" dirty="0" smtClean="0">
              <a:solidFill>
                <a:srgbClr val="231F2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35360" y="1196752"/>
            <a:ext cx="5472608" cy="72008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  <a:softEdge rad="127000"/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hangingPunct="1"/>
            <a:r>
              <a:rPr lang="en-US" sz="3600" b="1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SIFAT SO‘Z TURKUMI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4439816" y="5733256"/>
            <a:ext cx="7272808" cy="79208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  <a:softEdge rad="127000"/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hangingPunct="1"/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Shakl-ko‘rinishni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bildiruvchi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sifatlar</a:t>
            </a:r>
            <a:endParaRPr lang="en-US" sz="3600" dirty="0" smtClean="0">
              <a:solidFill>
                <a:srgbClr val="231F2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927648" y="4869160"/>
            <a:ext cx="7704856" cy="792088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  <a:softEdge rad="127000"/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hangingPunct="1"/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Xarakter-xususiyatni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bildiruvchi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sifatlar</a:t>
            </a:r>
            <a:endParaRPr lang="en-US" sz="3600" dirty="0" smtClean="0">
              <a:solidFill>
                <a:srgbClr val="231F2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 animBg="1"/>
      <p:bldP spid="5" grpId="0" animBg="1"/>
      <p:bldP spid="7" grpId="0" animBg="1"/>
      <p:bldP spid="9" grpId="0" animBg="1"/>
      <p:bldP spid="10" grpId="0" animBg="1"/>
      <p:bldP spid="1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479376" y="1196752"/>
            <a:ext cx="11401944" cy="156966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Rasmdan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foydalanib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“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Kitob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mening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do‘stimsan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”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mavzusida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4-5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tadan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iborat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matn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tuzing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Составьте текст по рисунку, состоящий из 4-5 предложений по теме 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Книга - мой друг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”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32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135560" y="188640"/>
            <a:ext cx="792088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       1-topshiriq (151-bet)</a:t>
            </a:r>
            <a:endParaRPr lang="ru-RU" sz="4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663952" y="2852936"/>
            <a:ext cx="6120680" cy="378565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marL="514350" indent="-514350"/>
            <a:r>
              <a:rPr lang="en-US" sz="4000" b="1" dirty="0" err="1" smtClean="0">
                <a:latin typeface="Times New Roman" pitchFamily="18" charset="0"/>
                <a:cs typeface="Times New Roman" pitchFamily="18" charset="0"/>
              </a:rPr>
              <a:t>Foydalanish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latin typeface="Times New Roman" pitchFamily="18" charset="0"/>
                <a:cs typeface="Times New Roman" pitchFamily="18" charset="0"/>
              </a:rPr>
              <a:t>uchun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latin typeface="Times New Roman" pitchFamily="18" charset="0"/>
                <a:cs typeface="Times New Roman" pitchFamily="18" charset="0"/>
              </a:rPr>
              <a:t>so‘zlar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514350" indent="-514350"/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Kitob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o‘qimoq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kutubxona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pPr marL="514350" indent="-514350"/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tez-tez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turli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rangli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pPr marL="514350" indent="-514350"/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kutubxonachi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yoqadi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pPr marL="514350" indent="-514350"/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ertaklar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qiziqarli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tarbiya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pPr marL="514350" indent="-514350"/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badiiy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2" name="Picture 2" descr="C:\Users\Maktab\Desktop\69MUyB-eN6w4ZTaC6kRBkItEL5NihIot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5360" y="2996952"/>
            <a:ext cx="5184576" cy="344288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995662423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0" grpId="0"/>
      <p:bldP spid="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2927648" y="188640"/>
            <a:ext cx="669674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Kitob</a:t>
            </a:r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mening</a:t>
            </a:r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do‘stimsan</a:t>
            </a:r>
            <a:endParaRPr lang="ru-RU" sz="4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240016" y="1628800"/>
            <a:ext cx="5544616" cy="4524315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marL="514350" indent="-514350"/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    Men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maktabimizdagi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14350" indent="-514350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kutubxonaga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tez-tez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kirib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14350" indent="-514350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turaman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Kutubxonachi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14350" indent="-514350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opamiz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bizlarga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turli-tuman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14350" indent="-514350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qiziqarli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kitoblarni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o‘qishni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14350" indent="-514350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tavsiya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etadilar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ru-RU" sz="3600" dirty="0" smtClean="0">
              <a:latin typeface="Times New Roman" pitchFamily="18" charset="0"/>
              <a:cs typeface="Times New Roman" pitchFamily="18" charset="0"/>
            </a:endParaRPr>
          </a:p>
          <a:p>
            <a:pPr marL="514350" indent="-514350"/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Kutubxonamizda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tarixiy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pPr marL="514350" indent="-514350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badiiy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lug‘at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kitoblar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bor. </a:t>
            </a:r>
          </a:p>
        </p:txBody>
      </p:sp>
      <p:pic>
        <p:nvPicPr>
          <p:cNvPr id="1027" name="Picture 3" descr="C:\Users\Maktab\Desktop\720__7pi7XlxWXwslJ57RtO4IvQxMdepj_kyo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5360" y="1988840"/>
            <a:ext cx="5616624" cy="374441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995662423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3143672" y="188640"/>
            <a:ext cx="784928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Kitob</a:t>
            </a:r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mening</a:t>
            </a:r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do‘stimsan</a:t>
            </a:r>
            <a:endParaRPr lang="ru-RU" sz="4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951984" y="2348880"/>
            <a:ext cx="5688632" cy="3970318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marL="514350" indent="-514350"/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Menga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“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O‘zbek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xalq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14350" indent="-514350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ertaklari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”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kitobi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yoqadi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Unda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14350" indent="-514350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juda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qiziqarli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ertaklar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14350" indent="-514350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jamlangan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marL="514350" indent="-514350"/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Ertaklar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bizni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yaxshilikka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14350" indent="-514350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yetaklaydi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marL="514350" indent="-514350"/>
            <a:endParaRPr lang="en-US" sz="3600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C:\Users\Maktab\Desktop\720__OuTNTJr4keUxWJU5O-YDDFtMF0Kp9JAk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7368" y="1340768"/>
            <a:ext cx="5292587" cy="352839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995662423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>
            <a:spLocks noGrp="1"/>
          </p:cNvSpPr>
          <p:nvPr/>
        </p:nvSpPr>
        <p:spPr>
          <a:xfrm>
            <a:off x="1546998" y="214290"/>
            <a:ext cx="9144000" cy="18466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Bilib</a:t>
            </a:r>
            <a:r>
              <a:rPr lang="en-US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oling</a:t>
            </a:r>
            <a:r>
              <a:rPr lang="en-US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600" dirty="0"/>
              <a:t/>
            </a:r>
            <a:br>
              <a:rPr lang="en-US" sz="3600" dirty="0"/>
            </a:b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 descr="C:\Documents and Settings\User\Рабочий стол\онлайн дарс\1-дарсга расмлар\IMG_20200805_062549_47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1079500" cy="10715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479376" y="1268760"/>
            <a:ext cx="11305256" cy="5170646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Shaxs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yoki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narsalarning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hajm-o‘lchovini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ifodalashda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quyidagi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so‘zlar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faol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qo‘llanadi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4400" b="1" i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katta</a:t>
            </a:r>
            <a:r>
              <a:rPr lang="en-US" sz="4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400" b="1" i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kichik</a:t>
            </a:r>
            <a:r>
              <a:rPr lang="en-US" sz="4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400" b="1" i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uzun</a:t>
            </a:r>
            <a:r>
              <a:rPr lang="en-US" sz="4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400" b="1" i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qisqa</a:t>
            </a:r>
            <a:r>
              <a:rPr lang="en-US" sz="4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tor, </a:t>
            </a:r>
            <a:r>
              <a:rPr lang="en-US" sz="4400" b="1" i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keng</a:t>
            </a:r>
            <a:r>
              <a:rPr lang="en-US" sz="4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400" b="1" i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enli</a:t>
            </a:r>
            <a:r>
              <a:rPr lang="en-US" sz="4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400" b="1" i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ingichka</a:t>
            </a:r>
            <a:r>
              <a:rPr lang="en-US" sz="4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400" b="1" i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qalin</a:t>
            </a:r>
            <a:r>
              <a:rPr lang="en-US" sz="4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400" b="1" i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tekis</a:t>
            </a:r>
            <a:r>
              <a:rPr lang="en-US" sz="4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400" b="1" i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dumaloq</a:t>
            </a:r>
            <a:r>
              <a:rPr lang="en-US" sz="4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400" b="1" i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egri</a:t>
            </a:r>
            <a:r>
              <a:rPr lang="en-US" sz="4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400" b="1" i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yapaloq</a:t>
            </a:r>
            <a:r>
              <a:rPr lang="en-US" sz="4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kabi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686284164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3575720" y="188640"/>
            <a:ext cx="604867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1-mashq (152-bet)</a:t>
            </a:r>
            <a:endParaRPr lang="ru-RU" sz="4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51384" y="1340768"/>
            <a:ext cx="11089232" cy="1077218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So‘zlarni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to‘g‘ri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joylashtiring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gaplar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tuzing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32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Расставьте правильно слова. Составьте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с ними предложения.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95400" y="2708920"/>
            <a:ext cx="10729192" cy="3631763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r>
              <a:rPr lang="en-US" sz="5400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Hamid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bo‘yli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baland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ozg‘in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Bahrom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bo‘yli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esa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o‘rta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Shaharda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baland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yangi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qurildi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uylar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. Past, bola,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bo‘yli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Olim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bo‘yli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yuzli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o‘rta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dumaloq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Ko‘cha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uzun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bizning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keng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140248293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uiExpand="1"/>
      <p:bldP spid="6" grpId="0" animBg="1"/>
      <p:bldP spid="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2135560" y="188640"/>
            <a:ext cx="842493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1-mashqni </a:t>
            </a:r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tekshiramiz</a:t>
            </a:r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(152-bet)</a:t>
            </a:r>
            <a:endParaRPr lang="ru-RU" sz="4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271464" y="1340768"/>
            <a:ext cx="9721080" cy="707886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Hamid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baland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bo‘yli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ozg‘in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271464" y="2276872"/>
            <a:ext cx="9721080" cy="707886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Bahrom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esa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o‘rta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bo‘yli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271464" y="3140968"/>
            <a:ext cx="9721080" cy="707886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Shaharda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yangi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baland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uylar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qurildi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271464" y="4077072"/>
            <a:ext cx="9721080" cy="707886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Bola past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bo‘yli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271464" y="4941168"/>
            <a:ext cx="9721080" cy="707886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Olim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o‘rta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bo‘yli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dumaloq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yuzli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271464" y="5805264"/>
            <a:ext cx="9721080" cy="707886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Bizning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ko‘cha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keng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uzun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0248293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6" grpId="0" uiExpand="1" animBg="1"/>
      <p:bldP spid="14" grpId="0" animBg="1"/>
      <p:bldP spid="15" grpId="0" animBg="1"/>
      <p:bldP spid="16" grpId="0" animBg="1"/>
      <p:bldP spid="17" grpId="0" animBg="1"/>
      <p:bldP spid="18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3">
            <a:lumMod val="20000"/>
            <a:lumOff val="80000"/>
          </a:schemeClr>
        </a:solidFill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68205434</TotalTime>
  <Words>701</Words>
  <Application>Microsoft Office PowerPoint</Application>
  <PresentationFormat>Широкоэкранный</PresentationFormat>
  <Paragraphs>147</Paragraphs>
  <Slides>18</Slides>
  <Notes>17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2" baseType="lpstr">
      <vt:lpstr>Arial</vt:lpstr>
      <vt:lpstr>Calibri</vt:lpstr>
      <vt:lpstr>Times New Roman</vt:lpstr>
      <vt:lpstr>Office Theme</vt:lpstr>
      <vt:lpstr>    O‘zbek tili</vt:lpstr>
      <vt:lpstr>Topshiriqlarni yodga oling</vt:lpstr>
      <vt:lpstr>Topshiriqlarni yodga oling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MUSTAQIL BAJARISH UCHUN TOPSHIRIQLAR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Adabiyot          5-sinf</dc:title>
  <dc:creator>lenovo</dc:creator>
  <cp:lastModifiedBy>ТСБ-1</cp:lastModifiedBy>
  <cp:revision>2302</cp:revision>
  <dcterms:created xsi:type="dcterms:W3CDTF">2020-08-03T09:44:14Z</dcterms:created>
  <dcterms:modified xsi:type="dcterms:W3CDTF">2021-02-16T12:05:11Z</dcterms:modified>
</cp:coreProperties>
</file>