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3"/>
  </p:notesMasterIdLst>
  <p:sldIdLst>
    <p:sldId id="314" r:id="rId2"/>
    <p:sldId id="738" r:id="rId3"/>
    <p:sldId id="723" r:id="rId4"/>
    <p:sldId id="695" r:id="rId5"/>
    <p:sldId id="711" r:id="rId6"/>
    <p:sldId id="739" r:id="rId7"/>
    <p:sldId id="731" r:id="rId8"/>
    <p:sldId id="740" r:id="rId9"/>
    <p:sldId id="724" r:id="rId10"/>
    <p:sldId id="741" r:id="rId11"/>
    <p:sldId id="732" r:id="rId12"/>
    <p:sldId id="742" r:id="rId13"/>
    <p:sldId id="746" r:id="rId14"/>
    <p:sldId id="733" r:id="rId15"/>
    <p:sldId id="713" r:id="rId16"/>
    <p:sldId id="734" r:id="rId17"/>
    <p:sldId id="743" r:id="rId18"/>
    <p:sldId id="744" r:id="rId19"/>
    <p:sldId id="735" r:id="rId20"/>
    <p:sldId id="714" r:id="rId21"/>
    <p:sldId id="271" r:id="rId22"/>
  </p:sldIdLst>
  <p:sldSz cx="12192000" cy="6858000"/>
  <p:notesSz cx="6858000" cy="9144000"/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FF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825" autoAdjust="0"/>
    <p:restoredTop sz="94364" autoAdjust="0"/>
  </p:normalViewPr>
  <p:slideViewPr>
    <p:cSldViewPr>
      <p:cViewPr varScale="1">
        <p:scale>
          <a:sx n="73" d="100"/>
          <a:sy n="73" d="100"/>
        </p:scale>
        <p:origin x="384" y="78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270" y="3198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BE0389D4-A586-41DF-B01A-F32B87A191DB}" type="datetimeFigureOut">
              <a:rPr lang="ru-RU"/>
              <a:pPr>
                <a:defRPr/>
              </a:pPr>
              <a:t>07.12.2020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FE46D7DF-68EC-4700-8A3E-D13F9F0E9C0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643493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866779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850004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850004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850004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850004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850004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850004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087512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850004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3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605967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605967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605967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605967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605967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850004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85000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1" y="2125983"/>
            <a:ext cx="10363200" cy="315471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2" y="3840480"/>
            <a:ext cx="8534401" cy="184666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F87D44-BF3B-4C85-8FFA-D310E6017BF1}" type="datetimeFigureOut">
              <a:rPr lang="en-US"/>
              <a:pPr>
                <a:defRPr/>
              </a:pPr>
              <a:t>12/7/2020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7443DC-FF36-4350-B26A-6ABAEA57646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circl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5"/>
            <a:ext cx="10920096" cy="375039"/>
          </a:xfrm>
        </p:spPr>
        <p:txBody>
          <a:bodyPr/>
          <a:lstStyle>
            <a:lvl1pPr>
              <a:defRPr sz="2437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78124" y="2289993"/>
            <a:ext cx="10435757" cy="219612"/>
          </a:xfrm>
        </p:spPr>
        <p:txBody>
          <a:bodyPr/>
          <a:lstStyle>
            <a:lvl1pPr>
              <a:defRPr sz="1427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F1B1FE-2052-43F1-9A73-545F81446949}" type="datetimeFigureOut">
              <a:rPr lang="en-US"/>
              <a:pPr>
                <a:defRPr/>
              </a:pPr>
              <a:t>12/7/2020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0372CC-A07C-4914-86EA-2EDBBF46F4D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circl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5"/>
            <a:ext cx="10920096" cy="375039"/>
          </a:xfrm>
        </p:spPr>
        <p:txBody>
          <a:bodyPr/>
          <a:lstStyle>
            <a:lvl1pPr>
              <a:defRPr sz="2437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1"/>
            <a:ext cx="5303520" cy="184666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1" y="1577341"/>
            <a:ext cx="5303520" cy="184666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6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AB3701-F521-4B9B-9BA9-DA4D2500AFAD}" type="datetimeFigureOut">
              <a:rPr lang="en-US"/>
              <a:pPr>
                <a:defRPr/>
              </a:pPr>
              <a:t>12/7/2020</a:t>
            </a:fld>
            <a:endParaRPr lang="en-US"/>
          </a:p>
        </p:txBody>
      </p:sp>
      <p:sp>
        <p:nvSpPr>
          <p:cNvPr id="7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D6DDA0-DB02-49B4-BA2C-4171E3AE9F9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circl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5"/>
            <a:ext cx="10920096" cy="375039"/>
          </a:xfrm>
        </p:spPr>
        <p:txBody>
          <a:bodyPr/>
          <a:lstStyle>
            <a:lvl1pPr>
              <a:defRPr sz="2437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4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C5C2B8-A49D-424E-91D9-02A853585DDD}" type="datetimeFigureOut">
              <a:rPr lang="en-US"/>
              <a:pPr>
                <a:defRPr/>
              </a:pPr>
              <a:t>12/7/2020</a:t>
            </a:fld>
            <a:endParaRPr lang="en-US"/>
          </a:p>
        </p:txBody>
      </p:sp>
      <p:sp>
        <p:nvSpPr>
          <p:cNvPr id="5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2F6E83-2C89-4073-93E3-AC413193350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circl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3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A8D954-5F01-484C-8CB1-B936D8B36C81}" type="datetimeFigureOut">
              <a:rPr lang="en-US"/>
              <a:pPr>
                <a:defRPr/>
              </a:pPr>
              <a:t>12/7/2020</a:t>
            </a:fld>
            <a:endParaRPr lang="en-US"/>
          </a:p>
        </p:txBody>
      </p:sp>
      <p:sp>
        <p:nvSpPr>
          <p:cNvPr id="4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C1CF01-1E23-45B2-83A2-3BB8D4804B1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circl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3154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85" indent="-152385">
              <a:buFont typeface="Arial" panose="020B0604020202020204" pitchFamily="34" charset="0"/>
              <a:buChar char="•"/>
              <a:defRPr sz="1400"/>
            </a:lvl2pPr>
            <a:lvl3pPr marL="304771" indent="-152385">
              <a:defRPr sz="1400"/>
            </a:lvl3pPr>
            <a:lvl4pPr marL="533349" indent="-228578">
              <a:defRPr sz="1400"/>
            </a:lvl4pPr>
            <a:lvl5pPr marL="761927" indent="-228578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85" indent="-152385">
              <a:buFont typeface="Arial" panose="020B0604020202020204" pitchFamily="34" charset="0"/>
              <a:buChar char="•"/>
              <a:defRPr sz="1400"/>
            </a:lvl2pPr>
            <a:lvl3pPr marL="304771" indent="-152385">
              <a:defRPr sz="1400"/>
            </a:lvl3pPr>
            <a:lvl4pPr marL="533349" indent="-228578">
              <a:defRPr sz="1400"/>
            </a:lvl4pPr>
            <a:lvl5pPr marL="761927" indent="-228578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85" indent="-152385">
              <a:buFont typeface="Arial" panose="020B0604020202020204" pitchFamily="34" charset="0"/>
              <a:buChar char="•"/>
              <a:defRPr sz="1400"/>
            </a:lvl2pPr>
            <a:lvl3pPr marL="304771" indent="-152385">
              <a:defRPr sz="1400"/>
            </a:lvl3pPr>
            <a:lvl4pPr marL="533349" indent="-228578">
              <a:defRPr sz="1400"/>
            </a:lvl4pPr>
            <a:lvl5pPr marL="761927" indent="-228578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  <p:transition spd="med">
    <p:circle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288" y="1133475"/>
            <a:ext cx="11949112" cy="5599113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lIns="0" tIns="0" rIns="0" bIns="0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sz="2140">
              <a:solidFill>
                <a:prstClr val="black"/>
              </a:solidFill>
              <a:latin typeface="+mn-lt"/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41288" y="150813"/>
            <a:ext cx="11949112" cy="90646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sz="2140">
              <a:solidFill>
                <a:prstClr val="black"/>
              </a:solidFill>
              <a:latin typeface="+mn-lt"/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6588" y="215900"/>
            <a:ext cx="10918825" cy="31591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1029" name="Holder 3"/>
          <p:cNvSpPr>
            <a:spLocks noGrp="1"/>
          </p:cNvSpPr>
          <p:nvPr>
            <p:ph type="body" idx="1"/>
          </p:nvPr>
        </p:nvSpPr>
        <p:spPr bwMode="auto">
          <a:xfrm>
            <a:off x="877888" y="2290763"/>
            <a:ext cx="10436225" cy="184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endParaRPr lang="ru-RU" smtClean="0"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4963" y="6378575"/>
            <a:ext cx="3902075" cy="2762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8575"/>
            <a:ext cx="2803525" cy="2762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fld id="{6BC5B995-8579-45BC-B33E-430FA97978EF}" type="datetimeFigureOut">
              <a:rPr lang="en-US"/>
              <a:pPr>
                <a:defRPr/>
              </a:pPr>
              <a:t>12/7/2020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875" y="6378575"/>
            <a:ext cx="2803525" cy="276225"/>
          </a:xfrm>
          <a:prstGeom prst="rect">
            <a:avLst/>
          </a:prstGeom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algn="r" eaLnBrk="1" hangingPunct="1">
              <a:defRPr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9AF1C260-9294-49E1-8316-6344D3DB1AF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7" r:id="rId1"/>
    <p:sldLayoutId id="2147483718" r:id="rId2"/>
    <p:sldLayoutId id="2147483719" r:id="rId3"/>
    <p:sldLayoutId id="2147483720" r:id="rId4"/>
    <p:sldLayoutId id="2147483721" r:id="rId5"/>
    <p:sldLayoutId id="2147483722" r:id="rId6"/>
  </p:sldLayoutIdLst>
  <p:transition spd="med">
    <p:circle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542925" indent="-85725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  <a:cs typeface="+mn-cs"/>
        </a:defRPr>
      </a:lvl2pPr>
      <a:lvl3pPr marL="1085850" indent="-17145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3pPr>
      <a:lvl4pPr marL="1630363" indent="-258763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  <a:cs typeface="+mn-cs"/>
        </a:defRPr>
      </a:lvl4pPr>
      <a:lvl5pPr marL="2173288" indent="-344488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5pPr>
      <a:lvl6pPr marL="2717483">
        <a:defRPr>
          <a:latin typeface="+mn-lt"/>
          <a:ea typeface="+mn-ea"/>
          <a:cs typeface="+mn-cs"/>
        </a:defRPr>
      </a:lvl6pPr>
      <a:lvl7pPr marL="3260979">
        <a:defRPr>
          <a:latin typeface="+mn-lt"/>
          <a:ea typeface="+mn-ea"/>
          <a:cs typeface="+mn-cs"/>
        </a:defRPr>
      </a:lvl7pPr>
      <a:lvl8pPr marL="3804476">
        <a:defRPr>
          <a:latin typeface="+mn-lt"/>
          <a:ea typeface="+mn-ea"/>
          <a:cs typeface="+mn-cs"/>
        </a:defRPr>
      </a:lvl8pPr>
      <a:lvl9pPr marL="4347972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543497">
        <a:defRPr>
          <a:latin typeface="+mn-lt"/>
          <a:ea typeface="+mn-ea"/>
          <a:cs typeface="+mn-cs"/>
        </a:defRPr>
      </a:lvl2pPr>
      <a:lvl3pPr marL="1086993">
        <a:defRPr>
          <a:latin typeface="+mn-lt"/>
          <a:ea typeface="+mn-ea"/>
          <a:cs typeface="+mn-cs"/>
        </a:defRPr>
      </a:lvl3pPr>
      <a:lvl4pPr marL="1630490">
        <a:defRPr>
          <a:latin typeface="+mn-lt"/>
          <a:ea typeface="+mn-ea"/>
          <a:cs typeface="+mn-cs"/>
        </a:defRPr>
      </a:lvl4pPr>
      <a:lvl5pPr marL="2173986">
        <a:defRPr>
          <a:latin typeface="+mn-lt"/>
          <a:ea typeface="+mn-ea"/>
          <a:cs typeface="+mn-cs"/>
        </a:defRPr>
      </a:lvl5pPr>
      <a:lvl6pPr marL="2717483">
        <a:defRPr>
          <a:latin typeface="+mn-lt"/>
          <a:ea typeface="+mn-ea"/>
          <a:cs typeface="+mn-cs"/>
        </a:defRPr>
      </a:lvl6pPr>
      <a:lvl7pPr marL="3260979">
        <a:defRPr>
          <a:latin typeface="+mn-lt"/>
          <a:ea typeface="+mn-ea"/>
          <a:cs typeface="+mn-cs"/>
        </a:defRPr>
      </a:lvl7pPr>
      <a:lvl8pPr marL="3804476">
        <a:defRPr>
          <a:latin typeface="+mn-lt"/>
          <a:ea typeface="+mn-ea"/>
          <a:cs typeface="+mn-cs"/>
        </a:defRPr>
      </a:lvl8pPr>
      <a:lvl9pPr marL="4347972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5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9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object 2"/>
          <p:cNvSpPr>
            <a:spLocks noChangeArrowheads="1"/>
          </p:cNvSpPr>
          <p:nvPr/>
        </p:nvSpPr>
        <p:spPr bwMode="auto">
          <a:xfrm>
            <a:off x="1588" y="3175"/>
            <a:ext cx="12176125" cy="2157413"/>
          </a:xfrm>
          <a:custGeom>
            <a:avLst/>
            <a:gdLst>
              <a:gd name="T0" fmla="*/ 0 w 5760085"/>
              <a:gd name="T1" fmla="*/ 0 h 1021080"/>
              <a:gd name="T2" fmla="*/ 5760085 w 5760085"/>
              <a:gd name="T3" fmla="*/ 1021080 h 1021080"/>
            </a:gdLst>
            <a:ahLst/>
            <a:cxnLst/>
            <a:rect l="T0" t="T1" r="T2" b="T3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 sz="2400"/>
          </a:p>
        </p:txBody>
      </p:sp>
      <p:sp>
        <p:nvSpPr>
          <p:cNvPr id="14" name="object 3">
            <a:extLst/>
          </p:cNvPr>
          <p:cNvSpPr txBox="1">
            <a:spLocks noGrp="1"/>
          </p:cNvSpPr>
          <p:nvPr>
            <p:ph type="title"/>
          </p:nvPr>
        </p:nvSpPr>
        <p:spPr>
          <a:xfrm>
            <a:off x="2087563" y="561975"/>
            <a:ext cx="6980237" cy="942975"/>
          </a:xfrm>
        </p:spPr>
        <p:txBody>
          <a:bodyPr vert="horz" tIns="30868" rtlCol="0" anchor="ctr"/>
          <a:lstStyle/>
          <a:p>
            <a:pPr marL="26842" algn="l">
              <a:spcBef>
                <a:spcPts val="241"/>
              </a:spcBef>
              <a:defRPr/>
            </a:pPr>
            <a:r>
              <a:rPr lang="ru-RU" sz="5900" spc="1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900" spc="11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5900" spc="1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O‘zbek</a:t>
            </a:r>
            <a:r>
              <a:rPr lang="en-US" sz="5900" spc="1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900" spc="11" dirty="0" err="1">
                <a:latin typeface="Arial" panose="020B0604020202020204" pitchFamily="34" charset="0"/>
                <a:cs typeface="Arial" panose="020B0604020202020204" pitchFamily="34" charset="0"/>
              </a:rPr>
              <a:t>tili</a:t>
            </a:r>
            <a:endParaRPr sz="5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/>
          </p:cNvPr>
          <p:cNvSpPr txBox="1"/>
          <p:nvPr/>
        </p:nvSpPr>
        <p:spPr>
          <a:xfrm>
            <a:off x="1730499" y="2831054"/>
            <a:ext cx="5949677" cy="2974210"/>
          </a:xfrm>
          <a:prstGeom prst="rect">
            <a:avLst/>
          </a:prstGeom>
        </p:spPr>
        <p:txBody>
          <a:bodyPr wrap="square" lIns="0" tIns="29526" rIns="0" bIns="0">
            <a:spAutoFit/>
          </a:bodyPr>
          <a:lstStyle/>
          <a:p>
            <a:pPr marL="38920">
              <a:spcBef>
                <a:spcPts val="233"/>
              </a:spcBef>
              <a:defRPr/>
            </a:pPr>
            <a:r>
              <a:rPr lang="en-US" sz="4400" b="1" dirty="0" err="1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Mavzu</a:t>
            </a:r>
            <a:r>
              <a:rPr lang="en-US" sz="4400" b="1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ru-RU" sz="4400" b="1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38920">
              <a:spcBef>
                <a:spcPts val="233"/>
              </a:spcBef>
              <a:defRPr/>
            </a:pPr>
            <a:r>
              <a:rPr lang="en-US" sz="4800" b="1" dirty="0" err="1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Ilyos</a:t>
            </a:r>
            <a:r>
              <a:rPr lang="en-US" sz="4800" b="1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 Muslim.</a:t>
            </a:r>
          </a:p>
          <a:p>
            <a:pPr marL="38920">
              <a:spcBef>
                <a:spcPts val="233"/>
              </a:spcBef>
              <a:defRPr/>
            </a:pPr>
            <a:r>
              <a:rPr lang="en-US" sz="4800" b="1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“</a:t>
            </a:r>
            <a:r>
              <a:rPr lang="en-US" sz="4800" b="1" dirty="0" err="1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Birinchi</a:t>
            </a:r>
            <a:r>
              <a:rPr lang="en-US" sz="4800" b="1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sovg‘a</a:t>
            </a:r>
            <a:r>
              <a:rPr lang="en-US" sz="4800" b="1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” </a:t>
            </a:r>
            <a:r>
              <a:rPr lang="en-US" sz="4800" b="1" dirty="0" err="1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she’ri</a:t>
            </a:r>
            <a:endParaRPr lang="en-US" sz="4800" b="1" dirty="0" smtClean="0">
              <a:solidFill>
                <a:srgbClr val="2365C7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77" name="object 5"/>
          <p:cNvSpPr>
            <a:spLocks noChangeArrowheads="1"/>
          </p:cNvSpPr>
          <p:nvPr/>
        </p:nvSpPr>
        <p:spPr bwMode="auto">
          <a:xfrm>
            <a:off x="767408" y="3573016"/>
            <a:ext cx="504055" cy="1872208"/>
          </a:xfrm>
          <a:custGeom>
            <a:avLst/>
            <a:gdLst>
              <a:gd name="T0" fmla="*/ 0 w 344170"/>
              <a:gd name="T1" fmla="*/ 0 h 680719"/>
              <a:gd name="T2" fmla="*/ 344170 w 344170"/>
              <a:gd name="T3" fmla="*/ 680719 h 680719"/>
            </a:gdLst>
            <a:ahLst/>
            <a:cxnLst/>
            <a:rect l="T0" t="T1" r="T2" b="T3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 sz="2400"/>
          </a:p>
        </p:txBody>
      </p:sp>
      <p:sp>
        <p:nvSpPr>
          <p:cNvPr id="3079" name="object 9"/>
          <p:cNvSpPr>
            <a:spLocks noChangeArrowheads="1"/>
          </p:cNvSpPr>
          <p:nvPr/>
        </p:nvSpPr>
        <p:spPr bwMode="auto">
          <a:xfrm>
            <a:off x="9940925" y="482600"/>
            <a:ext cx="1276350" cy="1276350"/>
          </a:xfrm>
          <a:custGeom>
            <a:avLst/>
            <a:gdLst>
              <a:gd name="T0" fmla="*/ 0 w 603885"/>
              <a:gd name="T1" fmla="*/ 0 h 603885"/>
              <a:gd name="T2" fmla="*/ 603885 w 603885"/>
              <a:gd name="T3" fmla="*/ 603885 h 603885"/>
            </a:gdLst>
            <a:ahLst/>
            <a:cxnLst/>
            <a:rect l="T0" t="T1" r="T2" b="T3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 sz="2400"/>
          </a:p>
        </p:txBody>
      </p:sp>
      <p:sp>
        <p:nvSpPr>
          <p:cNvPr id="3080" name="object 10"/>
          <p:cNvSpPr>
            <a:spLocks noChangeArrowheads="1"/>
          </p:cNvSpPr>
          <p:nvPr/>
        </p:nvSpPr>
        <p:spPr bwMode="auto">
          <a:xfrm>
            <a:off x="9940925" y="482600"/>
            <a:ext cx="1276350" cy="1276350"/>
          </a:xfrm>
          <a:custGeom>
            <a:avLst/>
            <a:gdLst>
              <a:gd name="T0" fmla="*/ 0 w 603885"/>
              <a:gd name="T1" fmla="*/ 0 h 603885"/>
              <a:gd name="T2" fmla="*/ 603885 w 603885"/>
              <a:gd name="T3" fmla="*/ 603885 h 603885"/>
            </a:gdLst>
            <a:ahLst/>
            <a:cxnLst/>
            <a:rect l="T0" t="T1" r="T2" b="T3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noFill/>
          <a:ln w="30481">
            <a:solidFill>
              <a:srgbClr val="FEFEFE"/>
            </a:solidFill>
            <a:miter lim="800000"/>
            <a:headEnd/>
            <a:tailEnd/>
          </a:ln>
        </p:spPr>
        <p:txBody>
          <a:bodyPr lIns="0" tIns="0" rIns="0" bIns="0"/>
          <a:lstStyle/>
          <a:p>
            <a:endParaRPr lang="ru-RU" sz="2400"/>
          </a:p>
        </p:txBody>
      </p:sp>
      <p:sp>
        <p:nvSpPr>
          <p:cNvPr id="22" name="object 12">
            <a:extLst/>
          </p:cNvPr>
          <p:cNvSpPr txBox="1"/>
          <p:nvPr/>
        </p:nvSpPr>
        <p:spPr>
          <a:xfrm>
            <a:off x="10410825" y="527050"/>
            <a:ext cx="366713" cy="787400"/>
          </a:xfrm>
          <a:prstGeom prst="rect">
            <a:avLst/>
          </a:prstGeom>
        </p:spPr>
        <p:txBody>
          <a:bodyPr lIns="0" tIns="33554" rIns="0" bIns="0">
            <a:spAutoFit/>
          </a:bodyPr>
          <a:lstStyle/>
          <a:p>
            <a:pPr>
              <a:spcBef>
                <a:spcPts val="265"/>
              </a:spcBef>
              <a:defRPr/>
            </a:pPr>
            <a:r>
              <a:rPr lang="en-US" sz="4800" b="1" spc="21" dirty="0">
                <a:solidFill>
                  <a:srgbClr val="FEFEFE"/>
                </a:solidFill>
                <a:latin typeface="Arial"/>
                <a:cs typeface="Arial"/>
              </a:rPr>
              <a:t>5</a:t>
            </a:r>
            <a:endParaRPr sz="4800" dirty="0">
              <a:latin typeface="Arial"/>
              <a:cs typeface="Arial"/>
            </a:endParaRPr>
          </a:p>
        </p:txBody>
      </p:sp>
      <p:sp>
        <p:nvSpPr>
          <p:cNvPr id="23" name="object 13">
            <a:extLst/>
          </p:cNvPr>
          <p:cNvSpPr txBox="1"/>
          <p:nvPr/>
        </p:nvSpPr>
        <p:spPr>
          <a:xfrm>
            <a:off x="10142539" y="1146175"/>
            <a:ext cx="1011236" cy="456636"/>
          </a:xfrm>
          <a:prstGeom prst="rect">
            <a:avLst/>
          </a:prstGeom>
        </p:spPr>
        <p:txBody>
          <a:bodyPr wrap="square" lIns="0" tIns="25500" rIns="0" bIns="0">
            <a:spAutoFit/>
          </a:bodyPr>
          <a:lstStyle/>
          <a:p>
            <a:pPr algn="ctr">
              <a:spcBef>
                <a:spcPts val="201"/>
              </a:spcBef>
              <a:defRPr/>
            </a:pPr>
            <a:r>
              <a:rPr sz="2800" b="1" spc="-11" dirty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2800" b="1" dirty="0">
              <a:latin typeface="Arial"/>
              <a:cs typeface="Arial"/>
            </a:endParaRPr>
          </a:p>
        </p:txBody>
      </p:sp>
      <p:sp>
        <p:nvSpPr>
          <p:cNvPr id="3083" name="object 31"/>
          <p:cNvSpPr>
            <a:spLocks noChangeArrowheads="1"/>
          </p:cNvSpPr>
          <p:nvPr/>
        </p:nvSpPr>
        <p:spPr bwMode="auto">
          <a:xfrm>
            <a:off x="742950" y="750888"/>
            <a:ext cx="269875" cy="404812"/>
          </a:xfrm>
          <a:prstGeom prst="rect">
            <a:avLst/>
          </a:prstGeom>
          <a:blipFill dpi="0" rotWithShape="1">
            <a:blip r:embed="rId3" cstate="print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3084" name="object 32"/>
          <p:cNvSpPr>
            <a:spLocks noChangeArrowheads="1"/>
          </p:cNvSpPr>
          <p:nvPr/>
        </p:nvSpPr>
        <p:spPr bwMode="auto">
          <a:xfrm>
            <a:off x="1071563" y="673100"/>
            <a:ext cx="269875" cy="482600"/>
          </a:xfrm>
          <a:prstGeom prst="rect">
            <a:avLst/>
          </a:prstGeom>
          <a:blipFill dpi="0" rotWithShape="1">
            <a:blip r:embed="rId4" cstate="print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3085" name="object 33"/>
          <p:cNvSpPr>
            <a:spLocks noChangeArrowheads="1"/>
          </p:cNvSpPr>
          <p:nvPr/>
        </p:nvSpPr>
        <p:spPr bwMode="auto">
          <a:xfrm>
            <a:off x="1398588" y="828675"/>
            <a:ext cx="269875" cy="327025"/>
          </a:xfrm>
          <a:prstGeom prst="rect">
            <a:avLst/>
          </a:prstGeom>
          <a:blipFill dpi="0" rotWithShape="1">
            <a:blip r:embed="rId5" cstate="print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3086" name="object 34"/>
          <p:cNvSpPr>
            <a:spLocks noChangeArrowheads="1"/>
          </p:cNvSpPr>
          <p:nvPr/>
        </p:nvSpPr>
        <p:spPr bwMode="auto">
          <a:xfrm>
            <a:off x="993775" y="1214438"/>
            <a:ext cx="520700" cy="346075"/>
          </a:xfrm>
          <a:prstGeom prst="rect">
            <a:avLst/>
          </a:prstGeom>
          <a:blipFill dpi="0" rotWithShape="1">
            <a:blip r:embed="rId6" cstate="print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pic>
        <p:nvPicPr>
          <p:cNvPr id="1027" name="Picture 3" descr="C:\Users\Maktab\Desktop\article91.jpg"/>
          <p:cNvPicPr>
            <a:picLocks noGrp="1" noChangeAspect="1" noChangeArrowheads="1"/>
          </p:cNvPicPr>
          <p:nvPr>
            <p:ph type="pic" sz="quarter" idx="12"/>
          </p:nvPr>
        </p:nvPicPr>
        <p:blipFill>
          <a:blip r:embed="rId7" cstate="print"/>
          <a:srcRect l="4060" r="4060"/>
          <a:stretch>
            <a:fillRect/>
          </a:stretch>
        </p:blipFill>
        <p:spPr bwMode="auto">
          <a:xfrm>
            <a:off x="7395071" y="2636912"/>
            <a:ext cx="4173537" cy="3406775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circl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/>
        </p:nvSpPr>
        <p:spPr>
          <a:xfrm>
            <a:off x="2999656" y="0"/>
            <a:ext cx="7657686" cy="110799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/>
              <a:t/>
            </a:r>
            <a:br>
              <a:rPr lang="en-US" sz="3600" dirty="0"/>
            </a:b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23392" y="1700808"/>
            <a:ext cx="2664296" cy="769441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pPr marL="742950" indent="-742950"/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katta</a:t>
            </a:r>
            <a:endParaRPr lang="en-US" sz="4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287688" y="188640"/>
            <a:ext cx="4785284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Matndagi</a:t>
            </a:r>
            <a:r>
              <a:rPr lang="en-US" sz="4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sifatlar</a:t>
            </a:r>
            <a:endParaRPr lang="ru-RU" sz="48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855640" y="2852936"/>
            <a:ext cx="2736304" cy="769441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pPr marL="742950" indent="-742950"/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shovqinli</a:t>
            </a:r>
            <a:endParaRPr lang="en-US" sz="4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375920" y="4077072"/>
            <a:ext cx="2880320" cy="769441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pPr marL="742950" indent="-742950"/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baland</a:t>
            </a:r>
            <a:endParaRPr lang="en-US" sz="4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320136" y="5301208"/>
            <a:ext cx="3168352" cy="769441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pPr marL="742950" indent="-742950"/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juda</a:t>
            </a: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chiroyli</a:t>
            </a:r>
            <a:endParaRPr lang="en-US" sz="4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spd="med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7" grpId="0" animBg="1"/>
      <p:bldP spid="8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3575720" y="188640"/>
            <a:ext cx="532859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1-mashq </a:t>
            </a:r>
            <a:r>
              <a:rPr lang="en-US" sz="4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(137-bet)</a:t>
            </a:r>
            <a:endParaRPr lang="ru-RU" sz="48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888088" y="2132856"/>
            <a:ext cx="3960440" cy="424731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dirty="0" err="1" smtClean="0">
                <a:latin typeface="Times New Roman" pitchFamily="18" charset="0"/>
                <a:cs typeface="Times New Roman" pitchFamily="18" charset="0"/>
              </a:rPr>
              <a:t>qop-qora</a:t>
            </a:r>
            <a:r>
              <a:rPr lang="en-US" sz="5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5400" dirty="0" err="1" smtClean="0">
                <a:latin typeface="Times New Roman" pitchFamily="18" charset="0"/>
                <a:cs typeface="Times New Roman" pitchFamily="18" charset="0"/>
              </a:rPr>
              <a:t>qizil</a:t>
            </a:r>
            <a:r>
              <a:rPr lang="en-US" sz="5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5400" dirty="0" err="1" smtClean="0">
                <a:latin typeface="Times New Roman" pitchFamily="18" charset="0"/>
                <a:cs typeface="Times New Roman" pitchFamily="18" charset="0"/>
              </a:rPr>
              <a:t>yashil</a:t>
            </a:r>
            <a:r>
              <a:rPr lang="en-US" sz="5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5400" dirty="0" err="1" smtClean="0">
                <a:latin typeface="Times New Roman" pitchFamily="18" charset="0"/>
                <a:cs typeface="Times New Roman" pitchFamily="18" charset="0"/>
              </a:rPr>
              <a:t>ko‘m-ko‘k</a:t>
            </a:r>
            <a:r>
              <a:rPr lang="en-US" sz="5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5400" dirty="0" err="1" smtClean="0">
                <a:latin typeface="Times New Roman" pitchFamily="18" charset="0"/>
                <a:cs typeface="Times New Roman" pitchFamily="18" charset="0"/>
              </a:rPr>
              <a:t>pushti</a:t>
            </a:r>
            <a:r>
              <a:rPr lang="en-US" sz="5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5400" dirty="0" err="1" smtClean="0">
                <a:latin typeface="Times New Roman" pitchFamily="18" charset="0"/>
                <a:cs typeface="Times New Roman" pitchFamily="18" charset="0"/>
              </a:rPr>
              <a:t>qizg‘ish</a:t>
            </a:r>
            <a:endParaRPr lang="en-US" sz="54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63352" y="1196752"/>
            <a:ext cx="11665296" cy="58477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Berilgan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so‘zlardan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foydalanib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rasmga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o‘zingiz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rang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bering</a:t>
            </a:r>
            <a:r>
              <a:rPr lang="uz-Cyrl-UZ" sz="3200" dirty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Maktab\Desktop\photo_2020-12-05_22-09-2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27448" y="1988840"/>
            <a:ext cx="4392488" cy="437491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140248293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5" grpId="0" animBg="1"/>
      <p:bldP spid="6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3575720" y="188640"/>
            <a:ext cx="532859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1-mashq </a:t>
            </a:r>
            <a:r>
              <a:rPr lang="en-US" sz="4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(137-bet)</a:t>
            </a:r>
            <a:endParaRPr lang="ru-RU" sz="48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07368" y="2132856"/>
            <a:ext cx="7632848" cy="64633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1.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Qizchaning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uzun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sochlari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qop-qora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54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63352" y="1196752"/>
            <a:ext cx="11665296" cy="58477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Berilgan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so‘zlardan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foydalanib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rasmga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o‘zingiz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rang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bering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07368" y="3068960"/>
            <a:ext cx="8280920" cy="64633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2.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Gulning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g‘unchasi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qizil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rangda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54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07368" y="4941168"/>
            <a:ext cx="9865096" cy="64633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4.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Gulning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barglari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yaproqlari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yashil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rangda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54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07368" y="4005064"/>
            <a:ext cx="9001000" cy="64633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3.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Qizchaning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ko‘zlari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ko‘m-ko‘k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54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07368" y="5805264"/>
            <a:ext cx="10801200" cy="64633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5.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Qizchaning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ko‘ylagi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pushti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yoqalari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qizg‘ish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rangda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54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0248293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uiExpand="1"/>
      <p:bldP spid="5" grpId="0" animBg="1"/>
      <p:bldP spid="6" grpId="0" animBg="1"/>
      <p:bldP spid="7" grpId="0" animBg="1"/>
      <p:bldP spid="8" grpId="0" animBg="1"/>
      <p:bldP spid="9" grpId="0" animBg="1"/>
      <p:bldP spid="11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3575720" y="188640"/>
            <a:ext cx="532859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1-mashq </a:t>
            </a:r>
            <a:r>
              <a:rPr lang="en-US" sz="4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(137-bet)</a:t>
            </a:r>
            <a:endParaRPr lang="ru-RU" sz="48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816080" y="2060848"/>
            <a:ext cx="3960440" cy="424731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dirty="0" err="1" smtClean="0">
                <a:latin typeface="Times New Roman" pitchFamily="18" charset="0"/>
                <a:cs typeface="Times New Roman" pitchFamily="18" charset="0"/>
              </a:rPr>
              <a:t>qop-qora</a:t>
            </a:r>
            <a:r>
              <a:rPr lang="en-US" sz="5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5400" dirty="0" err="1" smtClean="0">
                <a:latin typeface="Times New Roman" pitchFamily="18" charset="0"/>
                <a:cs typeface="Times New Roman" pitchFamily="18" charset="0"/>
              </a:rPr>
              <a:t>qizil</a:t>
            </a:r>
            <a:r>
              <a:rPr lang="en-US" sz="5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5400" dirty="0" err="1" smtClean="0">
                <a:latin typeface="Times New Roman" pitchFamily="18" charset="0"/>
                <a:cs typeface="Times New Roman" pitchFamily="18" charset="0"/>
              </a:rPr>
              <a:t>yashil</a:t>
            </a:r>
            <a:r>
              <a:rPr lang="en-US" sz="5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5400" dirty="0" err="1" smtClean="0">
                <a:latin typeface="Times New Roman" pitchFamily="18" charset="0"/>
                <a:cs typeface="Times New Roman" pitchFamily="18" charset="0"/>
              </a:rPr>
              <a:t>ko‘m-ko‘k</a:t>
            </a:r>
            <a:r>
              <a:rPr lang="en-US" sz="5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5400" dirty="0" err="1" smtClean="0">
                <a:latin typeface="Times New Roman" pitchFamily="18" charset="0"/>
                <a:cs typeface="Times New Roman" pitchFamily="18" charset="0"/>
              </a:rPr>
              <a:t>pushti</a:t>
            </a:r>
            <a:r>
              <a:rPr lang="en-US" sz="5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5400" dirty="0" err="1" smtClean="0">
                <a:latin typeface="Times New Roman" pitchFamily="18" charset="0"/>
                <a:cs typeface="Times New Roman" pitchFamily="18" charset="0"/>
              </a:rPr>
              <a:t>qizg‘ish</a:t>
            </a:r>
            <a:endParaRPr lang="en-US" sz="54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63352" y="1196752"/>
            <a:ext cx="11665296" cy="58477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Berilgan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so‘zlardan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foydalanib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rasmga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o‘zingiz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rang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bering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7" name="Picture 3" descr="C:\Users\Maktab\Desktop\photo_2020-12-05_23-46-5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27448" y="2204864"/>
            <a:ext cx="4896544" cy="407103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140248293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5" grpId="0" animBg="1"/>
      <p:bldP spid="6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4511824" y="188640"/>
            <a:ext cx="311823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Bilasizmi</a:t>
            </a:r>
            <a:r>
              <a:rPr lang="en-US" sz="4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48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271464" y="2204864"/>
            <a:ext cx="9793088" cy="3046988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Ilyos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Muslim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taniqli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bolalar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shoiri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hisoblanadi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Uning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bolalarga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atalgan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mazmunli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tushunarli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ixcham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sodda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she’rlari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sizga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albatta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yoqadi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48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0248293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6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4079776" y="188640"/>
            <a:ext cx="496855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Birinchi</a:t>
            </a:r>
            <a:r>
              <a:rPr lang="en-US" sz="4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sovg‘a</a:t>
            </a:r>
            <a:endParaRPr lang="ru-RU" sz="48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375920" y="2564904"/>
            <a:ext cx="6408712" cy="3046988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Halima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bog‘ga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kirdi</a:t>
            </a:r>
            <a:endParaRPr lang="en-US" sz="4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Tong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payti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shosha-pisha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Ilk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bahor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gulin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terdi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Nomi –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jajji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gunafsha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07368" y="1268760"/>
            <a:ext cx="11449272" cy="58477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2-topshiriq.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O‘qing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Tinglang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So‘zlang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Savollarga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javob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bering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7" name="Picture 3" descr="C:\Users\Maktab\Desktop\23463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99456" y="4365104"/>
            <a:ext cx="3961089" cy="2232248"/>
          </a:xfrm>
          <a:prstGeom prst="rect">
            <a:avLst/>
          </a:prstGeom>
          <a:noFill/>
        </p:spPr>
      </p:pic>
      <p:pic>
        <p:nvPicPr>
          <p:cNvPr id="1028" name="Picture 4" descr="C:\Users\Maktab\Desktop\viola-opisanie-vidy-i-vyrashchivanie-9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35360" y="1988840"/>
            <a:ext cx="4100240" cy="223224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140248293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5" grpId="0" animBg="1"/>
      <p:bldP spid="6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4079776" y="188640"/>
            <a:ext cx="496855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Bog‘ </a:t>
            </a:r>
            <a:r>
              <a:rPr lang="en-US" sz="48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husni</a:t>
            </a:r>
            <a:endParaRPr lang="ru-RU" sz="48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663952" y="3140968"/>
            <a:ext cx="6120680" cy="304698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Haqiqatan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, bog‘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husnin</a:t>
            </a:r>
            <a:endParaRPr lang="en-US" sz="4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Shu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gul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bezab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turgandi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Sevimli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ko‘rib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tusin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Ochilib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qulf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urgandi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63352" y="1196752"/>
            <a:ext cx="11665296" cy="58477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2-topshiriq.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O‘qing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Tinglang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So‘zlang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Savollarga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javob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bering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Picture 3" descr="C:\Users\Maktab\Desktop\9716a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7368" y="2132856"/>
            <a:ext cx="5040560" cy="350145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140248293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3503712" y="188640"/>
            <a:ext cx="61206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Chin </a:t>
            </a:r>
            <a:r>
              <a:rPr lang="en-US" sz="48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dildan</a:t>
            </a:r>
            <a:r>
              <a:rPr lang="en-US" sz="4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sovg‘a</a:t>
            </a:r>
            <a:endParaRPr lang="ru-RU" sz="48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51384" y="2708920"/>
            <a:ext cx="6552728" cy="3046988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Halima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gulni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terib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, </a:t>
            </a:r>
          </a:p>
          <a:p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Qayga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olib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ketmoqchi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Chin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dildan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sovg‘a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berib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Kimni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xursand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etmoqchi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63352" y="1196752"/>
            <a:ext cx="11665296" cy="58477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2-topshiriq. </a:t>
            </a:r>
            <a:r>
              <a:rPr lang="en-US" sz="3200" smtClean="0">
                <a:latin typeface="Times New Roman" pitchFamily="18" charset="0"/>
                <a:cs typeface="Times New Roman" pitchFamily="18" charset="0"/>
              </a:rPr>
              <a:t>O‘qing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Tinglang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So‘zlang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Savollarga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javob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bering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Maktab\Desktop\unnamed (1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464152" y="2060848"/>
            <a:ext cx="4248472" cy="424847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140248293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5015880" y="188640"/>
            <a:ext cx="403244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Sovg‘a</a:t>
            </a:r>
            <a:endParaRPr lang="ru-RU" sz="48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015880" y="2708920"/>
            <a:ext cx="6768752" cy="3046988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Uyga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kelganda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bildik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Quvnagan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sho‘x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ko‘zidan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Gulni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sovg‘a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qilibdi</a:t>
            </a:r>
            <a:endParaRPr lang="en-US" sz="4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Oyisiga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o‘zidan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63352" y="1196752"/>
            <a:ext cx="11665296" cy="58477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2-topshiriq.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O‘qing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Tinglang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So‘zlang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Savollarga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javob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bering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 descr="C:\Users\Maktab\Desktop\d4bd792a79289941398bd6684ade071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35360" y="1916832"/>
            <a:ext cx="3600400" cy="2306491"/>
          </a:xfrm>
          <a:prstGeom prst="rect">
            <a:avLst/>
          </a:prstGeom>
          <a:noFill/>
        </p:spPr>
      </p:pic>
      <p:pic>
        <p:nvPicPr>
          <p:cNvPr id="3075" name="Picture 3" descr="C:\Users\Maktab\Desktop\7582d8483d430f3016e4dbd1d0727197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415480" y="4293096"/>
            <a:ext cx="3384376" cy="225025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140248293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4439816" y="1484784"/>
            <a:ext cx="7752184" cy="127727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48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sovg‘a</a:t>
            </a:r>
            <a:r>
              <a:rPr lang="en-US" sz="4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4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подарок</a:t>
            </a:r>
            <a:endParaRPr lang="en-US" sz="48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48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shosha-pisha</a:t>
            </a:r>
            <a:r>
              <a:rPr lang="en-US" sz="4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–</a:t>
            </a:r>
            <a:r>
              <a:rPr lang="ru-RU" sz="4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второпях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48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gunafsha</a:t>
            </a:r>
            <a:r>
              <a:rPr lang="en-US" sz="4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–</a:t>
            </a:r>
            <a:r>
              <a:rPr lang="ru-RU" sz="4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фиалка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48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o‘zidan</a:t>
            </a:r>
            <a:r>
              <a:rPr lang="en-US" sz="4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ru-RU" sz="4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от себя</a:t>
            </a:r>
            <a:endParaRPr lang="en-US" sz="48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48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jajji</a:t>
            </a:r>
            <a:r>
              <a:rPr lang="en-US" sz="4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sz="4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маленький</a:t>
            </a:r>
            <a:endParaRPr lang="en-US" sz="48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spcBef>
                <a:spcPts val="600"/>
              </a:spcBef>
              <a:spcAft>
                <a:spcPts val="600"/>
              </a:spcAft>
            </a:pPr>
            <a:endParaRPr lang="en-US" sz="44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spcBef>
                <a:spcPts val="600"/>
              </a:spcBef>
              <a:spcAft>
                <a:spcPts val="600"/>
              </a:spcAft>
            </a:pPr>
            <a:endParaRPr lang="en-US" sz="40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endParaRPr lang="en-US" sz="40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spcBef>
                <a:spcPts val="600"/>
              </a:spcBef>
              <a:spcAft>
                <a:spcPts val="600"/>
              </a:spcAft>
            </a:pPr>
            <a:endParaRPr lang="en-US" sz="44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spcBef>
                <a:spcPts val="600"/>
              </a:spcBef>
              <a:spcAft>
                <a:spcPts val="600"/>
              </a:spcAft>
            </a:pPr>
            <a:endParaRPr lang="en-US" sz="44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4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endParaRPr lang="en-US" sz="44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spcBef>
                <a:spcPts val="600"/>
              </a:spcBef>
              <a:spcAft>
                <a:spcPts val="600"/>
              </a:spcAft>
            </a:pPr>
            <a:endParaRPr lang="en-US" sz="40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spcBef>
                <a:spcPts val="600"/>
              </a:spcBef>
              <a:spcAft>
                <a:spcPts val="600"/>
              </a:spcAft>
            </a:pPr>
            <a:endParaRPr lang="en-US" sz="40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spcBef>
                <a:spcPts val="600"/>
              </a:spcBef>
              <a:spcAft>
                <a:spcPts val="600"/>
              </a:spcAft>
            </a:pPr>
            <a:endParaRPr lang="en-US" sz="44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spcBef>
                <a:spcPts val="600"/>
              </a:spcBef>
              <a:spcAft>
                <a:spcPts val="600"/>
              </a:spcAft>
            </a:pPr>
            <a:endParaRPr lang="en-US" sz="44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381092" y="214290"/>
            <a:ext cx="950125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“XOTIRA  MASHQI”</a:t>
            </a:r>
            <a:endParaRPr lang="ru-RU" sz="40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2" name="Picture 4" descr="C:\Users\Maktab\Desktop\уящяф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1384" y="1988840"/>
            <a:ext cx="3638866" cy="36004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72454602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19063" y="274638"/>
            <a:ext cx="11809412" cy="553998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MUSTAQIL BAJARISH UCHUN TOPSHIRIQLAR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35360" y="1484784"/>
            <a:ext cx="7416824" cy="172819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  <a:softEdge rad="127000"/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eaLnBrk="1" hangingPunct="1"/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1.</a:t>
            </a:r>
            <a:r>
              <a:rPr lang="ru-RU" sz="44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“</a:t>
            </a:r>
            <a:r>
              <a:rPr lang="en-US" sz="44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Assalom</a:t>
            </a:r>
            <a:r>
              <a:rPr lang="en-US" sz="44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bahor</a:t>
            </a:r>
            <a:r>
              <a:rPr lang="en-US" sz="44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” </a:t>
            </a:r>
            <a:r>
              <a:rPr lang="en-US" sz="44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mavzusida</a:t>
            </a:r>
            <a:r>
              <a:rPr lang="en-US" sz="44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sifat</a:t>
            </a:r>
            <a:r>
              <a:rPr lang="en-US" sz="44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qatnashgan</a:t>
            </a:r>
            <a:r>
              <a:rPr lang="en-US" sz="44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matn</a:t>
            </a:r>
            <a:r>
              <a:rPr lang="en-US" sz="44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tuzing</a:t>
            </a:r>
            <a:r>
              <a:rPr lang="en-US" sz="44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7" name="Picture 2" descr="C:\Users\Maktab\Desktop\Rasmlar\writing-icon-girl-vector-91776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56240" y="2132856"/>
            <a:ext cx="3384376" cy="3545537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407368" y="3933056"/>
            <a:ext cx="7344816" cy="201622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  <a:softEdge rad="127000"/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eaLnBrk="1" hangingPunct="1"/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2. “</a:t>
            </a:r>
            <a:r>
              <a:rPr lang="en-US" sz="44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Mehribon</a:t>
            </a:r>
            <a:r>
              <a:rPr lang="en-US" sz="44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Quyosh</a:t>
            </a:r>
            <a:r>
              <a:rPr lang="en-US" sz="44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” </a:t>
            </a:r>
            <a:r>
              <a:rPr lang="en-US" sz="44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she’rini</a:t>
            </a:r>
            <a:r>
              <a:rPr lang="en-US" sz="44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yod</a:t>
            </a:r>
            <a:r>
              <a:rPr lang="en-US" sz="44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oling</a:t>
            </a:r>
            <a:r>
              <a:rPr lang="en-US" sz="44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. (135-bet)</a:t>
            </a:r>
          </a:p>
        </p:txBody>
      </p:sp>
    </p:spTree>
  </p:cSld>
  <p:clrMapOvr>
    <a:masterClrMapping/>
  </p:clrMapOvr>
  <p:transition spd="med">
    <p:circl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4871864" y="188640"/>
            <a:ext cx="43204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Savollar</a:t>
            </a:r>
            <a:endParaRPr lang="ru-RU" sz="48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559496" y="1844824"/>
            <a:ext cx="9073008" cy="4154984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marL="742950" indent="-742950">
              <a:lnSpc>
                <a:spcPct val="150000"/>
              </a:lnSpc>
              <a:buAutoNum type="arabicPeriod"/>
            </a:pP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Nima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uchun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she’r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“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Birinchi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sovg‘a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” </a:t>
            </a:r>
            <a:endParaRPr lang="ru-RU" sz="4400" dirty="0" smtClean="0">
              <a:latin typeface="Times New Roman" pitchFamily="18" charset="0"/>
              <a:cs typeface="Times New Roman" pitchFamily="18" charset="0"/>
            </a:endParaRPr>
          </a:p>
          <a:p>
            <a:pPr marL="742950" indent="-742950">
              <a:lnSpc>
                <a:spcPct val="150000"/>
              </a:lnSpc>
            </a:pP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deb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nomlangan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pPr marL="742950" indent="-742950">
              <a:lnSpc>
                <a:spcPct val="150000"/>
              </a:lnSpc>
            </a:pP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Siz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nima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deb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o‘ylaysiz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?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Halimaning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4400" dirty="0" smtClean="0">
              <a:latin typeface="Times New Roman" pitchFamily="18" charset="0"/>
              <a:cs typeface="Times New Roman" pitchFamily="18" charset="0"/>
            </a:endParaRPr>
          </a:p>
          <a:p>
            <a:pPr marL="742950" indent="-742950">
              <a:lnSpc>
                <a:spcPct val="150000"/>
              </a:lnSpc>
            </a:pP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sovg‘asi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oyisiga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yoqdimi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?</a:t>
            </a:r>
            <a:endParaRPr lang="ru-RU" sz="4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0248293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19063" y="274638"/>
            <a:ext cx="11809412" cy="553998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MUSTAQIL BAJARISH UCHUN TOPSHIRIQLAR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35360" y="1484784"/>
            <a:ext cx="7632848" cy="216024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  <a:softEdge rad="127000"/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eaLnBrk="1" hangingPunct="1"/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1.</a:t>
            </a:r>
            <a:r>
              <a:rPr lang="ru-RU" sz="44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i="1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Mustaqil</a:t>
            </a:r>
            <a:r>
              <a:rPr lang="en-US" sz="4400" b="1" i="1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i="1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ish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uz-Cyrl-UZ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Rang-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tusni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bildiruvchi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sifatlarga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misollar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keltiring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so‘z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birikmalari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tuzing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7" name="Picture 2" descr="C:\Users\Maktab\Desktop\Rasmlar\writing-icon-girl-vector-91776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56240" y="2132856"/>
            <a:ext cx="3384376" cy="3545537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407368" y="3933056"/>
            <a:ext cx="7344816" cy="201622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  <a:softEdge rad="127000"/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eaLnBrk="1" hangingPunct="1"/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2. “</a:t>
            </a:r>
            <a:r>
              <a:rPr lang="en-US" sz="44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Birinchi</a:t>
            </a:r>
            <a:r>
              <a:rPr lang="en-US" sz="44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sovg‘a</a:t>
            </a:r>
            <a:r>
              <a:rPr lang="en-US" sz="44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” </a:t>
            </a:r>
            <a:r>
              <a:rPr lang="en-US" sz="44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she’rini</a:t>
            </a:r>
            <a:r>
              <a:rPr lang="en-US" sz="44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yod</a:t>
            </a:r>
            <a:r>
              <a:rPr lang="en-US" sz="44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oling</a:t>
            </a:r>
            <a:r>
              <a:rPr lang="en-US" sz="44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. (139-bet)</a:t>
            </a:r>
          </a:p>
        </p:txBody>
      </p:sp>
    </p:spTree>
  </p:cSld>
  <p:clrMapOvr>
    <a:masterClrMapping/>
  </p:clrMapOvr>
  <p:transition spd="med">
    <p:circl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19063" y="188640"/>
            <a:ext cx="11809412" cy="738664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Assalom</a:t>
            </a:r>
            <a:r>
              <a:rPr lang="en-US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bahor</a:t>
            </a:r>
            <a:r>
              <a:rPr lang="en-US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07368" y="1268760"/>
            <a:ext cx="11449272" cy="5256584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  <a:softEdge rad="127000"/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hangingPunct="1"/>
            <a:endParaRPr lang="en-US" sz="3600" dirty="0" smtClean="0">
              <a:solidFill>
                <a:srgbClr val="231F2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endParaRPr lang="en-US" sz="3600" dirty="0" smtClean="0">
              <a:solidFill>
                <a:srgbClr val="231F2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endParaRPr lang="en-US" sz="3600" dirty="0" smtClean="0">
              <a:solidFill>
                <a:srgbClr val="231F2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endParaRPr lang="en-US" sz="3600" dirty="0" smtClean="0">
              <a:solidFill>
                <a:srgbClr val="231F2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O‘lkamizda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bahor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kezmoqda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Tog‘lardagi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oppoq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qorlar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eriy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boshladi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Tabiat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yashil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tusga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kirdi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Bahorning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dastlabki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gullari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och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sariq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gulli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boychechak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tiniq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siyohrang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gulli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chuchmoma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ko‘k</a:t>
            </a:r>
            <a:r>
              <a:rPr lang="en-US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yaproqlar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orasidan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mo‘ralab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xushbo‘y</a:t>
            </a:r>
            <a:r>
              <a:rPr lang="en-US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binafshalar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ochila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boshladi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Qip-qizil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lola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qizg‘aldoqlar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cho‘g‘dek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lovillaydi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Sariq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gulli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momoqaymoqlar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barra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ko‘m-ko‘k</a:t>
            </a:r>
            <a:r>
              <a:rPr lang="en-US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maysalar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uzra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yashnab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turadi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Daraxtlar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kurtak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chiqarib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oppoq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gullay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boshladi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Dalalarda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ishlar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boshlab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ketdi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sz="3600" dirty="0" smtClean="0"/>
              <a:t> </a:t>
            </a:r>
          </a:p>
          <a:p>
            <a:pPr algn="ctr" eaLnBrk="1" hangingPunct="1"/>
            <a:endParaRPr lang="en-US" sz="3600" dirty="0" smtClean="0">
              <a:solidFill>
                <a:srgbClr val="231F2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endParaRPr lang="en-US" sz="3600" dirty="0" smtClean="0">
              <a:solidFill>
                <a:srgbClr val="231F2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endParaRPr lang="en-US" sz="5400" dirty="0" smtClean="0">
              <a:solidFill>
                <a:srgbClr val="231F2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479376" y="1268760"/>
            <a:ext cx="11401944" cy="1077218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1-topshiriq.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O‘qing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Tinglang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So‘zlang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Savol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topshiriqlarni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bajaring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Ответьте на вопросы и выполните задания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32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35360" y="188640"/>
            <a:ext cx="108012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        </a:t>
            </a:r>
            <a:r>
              <a:rPr lang="en-US" sz="4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Mening</a:t>
            </a:r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onam</a:t>
            </a:r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hammadan</a:t>
            </a:r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chiroyli</a:t>
            </a:r>
            <a:endParaRPr lang="ru-RU" sz="4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511824" y="2492896"/>
            <a:ext cx="7344816" cy="397031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marL="514350" indent="-514350"/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Uzoq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shahardan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biridagi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katta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</a:p>
          <a:p>
            <a:pPr marL="514350" indent="-514350"/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shovqinli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bozorda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bir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qizcha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yo‘qolib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514350" indent="-514350"/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qoldi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Qizcha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baland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ovoz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514350" indent="-514350"/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yig‘lar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to‘xtovsiz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marL="514350" indent="-514350">
              <a:buFontTx/>
              <a:buChar char="-"/>
            </a:pP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Oyi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!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Oyi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!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Oyijoooon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! –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deya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514350" indent="-514350"/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qichqirardi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Uning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atrofiga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odamlar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514350" indent="-514350"/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to‘planib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kimdir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qizchaga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savol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berdi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2050" name="Picture 2" descr="C:\Users\Maktab\Desktop\devochka-Hnykalka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83432" y="2564904"/>
            <a:ext cx="2959495" cy="381642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995662423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0" grpId="0"/>
      <p:bldP spid="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3575720" y="188640"/>
            <a:ext cx="5050806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Onam</a:t>
            </a:r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juda</a:t>
            </a:r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chiroyli</a:t>
            </a:r>
            <a:endParaRPr lang="ru-RU" sz="4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655840" y="1556792"/>
            <a:ext cx="7128792" cy="4524315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marL="514350" indent="-514350"/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Onang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qanday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?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Uning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ko‘rinishi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514350" indent="-514350"/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qanday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pPr marL="514350" indent="-514350"/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Qizcha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yig‘lashdan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to‘xtab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qo‘llari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514350" indent="-514350"/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yuzidagi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ko‘z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yoshlarini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artib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marL="514350" indent="-514350"/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Onam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juda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chiroyli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! –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deya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javob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514350" indent="-514350"/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berdi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Shundan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so‘ng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odamlar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qizcha</a:t>
            </a:r>
            <a:endParaRPr lang="en-US" sz="3600" dirty="0" smtClean="0">
              <a:latin typeface="Times New Roman" pitchFamily="18" charset="0"/>
              <a:cs typeface="Times New Roman" pitchFamily="18" charset="0"/>
            </a:endParaRPr>
          </a:p>
          <a:p>
            <a:pPr marL="514350" indent="-514350"/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birga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uning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onasini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izlay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514350" indent="-514350"/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boshladilar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</p:txBody>
      </p:sp>
      <p:pic>
        <p:nvPicPr>
          <p:cNvPr id="3074" name="Picture 2" descr="C:\Users\Maktab\Desktop\0c5401dc74d54c4163672817481n--kartiny-i-panno-portret-na-zakaz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7368" y="2348880"/>
            <a:ext cx="4058873" cy="316835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995662423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4583832" y="188640"/>
            <a:ext cx="2771913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Onajonim</a:t>
            </a:r>
            <a:endParaRPr lang="ru-RU" sz="4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807968" y="2492896"/>
            <a:ext cx="5976664" cy="3970318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marL="514350" indent="-514350"/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Ular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ko‘chadagi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chiroyli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514350" indent="-514350"/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ayollarga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e’tibor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berib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qaray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514350" indent="-514350"/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boshladilar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Qizchaning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onasini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514350" indent="-514350"/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qidirib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butun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bozorni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aylanib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514350" indent="-514350"/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chiqdilar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Oradan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ancha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vaqt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514350" indent="-514350"/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o‘tsa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ham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qizchaning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onasini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514350" indent="-514350"/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topa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olmadilar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1027" name="Picture 3" descr="C:\Users\Maktab\Desktop\1474057818_na_bazare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35360" y="1556792"/>
            <a:ext cx="5184576" cy="376252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995662423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1271464" y="188640"/>
            <a:ext cx="818423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        </a:t>
            </a:r>
            <a:r>
              <a:rPr lang="en-US" sz="4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Xursandchilik</a:t>
            </a:r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yoshlari</a:t>
            </a:r>
            <a:endParaRPr lang="ru-RU" sz="4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943872" y="1628800"/>
            <a:ext cx="6840760" cy="4524315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marL="514350" indent="-514350"/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Kutilmaganda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qizcha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ayolning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514350" indent="-514350"/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b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ag‘riga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o‘zini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otdi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Ayol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qizchani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514350" indent="-514350"/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bag‘riga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bosdi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Ko‘zidagi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514350" indent="-514350"/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xursandchilik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yoshlari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qizcha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514350" indent="-514350"/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baland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ovozda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: “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Onajonim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</a:p>
          <a:p>
            <a:pPr marL="514350" indent="-514350"/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topilganingiz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juda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yaxshi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bo‘ldi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! </a:t>
            </a:r>
          </a:p>
          <a:p>
            <a:pPr marL="514350" indent="-514350"/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Hech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qachon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meni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tashlab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514350" indent="-514350"/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ketmang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-da!</a:t>
            </a:r>
          </a:p>
        </p:txBody>
      </p:sp>
      <p:pic>
        <p:nvPicPr>
          <p:cNvPr id="4098" name="Picture 2" descr="C:\Users\Maktab\Desktop\images (3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11424" y="1916832"/>
            <a:ext cx="3240360" cy="399430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995662423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263352" y="188640"/>
            <a:ext cx="1029714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        </a:t>
            </a:r>
            <a:r>
              <a:rPr lang="en-US" sz="4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Siz</a:t>
            </a:r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dunyodagi</a:t>
            </a:r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eng </a:t>
            </a:r>
            <a:r>
              <a:rPr lang="en-US" sz="4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chiroyli</a:t>
            </a:r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onasiz</a:t>
            </a:r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!</a:t>
            </a:r>
            <a:endParaRPr lang="ru-RU" sz="4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943872" y="2636912"/>
            <a:ext cx="6840760" cy="341632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marL="514350" indent="-514350"/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Siz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dunyodagi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eng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chiroyli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514350" indent="-514350"/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onasiz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!” –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deya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qichqirdi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marL="514350" indent="-514350"/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Qizchaning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onasi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chiroyli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514350" indent="-514350"/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emas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edi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 Ammo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to‘planganlarning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514350" indent="-514350"/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hech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biri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uning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bu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so‘zlarini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inkor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514350" indent="-514350"/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eta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olmadi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5122" name="Picture 2" descr="C:\Users\Maktab\Desktop\mama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9376" y="1628800"/>
            <a:ext cx="4176464" cy="334117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995662423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/>
        </p:nvSpPr>
        <p:spPr>
          <a:xfrm>
            <a:off x="2999656" y="0"/>
            <a:ext cx="7657686" cy="110799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/>
              <a:t/>
            </a:r>
            <a:br>
              <a:rPr lang="en-US" sz="3600" dirty="0"/>
            </a:b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23392" y="1700808"/>
            <a:ext cx="11089232" cy="415498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pPr marL="742950" indent="-742950">
              <a:buAutoNum type="arabicPeriod"/>
            </a:pPr>
            <a:r>
              <a:rPr lang="en-US" sz="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Matndan</a:t>
            </a: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sifatlarni</a:t>
            </a: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topib</a:t>
            </a: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daftaringizga</a:t>
            </a: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ko‘chiring</a:t>
            </a: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742950" indent="-742950">
              <a:buAutoNum type="arabicPeriod"/>
            </a:pPr>
            <a:r>
              <a:rPr lang="en-US" sz="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Bayram</a:t>
            </a: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munosabati</a:t>
            </a: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bilan</a:t>
            </a: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onangiz</a:t>
            </a: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opangiz</a:t>
            </a: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yoki</a:t>
            </a: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buvingizga</a:t>
            </a: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“</a:t>
            </a:r>
            <a:r>
              <a:rPr lang="en-US" sz="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Tabriknoma</a:t>
            </a: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” </a:t>
            </a:r>
            <a:r>
              <a:rPr lang="en-US" sz="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yozing</a:t>
            </a: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742950" indent="-742950"/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en-US" sz="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Nima</a:t>
            </a: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uchun</a:t>
            </a: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qizchaga</a:t>
            </a: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hech</a:t>
            </a: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kim</a:t>
            </a: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e’tiroz</a:t>
            </a: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bildirmadi</a:t>
            </a: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r>
              <a:rPr lang="en-US" sz="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Siz</a:t>
            </a: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nima</a:t>
            </a: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deb</a:t>
            </a: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o‘ylaysiz</a:t>
            </a: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287688" y="188640"/>
            <a:ext cx="584807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Savol</a:t>
            </a:r>
            <a:r>
              <a:rPr lang="en-US" sz="4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48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4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topshiriqlar</a:t>
            </a:r>
            <a:endParaRPr lang="ru-RU" sz="48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3">
            <a:lumMod val="20000"/>
            <a:lumOff val="80000"/>
          </a:schemeClr>
        </a:solidFill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64066705</TotalTime>
  <Words>734</Words>
  <Application>Microsoft Office PowerPoint</Application>
  <PresentationFormat>Широкоэкранный</PresentationFormat>
  <Paragraphs>148</Paragraphs>
  <Slides>21</Slides>
  <Notes>17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5" baseType="lpstr">
      <vt:lpstr>Arial</vt:lpstr>
      <vt:lpstr>Calibri</vt:lpstr>
      <vt:lpstr>Times New Roman</vt:lpstr>
      <vt:lpstr>Office Theme</vt:lpstr>
      <vt:lpstr>    O‘zbek tili</vt:lpstr>
      <vt:lpstr>MUSTAQIL BAJARISH UCHUN TOPSHIRIQLAR</vt:lpstr>
      <vt:lpstr>Assalom bahor!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MUSTAQIL BAJARISH UCHUN TOPSHIRIQLAR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Adabiyot          5-sinf</dc:title>
  <dc:creator>lenovo</dc:creator>
  <cp:lastModifiedBy>Lenova 330 pro A6</cp:lastModifiedBy>
  <cp:revision>2184</cp:revision>
  <dcterms:created xsi:type="dcterms:W3CDTF">2020-08-03T09:44:14Z</dcterms:created>
  <dcterms:modified xsi:type="dcterms:W3CDTF">2020-12-07T08:35:38Z</dcterms:modified>
</cp:coreProperties>
</file>