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0"/>
  </p:notesMasterIdLst>
  <p:sldIdLst>
    <p:sldId id="314" r:id="rId2"/>
    <p:sldId id="579" r:id="rId3"/>
    <p:sldId id="580" r:id="rId4"/>
    <p:sldId id="582" r:id="rId5"/>
    <p:sldId id="584" r:id="rId6"/>
    <p:sldId id="585" r:id="rId7"/>
    <p:sldId id="587" r:id="rId8"/>
    <p:sldId id="562" r:id="rId9"/>
    <p:sldId id="563" r:id="rId10"/>
    <p:sldId id="589" r:id="rId11"/>
    <p:sldId id="590" r:id="rId12"/>
    <p:sldId id="588" r:id="rId13"/>
    <p:sldId id="567" r:id="rId14"/>
    <p:sldId id="568" r:id="rId15"/>
    <p:sldId id="569" r:id="rId16"/>
    <p:sldId id="591" r:id="rId17"/>
    <p:sldId id="592" r:id="rId18"/>
    <p:sldId id="271" r:id="rId19"/>
  </p:sldIdLst>
  <p:sldSz cx="12192000" cy="6858000"/>
  <p:notesSz cx="6858000" cy="9144000"/>
  <p:defaultTextStyle>
    <a:defPPr>
      <a:defRPr lang="ru-RU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FF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Средний стиль 2 -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7DF18680-E054-41AD-8BC1-D1AEF772440D}" styleName="Средний стиль 2 -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F5AB1C69-6EDB-4FF4-983F-18BD219EF322}" styleName="Средний стиль 2 -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Средний стиль 2 -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2941" autoAdjust="0"/>
    <p:restoredTop sz="86380" autoAdjust="0"/>
  </p:normalViewPr>
  <p:slideViewPr>
    <p:cSldViewPr>
      <p:cViewPr varScale="1">
        <p:scale>
          <a:sx n="73" d="100"/>
          <a:sy n="73" d="100"/>
        </p:scale>
        <p:origin x="294" y="78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246" y="8508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BE0389D4-A586-41DF-B01A-F32B87A191DB}" type="datetimeFigureOut">
              <a:rPr lang="ru-RU"/>
              <a:pPr>
                <a:defRPr/>
              </a:pPr>
              <a:t>12.11.2020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 smtClean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FE46D7DF-68EC-4700-8A3E-D13F9F0E9C0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5643493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E46D7DF-68EC-4700-8A3E-D13F9F0E9C06}" type="slidenum">
              <a:rPr lang="ru-RU" smtClean="0"/>
              <a:pPr>
                <a:defRPr/>
              </a:pPr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2850004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E46D7DF-68EC-4700-8A3E-D13F9F0E9C06}" type="slidenum">
              <a:rPr lang="ru-RU" smtClean="0"/>
              <a:pPr>
                <a:defRPr/>
              </a:pPr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2850004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E46D7DF-68EC-4700-8A3E-D13F9F0E9C06}" type="slidenum">
              <a:rPr lang="ru-RU" smtClean="0"/>
              <a:pPr>
                <a:defRPr/>
              </a:pPr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2850004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E46D7DF-68EC-4700-8A3E-D13F9F0E9C06}" type="slidenum">
              <a:rPr lang="ru-RU" smtClean="0"/>
              <a:pPr>
                <a:defRPr/>
              </a:pPr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2850004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E46D7DF-68EC-4700-8A3E-D13F9F0E9C06}" type="slidenum">
              <a:rPr lang="ru-RU" smtClean="0"/>
              <a:pPr>
                <a:defRPr/>
              </a:pPr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2850004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E46D7DF-68EC-4700-8A3E-D13F9F0E9C06}" type="slidenum">
              <a:rPr lang="ru-RU" smtClean="0"/>
              <a:pPr>
                <a:defRPr/>
              </a:pPr>
              <a:t>17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0930032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401" y="2125983"/>
            <a:ext cx="10363200" cy="315471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2" y="3840480"/>
            <a:ext cx="8534401" cy="184666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EF87D44-BF3B-4C85-8FFA-D310E6017BF1}" type="datetimeFigureOut">
              <a:rPr lang="en-US"/>
              <a:pPr>
                <a:defRPr/>
              </a:pPr>
              <a:t>11/12/2020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D7443DC-FF36-4350-B26A-6ABAEA57646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circl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953" y="216475"/>
            <a:ext cx="10920096" cy="375039"/>
          </a:xfrm>
        </p:spPr>
        <p:txBody>
          <a:bodyPr/>
          <a:lstStyle>
            <a:lvl1pPr>
              <a:defRPr sz="2437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878124" y="2289993"/>
            <a:ext cx="10435757" cy="219612"/>
          </a:xfrm>
        </p:spPr>
        <p:txBody>
          <a:bodyPr/>
          <a:lstStyle>
            <a:lvl1pPr>
              <a:defRPr sz="1427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F1B1FE-2052-43F1-9A73-545F81446949}" type="datetimeFigureOut">
              <a:rPr lang="en-US"/>
              <a:pPr>
                <a:defRPr/>
              </a:pPr>
              <a:t>11/12/2020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0372CC-A07C-4914-86EA-2EDBBF46F4D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circl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953" y="216475"/>
            <a:ext cx="10920096" cy="375039"/>
          </a:xfrm>
        </p:spPr>
        <p:txBody>
          <a:bodyPr/>
          <a:lstStyle>
            <a:lvl1pPr>
              <a:defRPr sz="2437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0" y="1577341"/>
            <a:ext cx="5303520" cy="184666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1" y="1577341"/>
            <a:ext cx="5303520" cy="184666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6" name="Holder 5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AB3701-F521-4B9B-9BA9-DA4D2500AFAD}" type="datetimeFigureOut">
              <a:rPr lang="en-US"/>
              <a:pPr>
                <a:defRPr/>
              </a:pPr>
              <a:t>11/12/2020</a:t>
            </a:fld>
            <a:endParaRPr lang="en-US"/>
          </a:p>
        </p:txBody>
      </p:sp>
      <p:sp>
        <p:nvSpPr>
          <p:cNvPr id="7" name="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0D6DDA0-DB02-49B4-BA2C-4171E3AE9F9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circl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953" y="216475"/>
            <a:ext cx="10920096" cy="375039"/>
          </a:xfrm>
        </p:spPr>
        <p:txBody>
          <a:bodyPr/>
          <a:lstStyle>
            <a:lvl1pPr>
              <a:defRPr sz="2437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4" name="Holder 5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FC5C2B8-A49D-424E-91D9-02A853585DDD}" type="datetimeFigureOut">
              <a:rPr lang="en-US"/>
              <a:pPr>
                <a:defRPr/>
              </a:pPr>
              <a:t>11/12/2020</a:t>
            </a:fld>
            <a:endParaRPr lang="en-US"/>
          </a:p>
        </p:txBody>
      </p:sp>
      <p:sp>
        <p:nvSpPr>
          <p:cNvPr id="5" name="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2F6E83-2C89-4073-93E3-AC413193350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circl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3" name="Holder 5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A8D954-5F01-484C-8CB1-B936D8B36C81}" type="datetimeFigureOut">
              <a:rPr lang="en-US"/>
              <a:pPr>
                <a:defRPr/>
              </a:pPr>
              <a:t>11/12/2020</a:t>
            </a:fld>
            <a:endParaRPr lang="en-US"/>
          </a:p>
        </p:txBody>
      </p:sp>
      <p:sp>
        <p:nvSpPr>
          <p:cNvPr id="4" name="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EC1CF01-1E23-45B2-83A2-3BB8D4804B1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circl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3154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85" indent="-152385">
              <a:buFont typeface="Arial" panose="020B0604020202020204" pitchFamily="34" charset="0"/>
              <a:buChar char="•"/>
              <a:defRPr sz="1400"/>
            </a:lvl2pPr>
            <a:lvl3pPr marL="304771" indent="-152385">
              <a:defRPr sz="1400"/>
            </a:lvl3pPr>
            <a:lvl4pPr marL="533349" indent="-228578">
              <a:defRPr sz="1400"/>
            </a:lvl4pPr>
            <a:lvl5pPr marL="761927" indent="-228578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85" indent="-152385">
              <a:buFont typeface="Arial" panose="020B0604020202020204" pitchFamily="34" charset="0"/>
              <a:buChar char="•"/>
              <a:defRPr sz="1400"/>
            </a:lvl2pPr>
            <a:lvl3pPr marL="304771" indent="-152385">
              <a:defRPr sz="1400"/>
            </a:lvl3pPr>
            <a:lvl4pPr marL="533349" indent="-228578">
              <a:defRPr sz="1400"/>
            </a:lvl4pPr>
            <a:lvl5pPr marL="761927" indent="-228578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85" indent="-152385">
              <a:buFont typeface="Arial" panose="020B0604020202020204" pitchFamily="34" charset="0"/>
              <a:buChar char="•"/>
              <a:defRPr sz="1400"/>
            </a:lvl2pPr>
            <a:lvl3pPr marL="304771" indent="-152385">
              <a:defRPr sz="1400"/>
            </a:lvl3pPr>
            <a:lvl4pPr marL="533349" indent="-228578">
              <a:defRPr sz="1400"/>
            </a:lvl4pPr>
            <a:lvl5pPr marL="761927" indent="-228578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</p:cSld>
  <p:clrMapOvr>
    <a:masterClrMapping/>
  </p:clrMapOvr>
  <p:transition spd="med">
    <p:circle/>
  </p:transition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288" y="1133475"/>
            <a:ext cx="11949112" cy="5599113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lIns="0" tIns="0" rIns="0" bIns="0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sz="2140">
              <a:solidFill>
                <a:prstClr val="black"/>
              </a:solidFill>
              <a:latin typeface="+mn-lt"/>
            </a:endParaRPr>
          </a:p>
        </p:txBody>
      </p:sp>
      <p:sp>
        <p:nvSpPr>
          <p:cNvPr id="17" name="bg object 17"/>
          <p:cNvSpPr/>
          <p:nvPr/>
        </p:nvSpPr>
        <p:spPr>
          <a:xfrm>
            <a:off x="141288" y="150813"/>
            <a:ext cx="11949112" cy="90646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lIns="0" tIns="0" rIns="0" bIns="0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sz="2140">
              <a:solidFill>
                <a:prstClr val="black"/>
              </a:solidFill>
              <a:latin typeface="+mn-lt"/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6588" y="215900"/>
            <a:ext cx="10918825" cy="31591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1029" name="Holder 3"/>
          <p:cNvSpPr>
            <a:spLocks noGrp="1"/>
          </p:cNvSpPr>
          <p:nvPr>
            <p:ph type="body" idx="1"/>
          </p:nvPr>
        </p:nvSpPr>
        <p:spPr bwMode="auto">
          <a:xfrm>
            <a:off x="877888" y="2290763"/>
            <a:ext cx="10436225" cy="184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endParaRPr lang="ru-RU" smtClean="0"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4963" y="6378575"/>
            <a:ext cx="3902075" cy="27622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>
                <a:solidFill>
                  <a:prstClr val="black">
                    <a:tint val="75000"/>
                  </a:prstClr>
                </a:solidFill>
                <a:latin typeface="+mn-lt"/>
              </a:defRPr>
            </a:lvl1pPr>
          </a:lstStyle>
          <a:p>
            <a:pPr>
              <a:defRPr/>
            </a:pPr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8575"/>
            <a:ext cx="2803525" cy="27622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>
                <a:solidFill>
                  <a:prstClr val="black">
                    <a:tint val="75000"/>
                  </a:prstClr>
                </a:solidFill>
                <a:latin typeface="+mn-lt"/>
              </a:defRPr>
            </a:lvl1pPr>
          </a:lstStyle>
          <a:p>
            <a:pPr>
              <a:defRPr/>
            </a:pPr>
            <a:fld id="{6BC5B995-8579-45BC-B33E-430FA97978EF}" type="datetimeFigureOut">
              <a:rPr lang="en-US"/>
              <a:pPr>
                <a:defRPr/>
              </a:pPr>
              <a:t>11/12/2020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875" y="6378575"/>
            <a:ext cx="2803525" cy="276225"/>
          </a:xfrm>
          <a:prstGeom prst="rect">
            <a:avLst/>
          </a:prstGeom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algn="r" eaLnBrk="1" hangingPunct="1">
              <a:defRPr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9AF1C260-9294-49E1-8316-6344D3DB1AF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17" r:id="rId1"/>
    <p:sldLayoutId id="2147483718" r:id="rId2"/>
    <p:sldLayoutId id="2147483719" r:id="rId3"/>
    <p:sldLayoutId id="2147483720" r:id="rId4"/>
    <p:sldLayoutId id="2147483721" r:id="rId5"/>
    <p:sldLayoutId id="2147483722" r:id="rId6"/>
  </p:sldLayoutIdLst>
  <p:transition spd="med">
    <p:circle/>
  </p:transition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alibri" pitchFamily="34" charset="0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pitchFamily="34" charset="0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pitchFamily="34" charset="0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pitchFamily="34" charset="0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542925" indent="-85725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+mn-ea"/>
          <a:cs typeface="+mn-cs"/>
        </a:defRPr>
      </a:lvl2pPr>
      <a:lvl3pPr marL="1085850" indent="-17145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3pPr>
      <a:lvl4pPr marL="1630363" indent="-258763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+mn-ea"/>
          <a:cs typeface="+mn-cs"/>
        </a:defRPr>
      </a:lvl4pPr>
      <a:lvl5pPr marL="2173288" indent="-344488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  <a:cs typeface="+mn-cs"/>
        </a:defRPr>
      </a:lvl5pPr>
      <a:lvl6pPr marL="2717483">
        <a:defRPr>
          <a:latin typeface="+mn-lt"/>
          <a:ea typeface="+mn-ea"/>
          <a:cs typeface="+mn-cs"/>
        </a:defRPr>
      </a:lvl6pPr>
      <a:lvl7pPr marL="3260979">
        <a:defRPr>
          <a:latin typeface="+mn-lt"/>
          <a:ea typeface="+mn-ea"/>
          <a:cs typeface="+mn-cs"/>
        </a:defRPr>
      </a:lvl7pPr>
      <a:lvl8pPr marL="3804476">
        <a:defRPr>
          <a:latin typeface="+mn-lt"/>
          <a:ea typeface="+mn-ea"/>
          <a:cs typeface="+mn-cs"/>
        </a:defRPr>
      </a:lvl8pPr>
      <a:lvl9pPr marL="4347972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543497">
        <a:defRPr>
          <a:latin typeface="+mn-lt"/>
          <a:ea typeface="+mn-ea"/>
          <a:cs typeface="+mn-cs"/>
        </a:defRPr>
      </a:lvl2pPr>
      <a:lvl3pPr marL="1086993">
        <a:defRPr>
          <a:latin typeface="+mn-lt"/>
          <a:ea typeface="+mn-ea"/>
          <a:cs typeface="+mn-cs"/>
        </a:defRPr>
      </a:lvl3pPr>
      <a:lvl4pPr marL="1630490">
        <a:defRPr>
          <a:latin typeface="+mn-lt"/>
          <a:ea typeface="+mn-ea"/>
          <a:cs typeface="+mn-cs"/>
        </a:defRPr>
      </a:lvl4pPr>
      <a:lvl5pPr marL="2173986">
        <a:defRPr>
          <a:latin typeface="+mn-lt"/>
          <a:ea typeface="+mn-ea"/>
          <a:cs typeface="+mn-cs"/>
        </a:defRPr>
      </a:lvl5pPr>
      <a:lvl6pPr marL="2717483">
        <a:defRPr>
          <a:latin typeface="+mn-lt"/>
          <a:ea typeface="+mn-ea"/>
          <a:cs typeface="+mn-cs"/>
        </a:defRPr>
      </a:lvl6pPr>
      <a:lvl7pPr marL="3260979">
        <a:defRPr>
          <a:latin typeface="+mn-lt"/>
          <a:ea typeface="+mn-ea"/>
          <a:cs typeface="+mn-cs"/>
        </a:defRPr>
      </a:lvl7pPr>
      <a:lvl8pPr marL="3804476">
        <a:defRPr>
          <a:latin typeface="+mn-lt"/>
          <a:ea typeface="+mn-ea"/>
          <a:cs typeface="+mn-cs"/>
        </a:defRPr>
      </a:lvl8pPr>
      <a:lvl9pPr marL="4347972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5.jpe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4.jpe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8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8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7" Type="http://schemas.openxmlformats.org/officeDocument/2006/relationships/image" Target="../media/image7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3.jpeg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7" Type="http://schemas.openxmlformats.org/officeDocument/2006/relationships/image" Target="../media/image19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8.jpeg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object 2"/>
          <p:cNvSpPr>
            <a:spLocks noChangeArrowheads="1"/>
          </p:cNvSpPr>
          <p:nvPr/>
        </p:nvSpPr>
        <p:spPr bwMode="auto">
          <a:xfrm>
            <a:off x="1588" y="3175"/>
            <a:ext cx="12176125" cy="2157413"/>
          </a:xfrm>
          <a:custGeom>
            <a:avLst/>
            <a:gdLst>
              <a:gd name="T0" fmla="*/ 0 w 5760085"/>
              <a:gd name="T1" fmla="*/ 0 h 1021080"/>
              <a:gd name="T2" fmla="*/ 5760085 w 5760085"/>
              <a:gd name="T3" fmla="*/ 1021080 h 1021080"/>
            </a:gdLst>
            <a:ahLst/>
            <a:cxnLst/>
            <a:rect l="T0" t="T1" r="T2" b="T3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 sz="2400"/>
          </a:p>
        </p:txBody>
      </p:sp>
      <p:sp>
        <p:nvSpPr>
          <p:cNvPr id="14" name="object 3">
            <a:extLst/>
          </p:cNvPr>
          <p:cNvSpPr txBox="1">
            <a:spLocks noGrp="1"/>
          </p:cNvSpPr>
          <p:nvPr>
            <p:ph type="title"/>
          </p:nvPr>
        </p:nvSpPr>
        <p:spPr>
          <a:xfrm>
            <a:off x="2087563" y="561975"/>
            <a:ext cx="6980237" cy="942975"/>
          </a:xfrm>
        </p:spPr>
        <p:txBody>
          <a:bodyPr vert="horz" tIns="30868" rtlCol="0" anchor="ctr"/>
          <a:lstStyle/>
          <a:p>
            <a:pPr marL="26842" algn="l">
              <a:spcBef>
                <a:spcPts val="241"/>
              </a:spcBef>
              <a:defRPr/>
            </a:pPr>
            <a:r>
              <a:rPr lang="ru-RU" sz="5900" spc="1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900" spc="1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O‘zbek</a:t>
            </a:r>
            <a:r>
              <a:rPr lang="en-US" sz="5900" spc="1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900" spc="11" dirty="0" err="1">
                <a:latin typeface="Arial" panose="020B0604020202020204" pitchFamily="34" charset="0"/>
                <a:cs typeface="Arial" panose="020B0604020202020204" pitchFamily="34" charset="0"/>
              </a:rPr>
              <a:t>tili</a:t>
            </a:r>
            <a:endParaRPr sz="5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object 4">
            <a:extLst/>
          </p:cNvPr>
          <p:cNvSpPr txBox="1"/>
          <p:nvPr/>
        </p:nvSpPr>
        <p:spPr>
          <a:xfrm>
            <a:off x="1415480" y="2564904"/>
            <a:ext cx="6696744" cy="5238933"/>
          </a:xfrm>
          <a:prstGeom prst="rect">
            <a:avLst/>
          </a:prstGeom>
        </p:spPr>
        <p:txBody>
          <a:bodyPr wrap="square" lIns="0" tIns="29526" rIns="0" bIns="0">
            <a:spAutoFit/>
          </a:bodyPr>
          <a:lstStyle/>
          <a:p>
            <a:pPr marL="38920">
              <a:spcBef>
                <a:spcPts val="233"/>
              </a:spcBef>
              <a:defRPr/>
            </a:pPr>
            <a:r>
              <a:rPr lang="en-US" sz="4000" b="1" dirty="0" err="1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Mavzu</a:t>
            </a:r>
            <a:r>
              <a:rPr lang="en-US" sz="4000" b="1" dirty="0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endParaRPr lang="en-US" sz="4000" b="1" dirty="0" smtClean="0">
              <a:solidFill>
                <a:srgbClr val="2365C7"/>
              </a:solidFill>
              <a:latin typeface="Times New Roman" pitchFamily="18" charset="0"/>
              <a:cs typeface="Times New Roman" pitchFamily="18" charset="0"/>
            </a:endParaRPr>
          </a:p>
          <a:p>
            <a:pPr marL="38920">
              <a:spcBef>
                <a:spcPts val="233"/>
              </a:spcBef>
              <a:defRPr/>
            </a:pPr>
            <a:r>
              <a:rPr lang="en-US" sz="4800" b="1" dirty="0" err="1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Ertaklar</a:t>
            </a:r>
            <a:r>
              <a:rPr lang="en-US" sz="4800" b="1" dirty="0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4800" b="1" dirty="0" err="1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yaxshilikka</a:t>
            </a:r>
            <a:r>
              <a:rPr lang="en-US" sz="4800" b="1" dirty="0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b="1" dirty="0" err="1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yetaklar</a:t>
            </a:r>
            <a:r>
              <a:rPr lang="en-US" sz="4800" b="1" dirty="0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38920">
              <a:spcBef>
                <a:spcPts val="233"/>
              </a:spcBef>
              <a:defRPr/>
            </a:pPr>
            <a:r>
              <a:rPr lang="en-US" sz="4800" b="1" dirty="0" err="1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Jo‘nalish</a:t>
            </a:r>
            <a:r>
              <a:rPr lang="en-US" sz="4800" b="1" dirty="0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b="1" dirty="0" err="1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kelishigining</a:t>
            </a:r>
            <a:r>
              <a:rPr lang="en-US" sz="4800" b="1" dirty="0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qo‘llanishi</a:t>
            </a:r>
            <a:r>
              <a:rPr lang="en-US" sz="4400" b="1" dirty="0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38920">
              <a:spcBef>
                <a:spcPts val="233"/>
              </a:spcBef>
              <a:defRPr/>
            </a:pPr>
            <a:endParaRPr lang="ru-RU" sz="4400" b="1" dirty="0">
              <a:solidFill>
                <a:srgbClr val="2365C7"/>
              </a:solidFill>
              <a:latin typeface="Times New Roman" pitchFamily="18" charset="0"/>
              <a:cs typeface="Times New Roman" pitchFamily="18" charset="0"/>
            </a:endParaRPr>
          </a:p>
          <a:p>
            <a:pPr marL="68443">
              <a:lnSpc>
                <a:spcPts val="4291"/>
              </a:lnSpc>
              <a:spcBef>
                <a:spcPts val="2599"/>
              </a:spcBef>
              <a:defRPr/>
            </a:pPr>
            <a:endParaRPr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77" name="object 5"/>
          <p:cNvSpPr>
            <a:spLocks noChangeArrowheads="1"/>
          </p:cNvSpPr>
          <p:nvPr/>
        </p:nvSpPr>
        <p:spPr bwMode="auto">
          <a:xfrm>
            <a:off x="479376" y="2996952"/>
            <a:ext cx="504056" cy="2520280"/>
          </a:xfrm>
          <a:custGeom>
            <a:avLst/>
            <a:gdLst>
              <a:gd name="T0" fmla="*/ 0 w 344170"/>
              <a:gd name="T1" fmla="*/ 0 h 680719"/>
              <a:gd name="T2" fmla="*/ 344170 w 344170"/>
              <a:gd name="T3" fmla="*/ 680719 h 680719"/>
            </a:gdLst>
            <a:ahLst/>
            <a:cxnLst/>
            <a:rect l="T0" t="T1" r="T2" b="T3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 sz="2400"/>
          </a:p>
        </p:txBody>
      </p:sp>
      <p:sp>
        <p:nvSpPr>
          <p:cNvPr id="3079" name="object 9"/>
          <p:cNvSpPr>
            <a:spLocks noChangeArrowheads="1"/>
          </p:cNvSpPr>
          <p:nvPr/>
        </p:nvSpPr>
        <p:spPr bwMode="auto">
          <a:xfrm>
            <a:off x="9940925" y="482600"/>
            <a:ext cx="1276350" cy="1276350"/>
          </a:xfrm>
          <a:custGeom>
            <a:avLst/>
            <a:gdLst>
              <a:gd name="T0" fmla="*/ 0 w 603885"/>
              <a:gd name="T1" fmla="*/ 0 h 603885"/>
              <a:gd name="T2" fmla="*/ 603885 w 603885"/>
              <a:gd name="T3" fmla="*/ 603885 h 603885"/>
            </a:gdLst>
            <a:ahLst/>
            <a:cxnLst/>
            <a:rect l="T0" t="T1" r="T2" b="T3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 sz="2400"/>
          </a:p>
        </p:txBody>
      </p:sp>
      <p:sp>
        <p:nvSpPr>
          <p:cNvPr id="3080" name="object 10"/>
          <p:cNvSpPr>
            <a:spLocks noChangeArrowheads="1"/>
          </p:cNvSpPr>
          <p:nvPr/>
        </p:nvSpPr>
        <p:spPr bwMode="auto">
          <a:xfrm>
            <a:off x="9940925" y="482600"/>
            <a:ext cx="1276350" cy="1276350"/>
          </a:xfrm>
          <a:custGeom>
            <a:avLst/>
            <a:gdLst>
              <a:gd name="T0" fmla="*/ 0 w 603885"/>
              <a:gd name="T1" fmla="*/ 0 h 603885"/>
              <a:gd name="T2" fmla="*/ 603885 w 603885"/>
              <a:gd name="T3" fmla="*/ 603885 h 603885"/>
            </a:gdLst>
            <a:ahLst/>
            <a:cxnLst/>
            <a:rect l="T0" t="T1" r="T2" b="T3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noFill/>
          <a:ln w="30481">
            <a:solidFill>
              <a:srgbClr val="FEFEFE"/>
            </a:solidFill>
            <a:miter lim="800000"/>
            <a:headEnd/>
            <a:tailEnd/>
          </a:ln>
        </p:spPr>
        <p:txBody>
          <a:bodyPr lIns="0" tIns="0" rIns="0" bIns="0"/>
          <a:lstStyle/>
          <a:p>
            <a:endParaRPr lang="ru-RU" sz="2400"/>
          </a:p>
        </p:txBody>
      </p:sp>
      <p:sp>
        <p:nvSpPr>
          <p:cNvPr id="22" name="object 12">
            <a:extLst/>
          </p:cNvPr>
          <p:cNvSpPr txBox="1"/>
          <p:nvPr/>
        </p:nvSpPr>
        <p:spPr>
          <a:xfrm>
            <a:off x="10410825" y="527050"/>
            <a:ext cx="366713" cy="787400"/>
          </a:xfrm>
          <a:prstGeom prst="rect">
            <a:avLst/>
          </a:prstGeom>
        </p:spPr>
        <p:txBody>
          <a:bodyPr lIns="0" tIns="33554" rIns="0" bIns="0">
            <a:spAutoFit/>
          </a:bodyPr>
          <a:lstStyle/>
          <a:p>
            <a:pPr>
              <a:spcBef>
                <a:spcPts val="265"/>
              </a:spcBef>
              <a:defRPr/>
            </a:pPr>
            <a:r>
              <a:rPr lang="en-US" sz="4800" b="1" spc="21" dirty="0">
                <a:solidFill>
                  <a:srgbClr val="FEFEFE"/>
                </a:solidFill>
                <a:latin typeface="Arial"/>
                <a:cs typeface="Arial"/>
              </a:rPr>
              <a:t>5</a:t>
            </a:r>
            <a:endParaRPr sz="4800" dirty="0">
              <a:latin typeface="Arial"/>
              <a:cs typeface="Arial"/>
            </a:endParaRPr>
          </a:p>
        </p:txBody>
      </p:sp>
      <p:sp>
        <p:nvSpPr>
          <p:cNvPr id="23" name="object 13">
            <a:extLst/>
          </p:cNvPr>
          <p:cNvSpPr txBox="1"/>
          <p:nvPr/>
        </p:nvSpPr>
        <p:spPr>
          <a:xfrm>
            <a:off x="10142539" y="1146175"/>
            <a:ext cx="1011236" cy="456636"/>
          </a:xfrm>
          <a:prstGeom prst="rect">
            <a:avLst/>
          </a:prstGeom>
        </p:spPr>
        <p:txBody>
          <a:bodyPr wrap="square" lIns="0" tIns="25500" rIns="0" bIns="0">
            <a:spAutoFit/>
          </a:bodyPr>
          <a:lstStyle/>
          <a:p>
            <a:pPr algn="ctr">
              <a:spcBef>
                <a:spcPts val="201"/>
              </a:spcBef>
              <a:defRPr/>
            </a:pPr>
            <a:r>
              <a:rPr sz="2800" b="1" spc="-11" dirty="0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sz="2800" b="1" dirty="0">
              <a:latin typeface="Arial"/>
              <a:cs typeface="Arial"/>
            </a:endParaRPr>
          </a:p>
        </p:txBody>
      </p:sp>
      <p:sp>
        <p:nvSpPr>
          <p:cNvPr id="3083" name="object 31"/>
          <p:cNvSpPr>
            <a:spLocks noChangeArrowheads="1"/>
          </p:cNvSpPr>
          <p:nvPr/>
        </p:nvSpPr>
        <p:spPr bwMode="auto">
          <a:xfrm>
            <a:off x="742950" y="750888"/>
            <a:ext cx="269875" cy="404812"/>
          </a:xfrm>
          <a:prstGeom prst="rect">
            <a:avLst/>
          </a:prstGeom>
          <a:blipFill dpi="0" rotWithShape="1">
            <a:blip r:embed="rId2" cstate="print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3084" name="object 32"/>
          <p:cNvSpPr>
            <a:spLocks noChangeArrowheads="1"/>
          </p:cNvSpPr>
          <p:nvPr/>
        </p:nvSpPr>
        <p:spPr bwMode="auto">
          <a:xfrm>
            <a:off x="1071563" y="673100"/>
            <a:ext cx="269875" cy="482600"/>
          </a:xfrm>
          <a:prstGeom prst="rect">
            <a:avLst/>
          </a:prstGeom>
          <a:blipFill dpi="0" rotWithShape="1">
            <a:blip r:embed="rId3" cstate="print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3085" name="object 33"/>
          <p:cNvSpPr>
            <a:spLocks noChangeArrowheads="1"/>
          </p:cNvSpPr>
          <p:nvPr/>
        </p:nvSpPr>
        <p:spPr bwMode="auto">
          <a:xfrm>
            <a:off x="1398588" y="828675"/>
            <a:ext cx="269875" cy="327025"/>
          </a:xfrm>
          <a:prstGeom prst="rect">
            <a:avLst/>
          </a:prstGeom>
          <a:blipFill dpi="0" rotWithShape="1">
            <a:blip r:embed="rId4" cstate="print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3086" name="object 34"/>
          <p:cNvSpPr>
            <a:spLocks noChangeArrowheads="1"/>
          </p:cNvSpPr>
          <p:nvPr/>
        </p:nvSpPr>
        <p:spPr bwMode="auto">
          <a:xfrm>
            <a:off x="993775" y="1214438"/>
            <a:ext cx="520700" cy="346075"/>
          </a:xfrm>
          <a:prstGeom prst="rect">
            <a:avLst/>
          </a:prstGeom>
          <a:blipFill dpi="0" rotWithShape="1">
            <a:blip r:embed="rId5" cstate="print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/>
          </a:p>
        </p:txBody>
      </p:sp>
      <p:pic>
        <p:nvPicPr>
          <p:cNvPr id="2" name="Picture 2" descr="C:\Users\Maktab\Desktop\загружено (8).jpg"/>
          <p:cNvPicPr>
            <a:picLocks noGrp="1" noChangeAspect="1" noChangeArrowheads="1"/>
          </p:cNvPicPr>
          <p:nvPr>
            <p:ph type="pic" sz="quarter" idx="12"/>
          </p:nvPr>
        </p:nvPicPr>
        <p:blipFill>
          <a:blip r:embed="rId6" cstate="print"/>
          <a:srcRect l="1142" r="1142"/>
          <a:stretch>
            <a:fillRect/>
          </a:stretch>
        </p:blipFill>
        <p:spPr bwMode="auto">
          <a:xfrm>
            <a:off x="8276717" y="2615023"/>
            <a:ext cx="3328416" cy="3407438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circl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335360" y="1196752"/>
            <a:ext cx="11593288" cy="954107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Nuqtalar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o‘rniga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berilgan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qo‘shimchalardan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mosini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qo‘yib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ko‘chiring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Вместо точек вставьте подходящее окончание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,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спишите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07368" y="2204864"/>
            <a:ext cx="11449272" cy="440120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Xafa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bo‘lma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qizim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sen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…(-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ga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, -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qa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, -ka)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yordam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beraman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, -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debdi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kampir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uni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ovqat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…(-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ga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, -ka, -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qa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chaqiribdi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iliq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so‘zlar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aytibdi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Lekin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bu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qiz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yaxshi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so‘zlar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aytgan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kampir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…(-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ga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, -ka, -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qa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minnatdorligini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bildirmabdi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Kampir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undan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xafa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bo‘lib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qo‘g‘irchoqlar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rasmli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kitoblar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bermabdi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ertak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ham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aytib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bermabdi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ovqat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…(-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ga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, -ka, -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qa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) ham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taklif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qilmabdi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943872" y="188640"/>
            <a:ext cx="2254143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2-mashq</a:t>
            </a:r>
            <a:endParaRPr lang="ru-RU" sz="44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40248293"/>
      </p:ext>
    </p:extLst>
  </p:cSld>
  <p:clrMapOvr>
    <a:masterClrMapping/>
  </p:clrMapOvr>
  <p:transition spd="med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8" grpId="0" animBg="1"/>
      <p:bldP spid="10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335360" y="1196752"/>
            <a:ext cx="11593288" cy="954107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Nuqtalar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o‘rniga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berilgan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qo‘shimchalardan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mosini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qo‘yib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ko‘chiring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Вместо точек вставьте подходящее окончание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,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спишите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63352" y="2204864"/>
            <a:ext cx="11593288" cy="378565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Xafa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bo‘lma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qizim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sen</a:t>
            </a:r>
            <a:r>
              <a:rPr lang="en-US" sz="4000" b="1" dirty="0" err="1" smtClean="0">
                <a:latin typeface="Times New Roman" pitchFamily="18" charset="0"/>
                <a:cs typeface="Times New Roman" pitchFamily="18" charset="0"/>
              </a:rPr>
              <a:t>ga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yordam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beraman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, -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debdi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kampir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uni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ovqat</a:t>
            </a:r>
            <a:r>
              <a:rPr lang="en-US" sz="4000" b="1" dirty="0" err="1" smtClean="0">
                <a:latin typeface="Times New Roman" pitchFamily="18" charset="0"/>
                <a:cs typeface="Times New Roman" pitchFamily="18" charset="0"/>
              </a:rPr>
              <a:t>ga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chaqiribdi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iliq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so‘zlar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aytibdi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Lekin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bu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qiz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yaxshi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so‘zlar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aytgan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kampir</a:t>
            </a:r>
            <a:r>
              <a:rPr lang="en-US" sz="4000" b="1" dirty="0" err="1" smtClean="0">
                <a:latin typeface="Times New Roman" pitchFamily="18" charset="0"/>
                <a:cs typeface="Times New Roman" pitchFamily="18" charset="0"/>
              </a:rPr>
              <a:t>ga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minnatdorligini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bildirmabdi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Kampir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undan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xafa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bo‘lib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qo‘g‘irchoqlar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rasmli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kitoblar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bermabdi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ertak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ham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aytib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bermabdi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ovqat</a:t>
            </a:r>
            <a:r>
              <a:rPr lang="en-US" sz="4000" b="1" dirty="0" err="1" smtClean="0">
                <a:latin typeface="Times New Roman" pitchFamily="18" charset="0"/>
                <a:cs typeface="Times New Roman" pitchFamily="18" charset="0"/>
              </a:rPr>
              <a:t>ga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ham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taklif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qilmabdi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943872" y="188640"/>
            <a:ext cx="2254143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2-mashq</a:t>
            </a:r>
            <a:endParaRPr lang="ru-RU" sz="44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51384" y="5996226"/>
            <a:ext cx="6214400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Kampir</a:t>
            </a:r>
            <a:r>
              <a:rPr lang="en-US" sz="32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qaysi</a:t>
            </a:r>
            <a:r>
              <a:rPr lang="en-US" sz="32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qizdan</a:t>
            </a:r>
            <a:r>
              <a:rPr lang="en-US" sz="32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xafa</a:t>
            </a:r>
            <a:r>
              <a:rPr lang="en-US" sz="32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bo‘ldi</a:t>
            </a:r>
            <a:r>
              <a:rPr lang="en-US" sz="32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ru-RU" sz="3200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40248293"/>
      </p:ext>
    </p:extLst>
  </p:cSld>
  <p:clrMapOvr>
    <a:masterClrMapping/>
  </p:clrMapOvr>
  <p:transition spd="med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8" grpId="0" animBg="1"/>
      <p:bldP spid="10" grpId="0"/>
      <p:bldP spid="7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191344" y="188640"/>
            <a:ext cx="11809312" cy="738664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Buvimning</a:t>
            </a:r>
            <a:r>
              <a:rPr lang="en-US" sz="4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ertaklari</a:t>
            </a:r>
            <a:endParaRPr lang="ru-RU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66712" y="1571612"/>
            <a:ext cx="184731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ru-RU" dirty="0"/>
          </a:p>
        </p:txBody>
      </p:sp>
      <p:sp>
        <p:nvSpPr>
          <p:cNvPr id="10" name="TextBox 9"/>
          <p:cNvSpPr txBox="1"/>
          <p:nvPr/>
        </p:nvSpPr>
        <p:spPr>
          <a:xfrm>
            <a:off x="10776520" y="3356992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11" name="TextBox 10"/>
          <p:cNvSpPr txBox="1"/>
          <p:nvPr/>
        </p:nvSpPr>
        <p:spPr>
          <a:xfrm>
            <a:off x="839416" y="162880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9" name="TextBox 8"/>
          <p:cNvSpPr txBox="1"/>
          <p:nvPr/>
        </p:nvSpPr>
        <p:spPr>
          <a:xfrm>
            <a:off x="5447928" y="2060848"/>
            <a:ext cx="6192689" cy="4154984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endParaRPr lang="en-US" sz="4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Bolalik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kunlarimda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Uyqusiz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tunlarimda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Ko‘p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ertak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eshitgandim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So‘ylab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berardi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buvim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endParaRPr lang="ru-RU" sz="4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51384" y="1196752"/>
            <a:ext cx="1126308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2-topshiriq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O‘qing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Tinglang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So‘zlang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Savol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topshiriqlarga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javob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bering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1" name="Picture 3" descr="C:\Users\Maktab\Desktop\загружено (13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639616" y="2348880"/>
            <a:ext cx="2592288" cy="2223159"/>
          </a:xfrm>
          <a:prstGeom prst="rect">
            <a:avLst/>
          </a:prstGeom>
          <a:noFill/>
        </p:spPr>
      </p:pic>
      <p:pic>
        <p:nvPicPr>
          <p:cNvPr id="2052" name="Picture 4" descr="C:\Users\Maktab\Desktop\images (10)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51384" y="3501008"/>
            <a:ext cx="1872208" cy="254314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894352617"/>
      </p:ext>
    </p:extLst>
  </p:cSld>
  <p:clrMapOvr>
    <a:masterClrMapping/>
  </p:clrMapOvr>
  <p:transition spd="med">
    <p:circl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191344" y="188640"/>
            <a:ext cx="11809312" cy="738664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Esimda</a:t>
            </a:r>
            <a:r>
              <a:rPr lang="en-US" sz="4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o‘sha</a:t>
            </a:r>
            <a:r>
              <a:rPr lang="en-US" sz="4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damlar</a:t>
            </a:r>
            <a:endParaRPr lang="ru-RU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66712" y="1571612"/>
            <a:ext cx="184731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ru-RU" dirty="0"/>
          </a:p>
        </p:txBody>
      </p:sp>
      <p:sp>
        <p:nvSpPr>
          <p:cNvPr id="10" name="TextBox 9"/>
          <p:cNvSpPr txBox="1"/>
          <p:nvPr/>
        </p:nvSpPr>
        <p:spPr>
          <a:xfrm>
            <a:off x="10776520" y="3356992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11" name="TextBox 10"/>
          <p:cNvSpPr txBox="1"/>
          <p:nvPr/>
        </p:nvSpPr>
        <p:spPr>
          <a:xfrm>
            <a:off x="839416" y="162880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9" name="TextBox 8"/>
          <p:cNvSpPr txBox="1"/>
          <p:nvPr/>
        </p:nvSpPr>
        <p:spPr>
          <a:xfrm>
            <a:off x="479376" y="1772816"/>
            <a:ext cx="5760640" cy="4154984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endParaRPr lang="en-US" sz="4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Esimda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o‘sha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damlar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O‘zi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uchar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gilamlar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Tohir-Zuhra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Yoriltosh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Oyni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uyaltirgan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qosh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endParaRPr lang="ru-RU" sz="4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4" name="Picture 2" descr="C:\Users\Maktab\Desktop\unnamed (13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672064" y="1340768"/>
            <a:ext cx="2232248" cy="2678698"/>
          </a:xfrm>
          <a:prstGeom prst="rect">
            <a:avLst/>
          </a:prstGeom>
          <a:noFill/>
        </p:spPr>
      </p:pic>
      <p:pic>
        <p:nvPicPr>
          <p:cNvPr id="3075" name="Picture 3" descr="C:\Users\Maktab\Desktop\hqdefault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536160" y="4221088"/>
            <a:ext cx="2038710" cy="2016224"/>
          </a:xfrm>
          <a:prstGeom prst="rect">
            <a:avLst/>
          </a:prstGeom>
          <a:noFill/>
        </p:spPr>
      </p:pic>
      <p:pic>
        <p:nvPicPr>
          <p:cNvPr id="3076" name="Picture 4" descr="C:\Users\Maktab\Desktop\unnamed (14)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9624392" y="1412776"/>
            <a:ext cx="1656184" cy="260387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894352617"/>
      </p:ext>
    </p:extLst>
  </p:cSld>
  <p:clrMapOvr>
    <a:masterClrMapping/>
  </p:clrMapOvr>
  <p:transition spd="med">
    <p:circl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191344" y="188640"/>
            <a:ext cx="11809312" cy="738664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Baxtiyor</a:t>
            </a:r>
            <a:r>
              <a:rPr lang="en-US" sz="4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bilan</a:t>
            </a:r>
            <a:r>
              <a:rPr lang="en-US" sz="4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Oygul</a:t>
            </a:r>
            <a:endParaRPr lang="ru-RU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66712" y="1571612"/>
            <a:ext cx="184731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ru-RU" dirty="0"/>
          </a:p>
        </p:txBody>
      </p:sp>
      <p:sp>
        <p:nvSpPr>
          <p:cNvPr id="10" name="TextBox 9"/>
          <p:cNvSpPr txBox="1"/>
          <p:nvPr/>
        </p:nvSpPr>
        <p:spPr>
          <a:xfrm>
            <a:off x="10776520" y="3356992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11" name="TextBox 10"/>
          <p:cNvSpPr txBox="1"/>
          <p:nvPr/>
        </p:nvSpPr>
        <p:spPr>
          <a:xfrm>
            <a:off x="839416" y="162880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9" name="TextBox 8"/>
          <p:cNvSpPr txBox="1"/>
          <p:nvPr/>
        </p:nvSpPr>
        <p:spPr>
          <a:xfrm>
            <a:off x="5159896" y="1700809"/>
            <a:ext cx="6480720" cy="4154984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endParaRPr lang="en-US" sz="4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O‘t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bog‘lagan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qanotlar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Beqanot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uchgan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otlar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Baxtiyor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bilan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Oygul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Qiz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bo‘lib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ochilgan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gul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endParaRPr lang="ru-RU" sz="4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098" name="Picture 2" descr="C:\Users\Maktab\Desktop\7wthtNam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9376" y="2204864"/>
            <a:ext cx="4464496" cy="309634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894352617"/>
      </p:ext>
    </p:extLst>
  </p:cSld>
  <p:clrMapOvr>
    <a:masterClrMapping/>
  </p:clrMapOvr>
  <p:transition spd="med">
    <p:circl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191344" y="188640"/>
            <a:ext cx="11809312" cy="738664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Buvimning</a:t>
            </a:r>
            <a:r>
              <a:rPr lang="en-US" sz="4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qissasi</a:t>
            </a:r>
            <a:endParaRPr lang="ru-RU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66712" y="1571612"/>
            <a:ext cx="184731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ru-RU" dirty="0"/>
          </a:p>
        </p:txBody>
      </p:sp>
      <p:sp>
        <p:nvSpPr>
          <p:cNvPr id="10" name="TextBox 9"/>
          <p:cNvSpPr txBox="1"/>
          <p:nvPr/>
        </p:nvSpPr>
        <p:spPr>
          <a:xfrm>
            <a:off x="10776520" y="3356992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11" name="TextBox 10"/>
          <p:cNvSpPr txBox="1"/>
          <p:nvPr/>
        </p:nvSpPr>
        <p:spPr>
          <a:xfrm>
            <a:off x="839416" y="162880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9" name="TextBox 8"/>
          <p:cNvSpPr txBox="1"/>
          <p:nvPr/>
        </p:nvSpPr>
        <p:spPr>
          <a:xfrm>
            <a:off x="407368" y="1772816"/>
            <a:ext cx="6408712" cy="4154984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So‘ylaguvchi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devorlar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Bola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bo‘p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qolgan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chollar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…</a:t>
            </a:r>
          </a:p>
          <a:p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Buvimning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har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qissasi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Har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bir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qilgan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hissasi</a:t>
            </a:r>
            <a:endParaRPr lang="en-US" sz="4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Fikrimni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tortar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edi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Havasim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ortar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edi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4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122" name="Picture 2" descr="C:\Users\Maktab\Desktop\kuz_bol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680176" y="1556792"/>
            <a:ext cx="3600400" cy="45005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894352617"/>
      </p:ext>
    </p:extLst>
  </p:cSld>
  <p:clrMapOvr>
    <a:masterClrMapping/>
  </p:clrMapOvr>
  <p:transition spd="med">
    <p:circl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191344" y="188640"/>
            <a:ext cx="11809312" cy="738664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Oygul</a:t>
            </a:r>
            <a:r>
              <a:rPr lang="en-US" sz="4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bilan</a:t>
            </a:r>
            <a:r>
              <a:rPr lang="en-US" sz="4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Baxtiyor</a:t>
            </a:r>
            <a:endParaRPr lang="ru-RU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66712" y="1571612"/>
            <a:ext cx="184731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ru-RU" dirty="0"/>
          </a:p>
        </p:txBody>
      </p:sp>
      <p:sp>
        <p:nvSpPr>
          <p:cNvPr id="10" name="TextBox 9"/>
          <p:cNvSpPr txBox="1"/>
          <p:nvPr/>
        </p:nvSpPr>
        <p:spPr>
          <a:xfrm>
            <a:off x="10776520" y="3356992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11" name="TextBox 10"/>
          <p:cNvSpPr txBox="1"/>
          <p:nvPr/>
        </p:nvSpPr>
        <p:spPr>
          <a:xfrm>
            <a:off x="839416" y="162880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9" name="TextBox 8"/>
          <p:cNvSpPr txBox="1"/>
          <p:nvPr/>
        </p:nvSpPr>
        <p:spPr>
          <a:xfrm>
            <a:off x="5447928" y="1484784"/>
            <a:ext cx="6264696" cy="4832092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Tinglar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edim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betinim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Uzun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tunlar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yotib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jim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Seza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olardim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kuchin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Ko‘pi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yolg‘on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ko‘pi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chin.</a:t>
            </a:r>
          </a:p>
          <a:p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Ammo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Oygul-Baxtiyor</a:t>
            </a:r>
            <a:endParaRPr lang="en-US" sz="4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Ertagini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u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takror</a:t>
            </a:r>
            <a:endParaRPr lang="en-US" sz="4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Qilar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edi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har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kechin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…</a:t>
            </a:r>
            <a:endParaRPr lang="ru-RU" sz="4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Picture 3" descr="C:\Users\Maktab\Desktop\7wthtNam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23392" y="2204864"/>
            <a:ext cx="4551934" cy="324036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894352617"/>
      </p:ext>
    </p:extLst>
  </p:cSld>
  <p:clrMapOvr>
    <a:masterClrMapping/>
  </p:clrMapOvr>
  <p:transition spd="med">
    <p:circl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s://qamshy.kz/media/2019/11/28/1535713312_0_92279_cfc3696d_orig.png?width=600&amp;height=31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07368" y="2132856"/>
            <a:ext cx="3412071" cy="29571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Прямоугольник 5"/>
          <p:cNvSpPr/>
          <p:nvPr/>
        </p:nvSpPr>
        <p:spPr>
          <a:xfrm>
            <a:off x="4079776" y="1196752"/>
            <a:ext cx="7945578" cy="1012584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400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bolalik</a:t>
            </a:r>
            <a:r>
              <a:rPr lang="en-US" sz="44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44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–</a:t>
            </a:r>
            <a:r>
              <a:rPr lang="en-US" sz="44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детство</a:t>
            </a:r>
            <a:endParaRPr lang="en-US" sz="44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4400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uyqusiz</a:t>
            </a:r>
            <a:r>
              <a:rPr lang="en-US" sz="44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tun</a:t>
            </a:r>
            <a:r>
              <a:rPr lang="en-US" sz="44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–</a:t>
            </a:r>
            <a:r>
              <a:rPr lang="ru-RU" sz="44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бессонная ночь</a:t>
            </a:r>
          </a:p>
          <a:p>
            <a:r>
              <a:rPr lang="en-US" sz="4400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qanot</a:t>
            </a:r>
            <a:r>
              <a:rPr lang="en-US" sz="44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–</a:t>
            </a:r>
            <a:r>
              <a:rPr lang="ru-RU" sz="44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крыло</a:t>
            </a:r>
            <a:endParaRPr lang="en-US" sz="44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4400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so‘ylaguvchi</a:t>
            </a:r>
            <a:r>
              <a:rPr lang="en-US" sz="44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–</a:t>
            </a:r>
            <a:r>
              <a:rPr lang="ru-RU" sz="44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говорящий</a:t>
            </a:r>
            <a:endParaRPr lang="en-US" sz="44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4400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devor</a:t>
            </a:r>
            <a:r>
              <a:rPr lang="en-US" sz="44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ru-RU" sz="4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стена, забор</a:t>
            </a:r>
            <a:endParaRPr lang="en-US" sz="44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4400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qissa</a:t>
            </a:r>
            <a:r>
              <a:rPr lang="en-US" sz="4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ru-RU" sz="4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повесть, сказание</a:t>
            </a:r>
            <a:endParaRPr lang="en-US" sz="44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4400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hissa</a:t>
            </a:r>
            <a:r>
              <a:rPr lang="en-US" sz="4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–</a:t>
            </a:r>
            <a:r>
              <a:rPr lang="ru-RU" sz="4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доля, часть</a:t>
            </a:r>
            <a:endParaRPr lang="en-US" sz="44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44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chin </a:t>
            </a:r>
            <a:r>
              <a:rPr lang="en-US" sz="4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–</a:t>
            </a:r>
            <a:r>
              <a:rPr lang="ru-RU" sz="4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истина, правда</a:t>
            </a:r>
            <a:endParaRPr lang="en-US" sz="44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en-US" sz="44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en-US" sz="44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4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endParaRPr lang="en-US" sz="44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en-US" sz="40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en-US" sz="40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en-US" sz="44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en-US" sz="44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381092" y="214290"/>
            <a:ext cx="950125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“XOTIRA  MASHQI”</a:t>
            </a:r>
            <a:endParaRPr lang="ru-RU" sz="40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09105837"/>
      </p:ext>
    </p:extLst>
  </p:cSld>
  <p:clrMapOvr>
    <a:masterClrMapping/>
  </p:clrMapOvr>
  <p:transition spd="med">
    <p:circl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119063" y="274638"/>
            <a:ext cx="11809412" cy="553998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MUSTAQIL BAJARISH UCHUN TOPSHIRIQLAR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799856" y="1700808"/>
            <a:ext cx="6984776" cy="2304256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  <a:softEdge rad="127000"/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eaLnBrk="1" hangingPunct="1"/>
            <a:r>
              <a:rPr lang="en-US" sz="36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36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. “</a:t>
            </a:r>
            <a:r>
              <a:rPr lang="en-US" sz="36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Oygul</a:t>
            </a:r>
            <a:r>
              <a:rPr lang="en-US" sz="36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bilan</a:t>
            </a:r>
            <a:r>
              <a:rPr lang="en-US" sz="36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Baxtiyor</a:t>
            </a:r>
            <a:r>
              <a:rPr lang="en-US" sz="36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” </a:t>
            </a:r>
            <a:r>
              <a:rPr lang="en-US" sz="36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ertagi</a:t>
            </a:r>
            <a:r>
              <a:rPr lang="en-US" sz="36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matnida</a:t>
            </a:r>
            <a:r>
              <a:rPr lang="en-US" sz="36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siz</a:t>
            </a:r>
            <a:r>
              <a:rPr lang="en-US" sz="36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bilgan</a:t>
            </a:r>
            <a:r>
              <a:rPr lang="en-US" sz="36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yana</a:t>
            </a:r>
            <a:r>
              <a:rPr lang="en-US" sz="36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qanday</a:t>
            </a:r>
            <a:r>
              <a:rPr lang="en-US" sz="36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ertaklar</a:t>
            </a:r>
            <a:r>
              <a:rPr lang="en-US" sz="36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haqida</a:t>
            </a:r>
            <a:r>
              <a:rPr lang="en-US" sz="36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ma’lumot</a:t>
            </a:r>
            <a:r>
              <a:rPr lang="en-US" sz="36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berilgan</a:t>
            </a:r>
            <a:r>
              <a:rPr lang="en-US" sz="36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?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4799856" y="4509120"/>
            <a:ext cx="6912768" cy="1440160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3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“</a:t>
            </a:r>
            <a:r>
              <a:rPr lang="en-US" sz="36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Oygul</a:t>
            </a:r>
            <a:r>
              <a:rPr lang="en-US" sz="3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bilan</a:t>
            </a:r>
            <a:r>
              <a:rPr lang="en-US" sz="3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Baxtiyor</a:t>
            </a:r>
            <a:r>
              <a:rPr lang="en-US" sz="3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” </a:t>
            </a:r>
            <a:r>
              <a:rPr lang="en-US" sz="36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she’rini</a:t>
            </a:r>
            <a:r>
              <a:rPr lang="en-US" sz="3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yod</a:t>
            </a:r>
            <a:r>
              <a:rPr lang="en-US" sz="3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oling</a:t>
            </a:r>
            <a:r>
              <a:rPr lang="en-US" sz="3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3600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9" name="Picture 5" descr="C:\Users\Maktab\Desktop\s411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11424" y="1628800"/>
            <a:ext cx="3024336" cy="4368485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circl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119063" y="274638"/>
            <a:ext cx="11809412" cy="553998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MUSTAQIL BAJARISH UCHUN TOPSHIRIQLAR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295800" y="1340768"/>
            <a:ext cx="7560840" cy="2664296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  <a:softEdge rad="127000"/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eaLnBrk="1" hangingPunct="1"/>
            <a:r>
              <a:rPr lang="en-US" sz="36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36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. “</a:t>
            </a:r>
            <a:r>
              <a:rPr lang="en-US" sz="36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Qizil</a:t>
            </a:r>
            <a:r>
              <a:rPr lang="en-US" sz="36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qalpoqcha</a:t>
            </a:r>
            <a:r>
              <a:rPr lang="en-US" sz="36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”, “</a:t>
            </a:r>
            <a:r>
              <a:rPr lang="en-US" sz="36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Zumrad</a:t>
            </a:r>
            <a:r>
              <a:rPr lang="en-US" sz="36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bilan</a:t>
            </a:r>
            <a:r>
              <a:rPr lang="en-US" sz="36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qimmat</a:t>
            </a:r>
            <a:r>
              <a:rPr lang="en-US" sz="36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”, “</a:t>
            </a:r>
            <a:r>
              <a:rPr lang="en-US" sz="36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Tulki</a:t>
            </a:r>
            <a:r>
              <a:rPr lang="en-US" sz="36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bilan</a:t>
            </a:r>
            <a:r>
              <a:rPr lang="en-US" sz="36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laylak</a:t>
            </a:r>
            <a:r>
              <a:rPr lang="en-US" sz="36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” </a:t>
            </a:r>
            <a:r>
              <a:rPr lang="en-US" sz="36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ertaklari</a:t>
            </a:r>
            <a:r>
              <a:rPr lang="en-US" sz="36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qahramonlari</a:t>
            </a:r>
            <a:r>
              <a:rPr lang="en-US" sz="36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qayerga</a:t>
            </a:r>
            <a:r>
              <a:rPr lang="en-US" sz="36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bordilar</a:t>
            </a:r>
            <a:r>
              <a:rPr lang="en-US" sz="36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?</a:t>
            </a:r>
          </a:p>
          <a:p>
            <a:pPr eaLnBrk="1" hangingPunct="1"/>
            <a:r>
              <a:rPr lang="en-US" sz="36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Kimlar</a:t>
            </a:r>
            <a:r>
              <a:rPr lang="en-US" sz="36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bilan</a:t>
            </a:r>
            <a:r>
              <a:rPr lang="en-US" sz="36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uchrashdilar</a:t>
            </a:r>
            <a:r>
              <a:rPr lang="en-US" sz="36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?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4295800" y="4149080"/>
            <a:ext cx="7488832" cy="2304256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3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“</a:t>
            </a:r>
            <a:r>
              <a:rPr lang="en-US" sz="36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Ertaklar</a:t>
            </a:r>
            <a:r>
              <a:rPr lang="en-US" sz="3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yaxshilikka</a:t>
            </a:r>
            <a:r>
              <a:rPr lang="en-US" sz="3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yetaklar</a:t>
            </a:r>
            <a:r>
              <a:rPr lang="en-US" sz="3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” </a:t>
            </a:r>
            <a:r>
              <a:rPr lang="en-US" sz="36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mavzusida</a:t>
            </a:r>
            <a:r>
              <a:rPr lang="en-US" sz="3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4-5 </a:t>
            </a:r>
            <a:r>
              <a:rPr lang="en-US" sz="3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 </a:t>
            </a:r>
            <a:r>
              <a:rPr lang="en-US" sz="36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gapdan</a:t>
            </a:r>
            <a:r>
              <a:rPr lang="en-US" sz="3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iborat</a:t>
            </a:r>
            <a:r>
              <a:rPr lang="en-US" sz="3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bog‘lanishli</a:t>
            </a:r>
            <a:r>
              <a:rPr lang="en-US" sz="3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matn</a:t>
            </a:r>
            <a:r>
              <a:rPr lang="en-US" sz="3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tuzing</a:t>
            </a:r>
            <a:r>
              <a:rPr lang="en-US" sz="3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3600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Picture 2" descr="C:\Users\Maktab\Desktop\загружено (7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67408" y="4221088"/>
            <a:ext cx="2880320" cy="2169927"/>
          </a:xfrm>
          <a:prstGeom prst="rect">
            <a:avLst/>
          </a:prstGeom>
          <a:noFill/>
        </p:spPr>
      </p:pic>
      <p:pic>
        <p:nvPicPr>
          <p:cNvPr id="1027" name="Picture 3" descr="C:\Users\Maktab\Desktop\qizil-500x75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07368" y="1412776"/>
            <a:ext cx="1800200" cy="2520280"/>
          </a:xfrm>
          <a:prstGeom prst="rect">
            <a:avLst/>
          </a:prstGeom>
          <a:noFill/>
        </p:spPr>
      </p:pic>
      <p:pic>
        <p:nvPicPr>
          <p:cNvPr id="1028" name="Picture 4" descr="C:\Users\Maktab\Desktop\загружено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351584" y="1412776"/>
            <a:ext cx="1819771" cy="2520280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circl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119063" y="274638"/>
            <a:ext cx="11809412" cy="553998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MUSTAQIL BAJARISH UCHUN TOPSHIRIQLAR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Picture 2" descr="C:\Users\Maktab\Desktop\загружено (7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27848" y="1340768"/>
            <a:ext cx="2880320" cy="2376264"/>
          </a:xfrm>
          <a:prstGeom prst="rect">
            <a:avLst/>
          </a:prstGeom>
          <a:noFill/>
        </p:spPr>
      </p:pic>
      <p:pic>
        <p:nvPicPr>
          <p:cNvPr id="1027" name="Picture 3" descr="C:\Users\Maktab\Desktop\qizil-500x75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271464" y="1340768"/>
            <a:ext cx="1800200" cy="2520280"/>
          </a:xfrm>
          <a:prstGeom prst="rect">
            <a:avLst/>
          </a:prstGeom>
          <a:noFill/>
        </p:spPr>
      </p:pic>
      <p:pic>
        <p:nvPicPr>
          <p:cNvPr id="1028" name="Picture 4" descr="C:\Users\Maktab\Desktop\загружено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9192344" y="1340768"/>
            <a:ext cx="1819771" cy="2520280"/>
          </a:xfrm>
          <a:prstGeom prst="rect">
            <a:avLst/>
          </a:prstGeom>
          <a:noFill/>
        </p:spPr>
      </p:pic>
      <p:sp>
        <p:nvSpPr>
          <p:cNvPr id="8" name="Скругленный прямоугольник 7"/>
          <p:cNvSpPr/>
          <p:nvPr/>
        </p:nvSpPr>
        <p:spPr>
          <a:xfrm>
            <a:off x="407368" y="4005064"/>
            <a:ext cx="3312368" cy="2520280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Qizil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qalpoqcha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buvisini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ko‘rgani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ketayotgan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edi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ctr"/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Yo‘lda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u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bo‘rini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ko‘rib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qoladi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3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4079776" y="4005064"/>
            <a:ext cx="3960440" cy="2520280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Zumrad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Qimmatni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o‘rmonda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adashtirib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kelishadi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O‘rmonda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ular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kampirni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uchratishadi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3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8328248" y="4005064"/>
            <a:ext cx="3456384" cy="2520280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Laylak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bolalariga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ovqat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olib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kelgani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ketdi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U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tulki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bilan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uchrashadi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endParaRPr lang="ru-RU" sz="3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med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1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1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0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335360" y="1268760"/>
            <a:ext cx="11593288" cy="954107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Suhbat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matnini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o‘qing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davom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ettiring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Прочитайте текст диалога и продолжайте.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07368" y="2420888"/>
            <a:ext cx="11449272" cy="58477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Zumrad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senga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qanday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ertaklar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yoqadi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?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07368" y="3140968"/>
            <a:ext cx="11449272" cy="58477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Menga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sehrli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ertaklar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yoqadi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407368" y="3861048"/>
            <a:ext cx="11449272" cy="584775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Sehrli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ertaklar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qanday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bo‘ladi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?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407368" y="4581128"/>
            <a:ext cx="11449272" cy="1077218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Sehrli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ertaklarda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qahramon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sehr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tufayli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gulga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aylanishi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yoki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uxlab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qolishi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mumkin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…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943872" y="188640"/>
            <a:ext cx="2991525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1- </a:t>
            </a:r>
            <a:r>
              <a:rPr lang="en-US" sz="44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topshiriq</a:t>
            </a:r>
            <a:endParaRPr lang="ru-RU" sz="44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07368" y="5877272"/>
            <a:ext cx="11449272" cy="646331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Savol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Siz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qanday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sehrli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ertaklarni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bilasiz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?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40248293"/>
      </p:ext>
    </p:extLst>
  </p:cSld>
  <p:clrMapOvr>
    <a:masterClrMapping/>
  </p:clrMapOvr>
  <p:transition spd="med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8" grpId="0" animBg="1"/>
      <p:bldP spid="9" grpId="0" animBg="1"/>
      <p:bldP spid="12" grpId="0" animBg="1"/>
      <p:bldP spid="14" grpId="0" animBg="1"/>
      <p:bldP spid="10" grpId="0"/>
      <p:bldP spid="11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335360" y="1196752"/>
            <a:ext cx="11593288" cy="954107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Nuqtalar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o‘rniga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berilgan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qo‘shimchalardan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mosini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qo‘yib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ko‘chiring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Вместо точек вставьте подходящее окончание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,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спишите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07368" y="2204864"/>
            <a:ext cx="11449272" cy="440120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Qizim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narsalaring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… (-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ni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, -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ning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yig‘ishtir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Seni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uying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… (-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ga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, -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da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jo‘nataman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Yerto‘lada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qizil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oq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sandiq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bor.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Oq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sandiq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… (-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ni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, -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ib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qoldirib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qizil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sandiqni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olib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chiq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, -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debdi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kampir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O‘zi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esa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o‘rmon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… (-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ga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, -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qa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kirib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ket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… (-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ib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, -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b)di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Qiz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narsalarini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yig‘ishtirguncha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, u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saman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ot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qo‘shilgan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aravani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yetaklab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kel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…(-b, -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ib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)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di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943872" y="188640"/>
            <a:ext cx="2254143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1-mashq</a:t>
            </a:r>
            <a:endParaRPr lang="ru-RU" sz="44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40248293"/>
      </p:ext>
    </p:extLst>
  </p:cSld>
  <p:clrMapOvr>
    <a:masterClrMapping/>
  </p:clrMapOvr>
  <p:transition spd="med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8" grpId="0" animBg="1"/>
      <p:bldP spid="10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263352" y="1268760"/>
            <a:ext cx="11665296" cy="455509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  <a:buFontTx/>
              <a:buChar char="-"/>
            </a:pP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Qizim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narsalaring</a:t>
            </a:r>
            <a:r>
              <a:rPr lang="en-US" sz="4000" b="1" dirty="0" err="1" smtClean="0">
                <a:latin typeface="Times New Roman" pitchFamily="18" charset="0"/>
                <a:cs typeface="Times New Roman" pitchFamily="18" charset="0"/>
              </a:rPr>
              <a:t>ni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yig‘ishtir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Seni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uying</a:t>
            </a:r>
            <a:r>
              <a:rPr lang="en-US" sz="4000" b="1" dirty="0" err="1" smtClean="0">
                <a:latin typeface="Times New Roman" pitchFamily="18" charset="0"/>
                <a:cs typeface="Times New Roman" pitchFamily="18" charset="0"/>
              </a:rPr>
              <a:t>ga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 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jo‘nataman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Yerto‘lada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qizil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oq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sandiq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bor.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Oq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sandiq</a:t>
            </a:r>
            <a:r>
              <a:rPr lang="en-US" sz="4000" b="1" dirty="0" err="1" smtClean="0">
                <a:latin typeface="Times New Roman" pitchFamily="18" charset="0"/>
                <a:cs typeface="Times New Roman" pitchFamily="18" charset="0"/>
              </a:rPr>
              <a:t>ni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qoldirib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qizil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sandiqni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olib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chiq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, -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debdi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kampir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O‘zi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esa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o‘rmon</a:t>
            </a:r>
            <a:r>
              <a:rPr lang="en-US" sz="4000" b="1" dirty="0" err="1" smtClean="0">
                <a:latin typeface="Times New Roman" pitchFamily="18" charset="0"/>
                <a:cs typeface="Times New Roman" pitchFamily="18" charset="0"/>
              </a:rPr>
              <a:t>ga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kirib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ket</a:t>
            </a:r>
            <a:r>
              <a:rPr lang="en-US" sz="4000" b="1" dirty="0" err="1" smtClean="0">
                <a:latin typeface="Times New Roman" pitchFamily="18" charset="0"/>
                <a:cs typeface="Times New Roman" pitchFamily="18" charset="0"/>
              </a:rPr>
              <a:t>ib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di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Qiz</a:t>
            </a:r>
            <a:endParaRPr lang="en-US" sz="40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narsalarini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yig‘ishtirguncha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, u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saman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ot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qo‘shilgan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aravani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yetaklab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kel</a:t>
            </a:r>
            <a:r>
              <a:rPr lang="en-US" sz="4000" b="1" dirty="0" err="1" smtClean="0">
                <a:latin typeface="Times New Roman" pitchFamily="18" charset="0"/>
                <a:cs typeface="Times New Roman" pitchFamily="18" charset="0"/>
              </a:rPr>
              <a:t>ib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di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575720" y="188640"/>
            <a:ext cx="5311069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Mashqni</a:t>
            </a:r>
            <a:r>
              <a:rPr lang="en-US" sz="4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tekshiramiz</a:t>
            </a:r>
            <a:endParaRPr lang="ru-RU" sz="44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767408" y="5733256"/>
            <a:ext cx="108012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Ayting</a:t>
            </a:r>
            <a:r>
              <a:rPr lang="en-US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-chi, </a:t>
            </a:r>
            <a:r>
              <a:rPr lang="en-US" sz="28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bu</a:t>
            </a:r>
            <a:r>
              <a:rPr lang="en-US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qaysi</a:t>
            </a:r>
            <a:r>
              <a:rPr lang="en-US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ertak</a:t>
            </a:r>
            <a:r>
              <a:rPr lang="en-US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? </a:t>
            </a:r>
            <a:r>
              <a:rPr lang="en-US" sz="28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Kampir</a:t>
            </a:r>
            <a:r>
              <a:rPr lang="en-US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qaysi</a:t>
            </a:r>
            <a:r>
              <a:rPr lang="en-US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qizga</a:t>
            </a:r>
            <a:r>
              <a:rPr lang="en-US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qizil</a:t>
            </a:r>
            <a:r>
              <a:rPr lang="en-US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sandiqni</a:t>
            </a:r>
            <a:r>
              <a:rPr lang="en-US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olib</a:t>
            </a:r>
            <a:r>
              <a:rPr lang="en-US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chiqishni</a:t>
            </a:r>
            <a:r>
              <a:rPr lang="en-US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buyuradi</a:t>
            </a:r>
            <a:r>
              <a:rPr lang="en-US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40248293"/>
      </p:ext>
    </p:extLst>
  </p:cSld>
  <p:clrMapOvr>
    <a:masterClrMapping/>
  </p:clrMapOvr>
  <p:transition spd="med">
    <p:circl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191344" y="188640"/>
            <a:ext cx="11809312" cy="738664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Ertaklarni</a:t>
            </a:r>
            <a:r>
              <a:rPr lang="en-US" sz="48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top</a:t>
            </a:r>
            <a:endParaRPr lang="ru-RU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66712" y="1571612"/>
            <a:ext cx="184731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ru-RU" dirty="0"/>
          </a:p>
        </p:txBody>
      </p:sp>
      <p:sp>
        <p:nvSpPr>
          <p:cNvPr id="10" name="TextBox 9"/>
          <p:cNvSpPr txBox="1"/>
          <p:nvPr/>
        </p:nvSpPr>
        <p:spPr>
          <a:xfrm>
            <a:off x="10776520" y="3356992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11" name="TextBox 10"/>
          <p:cNvSpPr txBox="1"/>
          <p:nvPr/>
        </p:nvSpPr>
        <p:spPr>
          <a:xfrm>
            <a:off x="839416" y="162880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pic>
        <p:nvPicPr>
          <p:cNvPr id="1026" name="Picture 2" descr="C:\Users\Maktab\Desktop\unnamed (1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07367" y="1412776"/>
            <a:ext cx="1701003" cy="2304256"/>
          </a:xfrm>
          <a:prstGeom prst="rect">
            <a:avLst/>
          </a:prstGeom>
          <a:noFill/>
        </p:spPr>
      </p:pic>
      <p:pic>
        <p:nvPicPr>
          <p:cNvPr id="1028" name="Picture 4" descr="C:\Users\Maktab\Desktop\unnamed (7)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351584" y="1412776"/>
            <a:ext cx="1586946" cy="2232248"/>
          </a:xfrm>
          <a:prstGeom prst="rect">
            <a:avLst/>
          </a:prstGeom>
          <a:noFill/>
        </p:spPr>
      </p:pic>
      <p:pic>
        <p:nvPicPr>
          <p:cNvPr id="1030" name="Picture 6" descr="C:\Users\Maktab\Desktop\maxresdefault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079776" y="1412776"/>
            <a:ext cx="2484276" cy="1944216"/>
          </a:xfrm>
          <a:prstGeom prst="rect">
            <a:avLst/>
          </a:prstGeom>
          <a:noFill/>
        </p:spPr>
      </p:pic>
      <p:pic>
        <p:nvPicPr>
          <p:cNvPr id="1031" name="Picture 7" descr="C:\Users\Maktab\Desktop\images (1)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544272" y="1412776"/>
            <a:ext cx="1584176" cy="2308127"/>
          </a:xfrm>
          <a:prstGeom prst="rect">
            <a:avLst/>
          </a:prstGeom>
          <a:noFill/>
        </p:spPr>
      </p:pic>
      <p:pic>
        <p:nvPicPr>
          <p:cNvPr id="3" name="Picture 2" descr="C:\Users\Maktab\Desktop\загружено (12)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744072" y="1412776"/>
            <a:ext cx="1657350" cy="1872208"/>
          </a:xfrm>
          <a:prstGeom prst="rect">
            <a:avLst/>
          </a:prstGeom>
          <a:noFill/>
        </p:spPr>
      </p:pic>
      <p:pic>
        <p:nvPicPr>
          <p:cNvPr id="1032" name="Picture 8" descr="C:\Users\Maktab\Desktop\qizil-500x750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10344472" y="1412776"/>
            <a:ext cx="1536170" cy="2304256"/>
          </a:xfrm>
          <a:prstGeom prst="rect">
            <a:avLst/>
          </a:prstGeom>
          <a:noFill/>
        </p:spPr>
      </p:pic>
      <p:sp>
        <p:nvSpPr>
          <p:cNvPr id="17" name="Прямоугольник 16"/>
          <p:cNvSpPr/>
          <p:nvPr/>
        </p:nvSpPr>
        <p:spPr>
          <a:xfrm>
            <a:off x="2783632" y="5157192"/>
            <a:ext cx="2448272" cy="936104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O‘zbek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xalq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ertagi</a:t>
            </a:r>
            <a:endParaRPr lang="ru-RU" sz="3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6672064" y="5085184"/>
            <a:ext cx="2448272" cy="936104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Rus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xalq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ertagi</a:t>
            </a:r>
            <a:endParaRPr lang="ru-RU" sz="3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" name="Стрелка вверх 25"/>
          <p:cNvSpPr/>
          <p:nvPr/>
        </p:nvSpPr>
        <p:spPr>
          <a:xfrm rot="18979300">
            <a:off x="1795184" y="3604536"/>
            <a:ext cx="360040" cy="1778109"/>
          </a:xfrm>
          <a:prstGeom prst="upArrow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Стрелка вверх 26"/>
          <p:cNvSpPr/>
          <p:nvPr/>
        </p:nvSpPr>
        <p:spPr>
          <a:xfrm rot="17777896">
            <a:off x="4908517" y="2927618"/>
            <a:ext cx="360040" cy="3153333"/>
          </a:xfrm>
          <a:prstGeom prst="upArrow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Стрелка вверх 27"/>
          <p:cNvSpPr/>
          <p:nvPr/>
        </p:nvSpPr>
        <p:spPr>
          <a:xfrm rot="18299526">
            <a:off x="6130282" y="3107153"/>
            <a:ext cx="360040" cy="2118762"/>
          </a:xfrm>
          <a:prstGeom prst="upArrow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Стрелка вверх 28"/>
          <p:cNvSpPr/>
          <p:nvPr/>
        </p:nvSpPr>
        <p:spPr>
          <a:xfrm rot="3518827">
            <a:off x="5820128" y="2961125"/>
            <a:ext cx="360040" cy="2591696"/>
          </a:xfrm>
          <a:prstGeom prst="upArrow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Стрелка вверх 29"/>
          <p:cNvSpPr/>
          <p:nvPr/>
        </p:nvSpPr>
        <p:spPr>
          <a:xfrm rot="3515646">
            <a:off x="6623276" y="3009993"/>
            <a:ext cx="360040" cy="3293688"/>
          </a:xfrm>
          <a:prstGeom prst="upArrow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" name="Стрелка вверх 30"/>
          <p:cNvSpPr/>
          <p:nvPr/>
        </p:nvSpPr>
        <p:spPr>
          <a:xfrm rot="2947235">
            <a:off x="9892213" y="3473991"/>
            <a:ext cx="360040" cy="2015827"/>
          </a:xfrm>
          <a:prstGeom prst="upArrow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94352617"/>
      </p:ext>
    </p:extLst>
  </p:cSld>
  <p:clrMapOvr>
    <a:masterClrMapping/>
  </p:clrMapOvr>
  <p:transition spd="med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9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3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10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10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10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10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1000" fill="hold"/>
                                        <p:tgtEl>
                                          <p:spTgt spid="10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1000" fill="hold"/>
                                        <p:tgtEl>
                                          <p:spTgt spid="10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0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5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0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5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0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0" grpId="0"/>
      <p:bldP spid="11" grpId="0"/>
      <p:bldP spid="17" grpId="0" animBg="1"/>
      <p:bldP spid="18" grpId="0" animBg="1"/>
      <p:bldP spid="26" grpId="0" animBg="1"/>
      <p:bldP spid="27" grpId="0" animBg="1"/>
      <p:bldP spid="28" grpId="0" animBg="1"/>
      <p:bldP spid="29" grpId="0" animBg="1"/>
      <p:bldP spid="30" grpId="0" animBg="1"/>
      <p:bldP spid="31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191344" y="188640"/>
            <a:ext cx="11809312" cy="738664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Ertaklarni</a:t>
            </a:r>
            <a:r>
              <a:rPr lang="en-US" sz="48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top</a:t>
            </a:r>
            <a:endParaRPr lang="ru-RU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66712" y="1571612"/>
            <a:ext cx="184731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ru-RU" dirty="0"/>
          </a:p>
        </p:txBody>
      </p:sp>
      <p:sp>
        <p:nvSpPr>
          <p:cNvPr id="10" name="TextBox 9"/>
          <p:cNvSpPr txBox="1"/>
          <p:nvPr/>
        </p:nvSpPr>
        <p:spPr>
          <a:xfrm>
            <a:off x="10776520" y="3356992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11" name="TextBox 10"/>
          <p:cNvSpPr txBox="1"/>
          <p:nvPr/>
        </p:nvSpPr>
        <p:spPr>
          <a:xfrm>
            <a:off x="839416" y="162880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pic>
        <p:nvPicPr>
          <p:cNvPr id="1027" name="Picture 3" descr="C:\Users\Maktab\Desktop\unnamed (10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07368" y="1484784"/>
            <a:ext cx="1914525" cy="1914525"/>
          </a:xfrm>
          <a:prstGeom prst="rect">
            <a:avLst/>
          </a:prstGeom>
          <a:noFill/>
        </p:spPr>
      </p:pic>
      <p:pic>
        <p:nvPicPr>
          <p:cNvPr id="4" name="Picture 4" descr="C:\Users\Maktab\Desktop\unnamed (9)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711624" y="1484784"/>
            <a:ext cx="1914525" cy="1914525"/>
          </a:xfrm>
          <a:prstGeom prst="rect">
            <a:avLst/>
          </a:prstGeom>
          <a:noFill/>
        </p:spPr>
      </p:pic>
      <p:pic>
        <p:nvPicPr>
          <p:cNvPr id="6" name="Picture 6" descr="C:\Users\Maktab\Desktop\unnamed (12)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9912424" y="1484784"/>
            <a:ext cx="1914525" cy="1914525"/>
          </a:xfrm>
          <a:prstGeom prst="rect">
            <a:avLst/>
          </a:prstGeom>
          <a:noFill/>
        </p:spPr>
      </p:pic>
      <p:pic>
        <p:nvPicPr>
          <p:cNvPr id="7" name="Picture 7" descr="C:\Users\Maktab\Desktop\unnamed (11)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536160" y="1484784"/>
            <a:ext cx="1914525" cy="1914525"/>
          </a:xfrm>
          <a:prstGeom prst="rect">
            <a:avLst/>
          </a:prstGeom>
          <a:noFill/>
        </p:spPr>
      </p:pic>
      <p:sp>
        <p:nvSpPr>
          <p:cNvPr id="17" name="Скругленный прямоугольник 16"/>
          <p:cNvSpPr/>
          <p:nvPr/>
        </p:nvSpPr>
        <p:spPr>
          <a:xfrm>
            <a:off x="263352" y="5157192"/>
            <a:ext cx="2304256" cy="1080120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Qozoq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xalq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ertagi</a:t>
            </a:r>
            <a:endParaRPr lang="ru-RU" sz="3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Скругленный прямоугольник 18"/>
          <p:cNvSpPr/>
          <p:nvPr/>
        </p:nvSpPr>
        <p:spPr>
          <a:xfrm>
            <a:off x="2711624" y="5517232"/>
            <a:ext cx="2448272" cy="1080120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Qoraqalpoq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xalq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ertagi</a:t>
            </a:r>
            <a:endParaRPr lang="ru-RU" sz="3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Скругленный прямоугольник 19"/>
          <p:cNvSpPr/>
          <p:nvPr/>
        </p:nvSpPr>
        <p:spPr>
          <a:xfrm>
            <a:off x="7680176" y="5517232"/>
            <a:ext cx="2160240" cy="1080120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Tojik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xalq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ertagi</a:t>
            </a:r>
            <a:endParaRPr lang="ru-RU" sz="3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9984432" y="5157192"/>
            <a:ext cx="1944216" cy="1080120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Rus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xalq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ertagi</a:t>
            </a:r>
            <a:endParaRPr lang="ru-RU" sz="3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23" name="Прямая со стрелкой 22"/>
          <p:cNvCxnSpPr/>
          <p:nvPr/>
        </p:nvCxnSpPr>
        <p:spPr>
          <a:xfrm flipV="1">
            <a:off x="1343472" y="3501008"/>
            <a:ext cx="2304256" cy="1584176"/>
          </a:xfrm>
          <a:prstGeom prst="straightConnector1">
            <a:avLst/>
          </a:prstGeom>
          <a:ln w="762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Прямая со стрелкой 27"/>
          <p:cNvCxnSpPr/>
          <p:nvPr/>
        </p:nvCxnSpPr>
        <p:spPr>
          <a:xfrm flipH="1" flipV="1">
            <a:off x="8472264" y="3429000"/>
            <a:ext cx="2520280" cy="1656184"/>
          </a:xfrm>
          <a:prstGeom prst="straightConnector1">
            <a:avLst/>
          </a:prstGeom>
          <a:ln w="762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Прямая со стрелкой 28"/>
          <p:cNvCxnSpPr/>
          <p:nvPr/>
        </p:nvCxnSpPr>
        <p:spPr>
          <a:xfrm flipH="1" flipV="1">
            <a:off x="1271464" y="3429000"/>
            <a:ext cx="2592288" cy="2016224"/>
          </a:xfrm>
          <a:prstGeom prst="straightConnector1">
            <a:avLst/>
          </a:prstGeom>
          <a:ln w="762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я со стрелкой 29"/>
          <p:cNvCxnSpPr/>
          <p:nvPr/>
        </p:nvCxnSpPr>
        <p:spPr>
          <a:xfrm flipH="1" flipV="1">
            <a:off x="6096000" y="3861048"/>
            <a:ext cx="144016" cy="1224136"/>
          </a:xfrm>
          <a:prstGeom prst="straightConnector1">
            <a:avLst/>
          </a:prstGeom>
          <a:ln w="762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Прямая со стрелкой 30"/>
          <p:cNvCxnSpPr>
            <a:endCxn id="10" idx="3"/>
          </p:cNvCxnSpPr>
          <p:nvPr/>
        </p:nvCxnSpPr>
        <p:spPr>
          <a:xfrm flipV="1">
            <a:off x="8832304" y="3541658"/>
            <a:ext cx="2128947" cy="1862916"/>
          </a:xfrm>
          <a:prstGeom prst="straightConnector1">
            <a:avLst/>
          </a:prstGeom>
          <a:ln w="762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34" name="Picture 10" descr="C:\Users\Maktab\Desktop\загружено (11)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159896" y="1268760"/>
            <a:ext cx="1872208" cy="1600200"/>
          </a:xfrm>
          <a:prstGeom prst="rect">
            <a:avLst/>
          </a:prstGeom>
          <a:noFill/>
        </p:spPr>
      </p:pic>
      <p:pic>
        <p:nvPicPr>
          <p:cNvPr id="1035" name="Picture 11" descr="C:\Users\Maktab\Desktop\maxresdefault (1)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159896" y="2852936"/>
            <a:ext cx="1872208" cy="936104"/>
          </a:xfrm>
          <a:prstGeom prst="rect">
            <a:avLst/>
          </a:prstGeom>
          <a:noFill/>
        </p:spPr>
      </p:pic>
      <p:sp>
        <p:nvSpPr>
          <p:cNvPr id="39" name="Скругленный прямоугольник 38"/>
          <p:cNvSpPr/>
          <p:nvPr/>
        </p:nvSpPr>
        <p:spPr>
          <a:xfrm>
            <a:off x="5303912" y="5229200"/>
            <a:ext cx="2304256" cy="1080120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Qirg‘iz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xalq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ertagi</a:t>
            </a:r>
            <a:endParaRPr lang="ru-RU" sz="3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94352617"/>
      </p:ext>
    </p:extLst>
  </p:cSld>
  <p:clrMapOvr>
    <a:masterClrMapping/>
  </p:clrMapOvr>
  <p:transition spd="med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9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3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1000" fill="hold"/>
                                        <p:tgtEl>
                                          <p:spTgt spid="10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1000" fill="hold"/>
                                        <p:tgtEl>
                                          <p:spTgt spid="10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1000" fill="hold"/>
                                        <p:tgtEl>
                                          <p:spTgt spid="10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1000" fill="hold"/>
                                        <p:tgtEl>
                                          <p:spTgt spid="10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7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2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7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2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7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0" grpId="0"/>
      <p:bldP spid="11" grpId="0"/>
      <p:bldP spid="17" grpId="0" animBg="1"/>
      <p:bldP spid="19" grpId="0" animBg="1"/>
      <p:bldP spid="20" grpId="0" animBg="1"/>
      <p:bldP spid="21" grpId="0" animBg="1"/>
      <p:bldP spid="39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191344" y="188640"/>
            <a:ext cx="11809312" cy="738664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Muomala</a:t>
            </a:r>
            <a:r>
              <a:rPr lang="en-US" sz="4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odobi</a:t>
            </a:r>
            <a:endParaRPr lang="ru-RU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66712" y="1571612"/>
            <a:ext cx="184731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ru-RU" dirty="0"/>
          </a:p>
        </p:txBody>
      </p:sp>
      <p:sp>
        <p:nvSpPr>
          <p:cNvPr id="10" name="TextBox 9"/>
          <p:cNvSpPr txBox="1"/>
          <p:nvPr/>
        </p:nvSpPr>
        <p:spPr>
          <a:xfrm>
            <a:off x="10776520" y="3356992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11" name="TextBox 10"/>
          <p:cNvSpPr txBox="1"/>
          <p:nvPr/>
        </p:nvSpPr>
        <p:spPr>
          <a:xfrm>
            <a:off x="839416" y="162880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9" name="TextBox 8"/>
          <p:cNvSpPr txBox="1"/>
          <p:nvPr/>
        </p:nvSpPr>
        <p:spPr>
          <a:xfrm>
            <a:off x="839416" y="2348880"/>
            <a:ext cx="4608512" cy="3168352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buFontTx/>
              <a:buChar char="-"/>
            </a:pP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Roziman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lnSpc>
                <a:spcPct val="150000"/>
              </a:lnSpc>
              <a:buFontTx/>
              <a:buChar char="-"/>
            </a:pP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Bemalol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lnSpc>
                <a:spcPct val="150000"/>
              </a:lnSpc>
            </a:pP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Qo‘shilaman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600056" y="2348880"/>
            <a:ext cx="4608512" cy="3139321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buFontTx/>
              <a:buChar char="-"/>
            </a:pP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Mayli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lnSpc>
                <a:spcPct val="150000"/>
              </a:lnSpc>
              <a:buFontTx/>
              <a:buChar char="-"/>
            </a:pP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Xo‘p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lnSpc>
                <a:spcPct val="150000"/>
              </a:lnSpc>
            </a:pP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Qarshi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emasman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4007768" y="1196752"/>
            <a:ext cx="353173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Rozilik</a:t>
            </a:r>
            <a:r>
              <a:rPr lang="en-US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bildirish</a:t>
            </a:r>
            <a:r>
              <a:rPr lang="en-US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endParaRPr lang="ru-RU" sz="36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94352617"/>
      </p:ext>
    </p:extLst>
  </p:cSld>
  <p:clrMapOvr>
    <a:masterClrMapping/>
  </p:clrMapOvr>
  <p:transition spd="med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8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3">
            <a:lumMod val="20000"/>
            <a:lumOff val="80000"/>
          </a:schemeClr>
        </a:solidFill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56028638</TotalTime>
  <Words>769</Words>
  <Application>Microsoft Office PowerPoint</Application>
  <PresentationFormat>Широкоэкранный</PresentationFormat>
  <Paragraphs>130</Paragraphs>
  <Slides>18</Slides>
  <Notes>6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22" baseType="lpstr">
      <vt:lpstr>Arial</vt:lpstr>
      <vt:lpstr>Calibri</vt:lpstr>
      <vt:lpstr>Times New Roman</vt:lpstr>
      <vt:lpstr>Office Theme</vt:lpstr>
      <vt:lpstr> O‘zbek tili</vt:lpstr>
      <vt:lpstr>MUSTAQIL BAJARISH UCHUN TOPSHIRIQLAR</vt:lpstr>
      <vt:lpstr>MUSTAQIL BAJARISH UCHUN TOPSHIRIQLAR</vt:lpstr>
      <vt:lpstr>Презентация PowerPoint</vt:lpstr>
      <vt:lpstr>Презентация PowerPoint</vt:lpstr>
      <vt:lpstr>Презентация PowerPoint</vt:lpstr>
      <vt:lpstr>Ertaklarni top</vt:lpstr>
      <vt:lpstr>Ertaklarni top</vt:lpstr>
      <vt:lpstr>Muomala odobi</vt:lpstr>
      <vt:lpstr>Презентация PowerPoint</vt:lpstr>
      <vt:lpstr>Презентация PowerPoint</vt:lpstr>
      <vt:lpstr>Buvimning ertaklari</vt:lpstr>
      <vt:lpstr>Esimda o‘sha damlar</vt:lpstr>
      <vt:lpstr>Baxtiyor bilan Oygul</vt:lpstr>
      <vt:lpstr>Buvimning qissasi</vt:lpstr>
      <vt:lpstr>Oygul bilan Baxtiyor</vt:lpstr>
      <vt:lpstr>Презентация PowerPoint</vt:lpstr>
      <vt:lpstr>MUSTAQIL BAJARISH UCHUN TOPSHIRIQLAR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Adabiyot          5-sinf</dc:title>
  <dc:creator>lenovo</dc:creator>
  <cp:lastModifiedBy>Lenova 330 pro A6</cp:lastModifiedBy>
  <cp:revision>1557</cp:revision>
  <dcterms:created xsi:type="dcterms:W3CDTF">2020-08-03T09:44:14Z</dcterms:created>
  <dcterms:modified xsi:type="dcterms:W3CDTF">2020-11-12T04:34:37Z</dcterms:modified>
</cp:coreProperties>
</file>