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396" r:id="rId2"/>
    <p:sldId id="1398" r:id="rId3"/>
    <p:sldId id="1399" r:id="rId4"/>
    <p:sldId id="1415" r:id="rId5"/>
    <p:sldId id="1403" r:id="rId6"/>
    <p:sldId id="1405" r:id="rId7"/>
    <p:sldId id="1406" r:id="rId8"/>
    <p:sldId id="1407" r:id="rId9"/>
    <p:sldId id="1408" r:id="rId10"/>
    <p:sldId id="1428" r:id="rId11"/>
    <p:sldId id="1410" r:id="rId12"/>
    <p:sldId id="1411" r:id="rId13"/>
    <p:sldId id="1412" r:id="rId14"/>
    <p:sldId id="1413" r:id="rId15"/>
    <p:sldId id="1416" r:id="rId16"/>
    <p:sldId id="1414" r:id="rId17"/>
    <p:sldId id="1400" r:id="rId18"/>
    <p:sldId id="1417" r:id="rId19"/>
    <p:sldId id="1418" r:id="rId20"/>
    <p:sldId id="1419" r:id="rId21"/>
    <p:sldId id="1421" r:id="rId22"/>
    <p:sldId id="1423" r:id="rId23"/>
    <p:sldId id="1429" r:id="rId24"/>
    <p:sldId id="140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490A5-0F67-443C-9528-DEAD5B7FAD6C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72C94-101D-400C-BA20-76D7BE72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72C94-101D-400C-BA20-76D7BE72041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00117" y="2672559"/>
            <a:ext cx="759871" cy="2082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xmlns="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80" y="2647700"/>
            <a:ext cx="8276449" cy="24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Тема</a:t>
            </a:r>
            <a:r>
              <a:rPr lang="ru-RU" altLang="ru-RU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ru-RU" altLang="ru-RU" sz="4800" b="1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538"/>
              </a:spcBef>
            </a:pPr>
            <a:r>
              <a:rPr lang="ru-RU" altLang="ru-RU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Составное </a:t>
            </a:r>
            <a:r>
              <a:rPr lang="ru-RU" altLang="ru-RU" sz="4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именное сказуемое.</a:t>
            </a:r>
            <a:endParaRPr lang="ru-RU" altLang="ru-RU" sz="4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Picture 2" descr="Составное именное сказуем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0118" y="759889"/>
            <a:ext cx="4589458" cy="53314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9543" y="662411"/>
            <a:ext cx="634921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 fontAlgn="base">
              <a:buNone/>
            </a:pPr>
            <a:r>
              <a:rPr lang="ru-RU" sz="2400" dirty="0" smtClean="0"/>
              <a:t>Реже в роли связок могут выступать глаголы, имеющие значение </a:t>
            </a:r>
            <a:r>
              <a:rPr lang="ru-RU" sz="2400" b="1" i="1" dirty="0" smtClean="0"/>
              <a:t>движения</a:t>
            </a:r>
            <a:r>
              <a:rPr lang="ru-RU" sz="2400" dirty="0" smtClean="0"/>
              <a:t> или </a:t>
            </a:r>
            <a:r>
              <a:rPr lang="ru-RU" sz="2400" b="1" i="1" dirty="0" smtClean="0"/>
              <a:t>состояния</a:t>
            </a:r>
            <a:r>
              <a:rPr lang="ru-RU" sz="2400" dirty="0" smtClean="0"/>
              <a:t>:</a:t>
            </a:r>
          </a:p>
          <a:p>
            <a:pPr indent="228600" algn="just" fontAlgn="base">
              <a:buNone/>
            </a:pPr>
            <a:r>
              <a:rPr lang="ru-RU" sz="2400" b="1" i="1" dirty="0" smtClean="0">
                <a:solidFill>
                  <a:srgbClr val="00B050"/>
                </a:solidFill>
              </a:rPr>
              <a:t>прийти, приехать, вернуться, сидеть, стоять</a:t>
            </a:r>
            <a:r>
              <a:rPr lang="ru-RU" sz="2400" dirty="0" smtClean="0"/>
              <a:t> и др.,</a:t>
            </a:r>
          </a:p>
          <a:p>
            <a:pPr indent="228600" algn="just" fontAlgn="base">
              <a:buNone/>
            </a:pPr>
            <a:r>
              <a:rPr lang="ru-RU" sz="2400" dirty="0" smtClean="0"/>
              <a:t>например:</a:t>
            </a:r>
          </a:p>
          <a:p>
            <a:pPr indent="228600" algn="just" fontAlgn="base"/>
            <a:r>
              <a:rPr lang="ru-RU" sz="2400" b="1" dirty="0" smtClean="0"/>
              <a:t>Мы </a:t>
            </a:r>
            <a:r>
              <a:rPr lang="ru-RU" sz="2400" b="1" u="dbl" dirty="0" smtClean="0">
                <a:solidFill>
                  <a:srgbClr val="7030A0"/>
                </a:solidFill>
              </a:rPr>
              <a:t>вернулись</a:t>
            </a:r>
            <a:r>
              <a:rPr lang="ru-RU" sz="2400" b="1" dirty="0" smtClean="0"/>
              <a:t> с моря </a:t>
            </a:r>
            <a:r>
              <a:rPr lang="ru-RU" sz="2400" b="1" u="dbl" dirty="0" smtClean="0"/>
              <a:t>отдохнувшими</a:t>
            </a:r>
            <a:r>
              <a:rPr lang="ru-RU" sz="2400" b="1" dirty="0" smtClean="0"/>
              <a:t> и </a:t>
            </a:r>
            <a:r>
              <a:rPr lang="ru-RU" sz="2400" b="1" u="dbl" dirty="0" smtClean="0"/>
              <a:t>загорелыми.</a:t>
            </a:r>
            <a:endParaRPr lang="ru-RU" sz="2400" b="1" dirty="0" smtClean="0"/>
          </a:p>
          <a:p>
            <a:pPr indent="228600" algn="just" fontAlgn="base">
              <a:buNone/>
            </a:pPr>
            <a:endParaRPr lang="ru-RU" dirty="0" smtClean="0"/>
          </a:p>
          <a:p>
            <a:pPr indent="228600" algn="just" fontAlgn="base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9154" name="Picture 2" descr="https://healthy-kids.ru/wp-content/uploads/2017/12/e6c1c79a16d07a52aad3cbc1562c18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3552" y="3887614"/>
            <a:ext cx="4202134" cy="2766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4910871"/>
          </a:xfrm>
        </p:spPr>
        <p:txBody>
          <a:bodyPr/>
          <a:lstStyle/>
          <a:p>
            <a:pPr indent="228600" algn="just" fontAlgn="base">
              <a:buNone/>
            </a:pPr>
            <a:r>
              <a:rPr lang="ru-RU" dirty="0" smtClean="0"/>
              <a:t>Связка может быть </a:t>
            </a:r>
            <a:r>
              <a:rPr lang="ru-RU" b="1" dirty="0" smtClean="0">
                <a:solidFill>
                  <a:srgbClr val="00B050"/>
                </a:solidFill>
              </a:rPr>
              <a:t>нулевой</a:t>
            </a:r>
            <a:r>
              <a:rPr lang="ru-RU" dirty="0" smtClean="0"/>
              <a:t>, тогда в предложении между подлежащим и сказуемым (при соблюдении некоторых условий) ставится тире, например:</a:t>
            </a:r>
          </a:p>
          <a:p>
            <a:pPr indent="228600">
              <a:buNone/>
            </a:pPr>
            <a:r>
              <a:rPr lang="ru-RU" b="1" dirty="0" smtClean="0"/>
              <a:t>Родная сторона — </a:t>
            </a:r>
            <a:r>
              <a:rPr lang="ru-RU" b="1" u="dbl" dirty="0" smtClean="0"/>
              <a:t>мать</a:t>
            </a:r>
            <a:r>
              <a:rPr lang="ru-RU" b="1" dirty="0" smtClean="0"/>
              <a:t>, чужая — </a:t>
            </a:r>
            <a:r>
              <a:rPr lang="ru-RU" b="1" u="dbl" dirty="0" smtClean="0"/>
              <a:t>мачеха</a:t>
            </a:r>
            <a:r>
              <a:rPr lang="ru-RU" b="1" dirty="0" smtClean="0"/>
              <a:t>.</a:t>
            </a:r>
          </a:p>
          <a:p>
            <a:pPr indent="228600">
              <a:buNone/>
            </a:pPr>
            <a:r>
              <a:rPr lang="ru-RU" b="1" dirty="0" smtClean="0"/>
              <a:t>Оптимизм — </a:t>
            </a:r>
            <a:r>
              <a:rPr lang="ru-RU" b="1" u="dbl" dirty="0" smtClean="0"/>
              <a:t>вот роскошь</a:t>
            </a:r>
            <a:r>
              <a:rPr lang="ru-RU" b="1" dirty="0" smtClean="0"/>
              <a:t> великих людей. 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Глагол-связка.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4580" name="Picture 4" descr="https://sun9-72.userapi.com/c834401/v834401252/13f769/Y2dE6cHCou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9785" y="3570548"/>
            <a:ext cx="4669643" cy="311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Способы выражения именной части составного сказуемого.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dirty="0" smtClean="0"/>
              <a:t>Именная часть составного сказуемого выражается </a:t>
            </a:r>
            <a:r>
              <a:rPr lang="ru-RU" b="1" i="1" dirty="0" smtClean="0"/>
              <a:t>всеми частями речи</a:t>
            </a:r>
            <a:r>
              <a:rPr lang="ru-RU" dirty="0" smtClean="0"/>
              <a:t>, кроме глагола в форме инфинитива.</a:t>
            </a:r>
          </a:p>
          <a:p>
            <a:pPr indent="228600" algn="just" fontAlgn="base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Имя существительное.</a:t>
            </a:r>
          </a:p>
          <a:p>
            <a:pPr indent="228600" algn="just" fontAlgn="base">
              <a:buNone/>
            </a:pPr>
            <a:r>
              <a:rPr lang="ru-RU" dirty="0" smtClean="0"/>
              <a:t>Имя существительное в форме именительного или творительного падежа: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3268" y="4273453"/>
            <a:ext cx="7348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 fontAlgn="base">
              <a:buNone/>
            </a:pPr>
            <a:r>
              <a:rPr lang="ru-RU" sz="2800" b="1" dirty="0" smtClean="0"/>
              <a:t>Точность и краткость — вот первые </a:t>
            </a:r>
            <a:r>
              <a:rPr lang="ru-RU" sz="2800" b="1" dirty="0" smtClean="0">
                <a:solidFill>
                  <a:srgbClr val="00B050"/>
                </a:solidFill>
              </a:rPr>
              <a:t>достоинства прозы</a:t>
            </a:r>
            <a:r>
              <a:rPr lang="ru-RU" sz="2800" b="1" dirty="0" smtClean="0"/>
              <a:t>.</a:t>
            </a:r>
          </a:p>
        </p:txBody>
      </p:sp>
      <p:pic>
        <p:nvPicPr>
          <p:cNvPr id="48130" name="Picture 2" descr="https://noi.md/uploadsn/files/2%283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6063" y="4037428"/>
            <a:ext cx="2157984" cy="2489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 fontAlgn="base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Имя прилагательное.</a:t>
            </a:r>
          </a:p>
          <a:p>
            <a:pPr indent="228600" algn="just" fontAlgn="base">
              <a:buNone/>
            </a:pPr>
            <a:r>
              <a:rPr lang="ru-RU" dirty="0" smtClean="0"/>
              <a:t>Имя прилагательное в форме именительного или творительного падежа, в краткой форме, в форме сравнительной степени:</a:t>
            </a:r>
          </a:p>
          <a:p>
            <a:pPr indent="228600" algn="just" fontAlgn="base">
              <a:buNone/>
            </a:pPr>
            <a:r>
              <a:rPr lang="ru-RU" b="1" dirty="0" smtClean="0"/>
              <a:t>Эти орехи очень </a:t>
            </a:r>
            <a:r>
              <a:rPr lang="ru-RU" b="1" dirty="0" smtClean="0">
                <a:solidFill>
                  <a:srgbClr val="00B050"/>
                </a:solidFill>
              </a:rPr>
              <a:t>твердые</a:t>
            </a:r>
            <a:r>
              <a:rPr lang="ru-RU" b="1" dirty="0" smtClean="0"/>
              <a:t>, что не разгрызть зубами.</a:t>
            </a:r>
          </a:p>
          <a:p>
            <a:pPr indent="228600" algn="just" fontAlgn="base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Имя числительное.</a:t>
            </a:r>
          </a:p>
          <a:p>
            <a:pPr indent="228600" algn="just" fontAlgn="base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Не один</a:t>
            </a:r>
            <a:r>
              <a:rPr lang="ru-RU" b="1" dirty="0" smtClean="0"/>
              <a:t> ты на Земле.</a:t>
            </a:r>
          </a:p>
          <a:p>
            <a:pPr indent="228600" algn="just" fontAlgn="base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Синтаксически неделимое словосочетание.</a:t>
            </a:r>
          </a:p>
          <a:p>
            <a:pPr indent="228600" algn="just" fontAlgn="base">
              <a:buNone/>
            </a:pPr>
            <a:r>
              <a:rPr lang="ru-RU" b="1" dirty="0" smtClean="0"/>
              <a:t>Старые деревья были </a:t>
            </a:r>
            <a:r>
              <a:rPr lang="ru-RU" b="1" dirty="0" smtClean="0">
                <a:solidFill>
                  <a:srgbClr val="00B050"/>
                </a:solidFill>
              </a:rPr>
              <a:t>в два обхвата</a:t>
            </a:r>
            <a:r>
              <a:rPr lang="ru-RU" b="1" dirty="0" smtClean="0"/>
              <a:t>.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Способы выражения именной части составного сказуемого.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30astr-mdou8.caduk.ru/images/j56918_12629524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459500" y="4206240"/>
            <a:ext cx="1634774" cy="2350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 fontAlgn="base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Местоимение.</a:t>
            </a:r>
          </a:p>
          <a:p>
            <a:pPr indent="228600" algn="just" fontAlgn="base">
              <a:buNone/>
            </a:pPr>
            <a:r>
              <a:rPr lang="ru-RU" b="1" dirty="0" smtClean="0"/>
              <a:t>Потерянный день — </a:t>
            </a:r>
            <a:r>
              <a:rPr lang="ru-RU" b="1" dirty="0" smtClean="0">
                <a:solidFill>
                  <a:srgbClr val="00B050"/>
                </a:solidFill>
              </a:rPr>
              <a:t>тот</a:t>
            </a:r>
            <a:r>
              <a:rPr lang="ru-RU" b="1" dirty="0" smtClean="0"/>
              <a:t>, на протяжении которого вы ни разу не засмеялись</a:t>
            </a:r>
            <a:r>
              <a:rPr lang="ru-RU" dirty="0" smtClean="0"/>
              <a:t>.</a:t>
            </a:r>
          </a:p>
          <a:p>
            <a:pPr indent="228600" algn="just" fontAlgn="base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Наречие.</a:t>
            </a:r>
          </a:p>
          <a:p>
            <a:pPr indent="228600" algn="just" fontAlgn="base">
              <a:buNone/>
            </a:pPr>
            <a:r>
              <a:rPr lang="ru-RU" b="1" dirty="0" smtClean="0"/>
              <a:t>Всё должно быть </a:t>
            </a:r>
            <a:r>
              <a:rPr lang="ru-RU" b="1" dirty="0" smtClean="0">
                <a:solidFill>
                  <a:srgbClr val="00B050"/>
                </a:solidFill>
              </a:rPr>
              <a:t>по-твоему</a:t>
            </a:r>
            <a:r>
              <a:rPr lang="ru-RU" b="1" dirty="0" smtClean="0"/>
              <a:t>?</a:t>
            </a:r>
          </a:p>
          <a:p>
            <a:pPr indent="228600" algn="just" fontAlgn="base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Причастие.</a:t>
            </a:r>
          </a:p>
          <a:p>
            <a:pPr indent="228600" algn="just" fontAlgn="base">
              <a:buNone/>
            </a:pPr>
            <a:r>
              <a:rPr lang="ru-RU" dirty="0" smtClean="0"/>
              <a:t>Глагольная форма — причастие:</a:t>
            </a:r>
          </a:p>
          <a:p>
            <a:pPr indent="228600" algn="just" fontAlgn="base">
              <a:buNone/>
            </a:pPr>
            <a:r>
              <a:rPr lang="ru-RU" b="1" dirty="0" smtClean="0"/>
              <a:t>Чай </a:t>
            </a:r>
            <a:r>
              <a:rPr lang="ru-RU" b="1" dirty="0" smtClean="0">
                <a:solidFill>
                  <a:srgbClr val="00B050"/>
                </a:solidFill>
              </a:rPr>
              <a:t>стоял нетронутый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Способы выражения именной части составного сказуемого.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30astr-mdou8.caduk.ru/images/j56918_12629524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086416" y="3348112"/>
            <a:ext cx="1810910" cy="2603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Задание №1. Определите, какой частью речи выражена именная часть сказуемого.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dirty="0" smtClean="0"/>
              <a:t>1. Это был трудный путь.</a:t>
            </a:r>
          </a:p>
          <a:p>
            <a:pPr indent="0" algn="just">
              <a:buNone/>
            </a:pPr>
            <a:r>
              <a:rPr lang="ru-RU" dirty="0" smtClean="0"/>
              <a:t>2. Голоса участниц ансамбля удивительно красивы, певучи.</a:t>
            </a:r>
          </a:p>
          <a:p>
            <a:pPr indent="0" algn="just">
              <a:buNone/>
            </a:pPr>
            <a:r>
              <a:rPr lang="ru-RU" dirty="0" smtClean="0"/>
              <a:t>3. «Трижды девять – двадцать семь», - ответил ученик.</a:t>
            </a:r>
          </a:p>
          <a:p>
            <a:pPr indent="0" algn="just">
              <a:buNone/>
            </a:pPr>
            <a:r>
              <a:rPr lang="ru-RU" dirty="0" smtClean="0"/>
              <a:t>4. Туфли мне впору.</a:t>
            </a:r>
          </a:p>
          <a:p>
            <a:pPr indent="0" algn="just">
              <a:buNone/>
            </a:pPr>
            <a:r>
              <a:rPr lang="ru-RU" dirty="0" smtClean="0"/>
              <a:t>5. Правда светлее солнца.</a:t>
            </a:r>
          </a:p>
          <a:p>
            <a:pPr indent="0" algn="just">
              <a:buNone/>
            </a:pPr>
            <a:r>
              <a:rPr lang="ru-RU" dirty="0" smtClean="0"/>
              <a:t>6. Да ты кто?</a:t>
            </a:r>
          </a:p>
          <a:p>
            <a:pPr indent="0" algn="just">
              <a:buNone/>
            </a:pPr>
            <a:r>
              <a:rPr lang="ru-RU" dirty="0" smtClean="0"/>
              <a:t>7. На таком заводе два инженера – капля в море.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67622" y="1811557"/>
            <a:ext cx="5181600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 Именем существительным</a:t>
            </a:r>
          </a:p>
          <a:p>
            <a:pPr>
              <a:buNone/>
            </a:pPr>
            <a:r>
              <a:rPr lang="ru-RU" dirty="0" smtClean="0"/>
              <a:t>2. Кратким прилагательным</a:t>
            </a:r>
          </a:p>
          <a:p>
            <a:pPr>
              <a:buNone/>
            </a:pPr>
            <a:r>
              <a:rPr lang="ru-RU" dirty="0" smtClean="0"/>
              <a:t>3. Именем числительным</a:t>
            </a:r>
          </a:p>
          <a:p>
            <a:pPr>
              <a:buNone/>
            </a:pPr>
            <a:r>
              <a:rPr lang="ru-RU" dirty="0" smtClean="0"/>
              <a:t>4. Наречием</a:t>
            </a:r>
          </a:p>
          <a:p>
            <a:pPr>
              <a:buNone/>
            </a:pPr>
            <a:r>
              <a:rPr lang="ru-RU" dirty="0" smtClean="0"/>
              <a:t>5. Простой сравнительной степенью имени прилагательного</a:t>
            </a:r>
          </a:p>
          <a:p>
            <a:pPr>
              <a:buNone/>
            </a:pPr>
            <a:r>
              <a:rPr lang="ru-RU" dirty="0" smtClean="0"/>
              <a:t>6. Местоимением</a:t>
            </a:r>
          </a:p>
          <a:p>
            <a:pPr>
              <a:buNone/>
            </a:pPr>
            <a:r>
              <a:rPr lang="ru-RU" dirty="0" smtClean="0"/>
              <a:t>7. Фразеологизмом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https://cdn.trend.az/2008/06/10/Books_281207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89594" y="4375052"/>
            <a:ext cx="2341333" cy="2044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Задание №2. Определите тип сказуемого.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26942"/>
            <a:ext cx="10515600" cy="515002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Тебя можно слушать вечно, Пушкин!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можно слушать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0070C0"/>
                </a:solidFill>
              </a:rPr>
              <a:t>СГС</a:t>
            </a:r>
          </a:p>
          <a:p>
            <a:pPr>
              <a:buNone/>
            </a:pPr>
            <a:r>
              <a:rPr lang="ru-RU" dirty="0" smtClean="0"/>
              <a:t>Взрослых нигде не было видно.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не было видно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0070C0"/>
                </a:solidFill>
              </a:rPr>
              <a:t>СИС</a:t>
            </a:r>
          </a:p>
          <a:p>
            <a:pPr>
              <a:buNone/>
            </a:pPr>
            <a:r>
              <a:rPr lang="ru-RU" dirty="0" smtClean="0"/>
              <a:t>До сих пор помнят в деревне </a:t>
            </a:r>
            <a:r>
              <a:rPr lang="ru-RU" dirty="0" err="1" smtClean="0"/>
              <a:t>Белогрудку</a:t>
            </a:r>
            <a:r>
              <a:rPr lang="ru-RU" dirty="0" smtClean="0"/>
              <a:t>.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помнят</a:t>
            </a:r>
            <a:r>
              <a:rPr lang="ru-RU" dirty="0" smtClean="0"/>
              <a:t> - </a:t>
            </a:r>
            <a:r>
              <a:rPr lang="ru-RU" b="1" dirty="0" smtClean="0">
                <a:solidFill>
                  <a:srgbClr val="0070C0"/>
                </a:solidFill>
              </a:rPr>
              <a:t>ПГС</a:t>
            </a:r>
          </a:p>
          <a:p>
            <a:pPr>
              <a:buNone/>
            </a:pPr>
            <a:r>
              <a:rPr lang="ru-RU" dirty="0" smtClean="0"/>
              <a:t>Толику стало страшно.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стало страшно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0070C0"/>
                </a:solidFill>
              </a:rPr>
              <a:t>СИС</a:t>
            </a:r>
          </a:p>
          <a:p>
            <a:pPr>
              <a:buNone/>
            </a:pPr>
            <a:r>
              <a:rPr lang="ru-RU" dirty="0" smtClean="0"/>
              <a:t>Тебя никогда нельзя понять…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нельзя понять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0070C0"/>
                </a:solidFill>
              </a:rPr>
              <a:t>СГС</a:t>
            </a:r>
          </a:p>
          <a:p>
            <a:pPr>
              <a:buNone/>
            </a:pPr>
            <a:r>
              <a:rPr lang="ru-RU" dirty="0" smtClean="0"/>
              <a:t>Только её слёзы были лёгкие.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были легкие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0070C0"/>
                </a:solidFill>
              </a:rPr>
              <a:t>СИС</a:t>
            </a:r>
          </a:p>
          <a:p>
            <a:pPr>
              <a:buNone/>
            </a:pPr>
            <a:r>
              <a:rPr lang="ru-RU" dirty="0" smtClean="0"/>
              <a:t>И вот что из этого получилось.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получилось</a:t>
            </a:r>
            <a:r>
              <a:rPr lang="ru-RU" dirty="0" smtClean="0"/>
              <a:t> - </a:t>
            </a:r>
            <a:r>
              <a:rPr lang="ru-RU" b="1" dirty="0" smtClean="0">
                <a:solidFill>
                  <a:srgbClr val="0070C0"/>
                </a:solidFill>
              </a:rPr>
              <a:t>ПГС</a:t>
            </a:r>
          </a:p>
          <a:p>
            <a:endParaRPr lang="ru-RU" dirty="0"/>
          </a:p>
        </p:txBody>
      </p:sp>
      <p:pic>
        <p:nvPicPr>
          <p:cNvPr id="45058" name="Picture 2" descr="https://i007.fotocdn.net/s123/790871779a32d4c5/public_pin_l/280292446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9427" y="1153550"/>
            <a:ext cx="4810352" cy="4192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207167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Тесты</a:t>
            </a:r>
            <a:endParaRPr lang="ru-RU" sz="6000" b="1" dirty="0"/>
          </a:p>
        </p:txBody>
      </p:sp>
      <p:pic>
        <p:nvPicPr>
          <p:cNvPr id="49154" name="Picture 2" descr="https://fs00.infourok.ru/images/doc/136/158324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1.Укажите предложение с простым глагольным сказуемым: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05243"/>
            <a:ext cx="10515600" cy="46717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Множество звуков вливается в ночной птичий хор. 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Я уже начинал беспокоиться. 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Я готов был согласиться. 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Он рад был бы уйти.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Множество звуков вливается в ночной птичий хор. 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1986" name="Picture 2" descr="https://pressa.tv/uploads/posts/2019-07/1564065819_pressa_tv_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1470" y="2061247"/>
            <a:ext cx="3516483" cy="263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2. Укажите предложение с составным глагольным сказуемым: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Он встал и сразу же сел. 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И стали три пальмы на Бога роптать. 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Вскоре пошел сильнейший дождь. 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Лиза решилась на это.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И стали три пальмы на Бога роптать.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62" name="Picture 2" descr="https://ucarecdn.com/89289591-9cc4-4bbd-b161-f0d13e806828/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3035" y="1449009"/>
            <a:ext cx="1640110" cy="2722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400" y="172227"/>
            <a:ext cx="7439655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Сегодня на уроке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9612" y="1702706"/>
            <a:ext cx="5078437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Познакомимся с составным именным сказуемым.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9273" y="3205558"/>
            <a:ext cx="5008098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Узнаем, из чего состоит составное именное сказуемое.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7071" y="4905360"/>
            <a:ext cx="5148776" cy="56477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Повторим типы сказуемых.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75977" y="3209970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19707" y="4755027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3.Укажите предложение с составным именным сказуемым: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Слово – серебро, молчание – золото. 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Петр решил помочь брату. 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Андрей готов был распоряжаться даже Киевом. 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Он остановился и немного задумался.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Слово – серебро, молчание – золото.</a:t>
            </a: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https://ucarecdn.com/89289591-9cc4-4bbd-b161-f0d13e806828/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18623" y="1392738"/>
            <a:ext cx="1640110" cy="2722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4. В каком предложении сказуемое выделено неправильно?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Пусть</a:t>
            </a:r>
            <a:r>
              <a:rPr lang="ru-RU" dirty="0" smtClean="0"/>
              <a:t> сильнее </a:t>
            </a:r>
            <a:r>
              <a:rPr lang="ru-RU" b="1" dirty="0" smtClean="0"/>
              <a:t>грянет</a:t>
            </a:r>
            <a:r>
              <a:rPr lang="ru-RU" dirty="0" smtClean="0"/>
              <a:t> буря!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Он </a:t>
            </a:r>
            <a:r>
              <a:rPr lang="ru-RU" b="1" dirty="0" smtClean="0"/>
              <a:t>дал обещание</a:t>
            </a:r>
            <a:r>
              <a:rPr lang="ru-RU" dirty="0" smtClean="0"/>
              <a:t> брату.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Отчего вы </a:t>
            </a:r>
            <a:r>
              <a:rPr lang="ru-RU" b="1" dirty="0" smtClean="0"/>
              <a:t>перестали говорить</a:t>
            </a:r>
            <a:r>
              <a:rPr lang="ru-RU" dirty="0" smtClean="0"/>
              <a:t> со мной серьезно?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Осень в этом году </a:t>
            </a:r>
            <a:r>
              <a:rPr lang="ru-RU" b="1" dirty="0" smtClean="0"/>
              <a:t>пришла</a:t>
            </a:r>
            <a:r>
              <a:rPr lang="ru-RU" dirty="0" smtClean="0"/>
              <a:t> холодная, ветреная.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Осень в этом году </a:t>
            </a:r>
            <a:r>
              <a:rPr lang="ru-RU" sz="3200" b="1" u="dbl" dirty="0" smtClean="0">
                <a:solidFill>
                  <a:srgbClr val="0070C0"/>
                </a:solidFill>
              </a:rPr>
              <a:t>пришла холодная, ветреная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5. Укажите вид сказуемого в предложении: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sz="3200" b="1" i="1" dirty="0" smtClean="0"/>
              <a:t>В окрестностях Москвы, в лесу, был разбит лагерь. </a:t>
            </a:r>
          </a:p>
          <a:p>
            <a:pPr indent="228600" algn="just">
              <a:buFont typeface="+mj-lt"/>
              <a:buAutoNum type="arabicParenR"/>
            </a:pPr>
            <a:r>
              <a:rPr lang="ru-RU" sz="3200" dirty="0" smtClean="0"/>
              <a:t> Простое глагольное сказуемое.</a:t>
            </a:r>
          </a:p>
          <a:p>
            <a:pPr indent="228600" algn="just">
              <a:buFont typeface="+mj-lt"/>
              <a:buAutoNum type="arabicParenR"/>
            </a:pPr>
            <a:r>
              <a:rPr lang="ru-RU" sz="3200" dirty="0" smtClean="0"/>
              <a:t> Составное глагольное сказуемое.</a:t>
            </a:r>
          </a:p>
          <a:p>
            <a:pPr indent="228600" algn="just">
              <a:buFont typeface="+mj-lt"/>
              <a:buAutoNum type="arabicParenR"/>
            </a:pPr>
            <a:r>
              <a:rPr lang="ru-RU" sz="3200" dirty="0" smtClean="0"/>
              <a:t> Составное именное сказуемое.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Составное именное сказуемое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s://ucarecdn.com/89289591-9cc4-4bbd-b161-f0d13e806828/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39422" y="2307138"/>
            <a:ext cx="1364566" cy="2264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6421" y="186295"/>
            <a:ext cx="9026551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Подведение итогов урока.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9612" y="1702706"/>
            <a:ext cx="5078437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Познакомились с составным именным сказуемым.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9273" y="3205558"/>
            <a:ext cx="5008098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Узнали, из чего состоит составное именное сказуемое.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7071" y="4905360"/>
            <a:ext cx="5148776" cy="56477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Повторили </a:t>
            </a: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типы сказуемых.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75977" y="3209970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19707" y="4755027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Самостоятельная работа.</a:t>
            </a:r>
            <a:endParaRPr lang="ru-RU" sz="66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66336" y="1488000"/>
            <a:ext cx="10515600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/>
              <a:t>Упражнение </a:t>
            </a:r>
            <a:r>
              <a:rPr lang="ru-RU" sz="3200" b="1" dirty="0" smtClean="0">
                <a:solidFill>
                  <a:srgbClr val="C00000"/>
                </a:solidFill>
              </a:rPr>
              <a:t>77</a:t>
            </a:r>
            <a:r>
              <a:rPr lang="ru-RU" sz="3200" b="1" dirty="0" smtClean="0"/>
              <a:t> (стр. 42): </a:t>
            </a:r>
            <a:r>
              <a:rPr lang="ru-RU" sz="3200" smtClean="0"/>
              <a:t>вставьте пропущенные </a:t>
            </a:r>
            <a:r>
              <a:rPr lang="ru-RU" sz="3200" dirty="0" smtClean="0"/>
              <a:t>буквы, расставьте недостающие знаки препинания. Подчеркните грамматические основы, укажите вид каждого сказуемого.</a:t>
            </a:r>
            <a:endParaRPr lang="ru-RU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330" y="3555015"/>
            <a:ext cx="5504692" cy="294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0" y="2385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Проверка самостоятельной работы.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570805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C00000"/>
                </a:solidFill>
              </a:rPr>
              <a:t>73</a:t>
            </a:r>
            <a:r>
              <a:rPr lang="ru-RU" b="1" dirty="0" smtClean="0"/>
              <a:t> (стр. 40): </a:t>
            </a:r>
            <a:r>
              <a:rPr lang="ru-RU" dirty="0" smtClean="0"/>
              <a:t>спишите предложения, подчеркните сказуемые, определите их вид и структуру.</a:t>
            </a:r>
          </a:p>
          <a:p>
            <a:pPr lvl="0" indent="228600" algn="just">
              <a:buNone/>
            </a:pPr>
            <a:r>
              <a:rPr lang="ru-RU" sz="3200" dirty="0" smtClean="0"/>
              <a:t> 1. Это только маленькие души </a:t>
            </a:r>
            <a:r>
              <a:rPr lang="ru-RU" sz="3200" b="1" u="dbl" dirty="0" smtClean="0">
                <a:solidFill>
                  <a:srgbClr val="7030A0"/>
                </a:solidFill>
              </a:rPr>
              <a:t>могут жить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/>
              <a:t>одной своей душой </a:t>
            </a:r>
            <a:r>
              <a:rPr lang="ru-RU" sz="3200" b="1" dirty="0" smtClean="0">
                <a:solidFill>
                  <a:srgbClr val="00B050"/>
                </a:solidFill>
              </a:rPr>
              <a:t>(СГС). </a:t>
            </a:r>
            <a:r>
              <a:rPr lang="ru-RU" sz="3200" dirty="0" smtClean="0"/>
              <a:t>2. За свою жизнь ты </a:t>
            </a:r>
            <a:r>
              <a:rPr lang="ru-RU" sz="3200" b="1" u="dbl" dirty="0" smtClean="0">
                <a:solidFill>
                  <a:srgbClr val="7030A0"/>
                </a:solidFill>
              </a:rPr>
              <a:t>должен посадить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/>
              <a:t>хотя бы одно дерево </a:t>
            </a:r>
            <a:r>
              <a:rPr lang="ru-RU" sz="3200" b="1" dirty="0" smtClean="0">
                <a:solidFill>
                  <a:srgbClr val="00B050"/>
                </a:solidFill>
              </a:rPr>
              <a:t>(СГС)</a:t>
            </a:r>
            <a:r>
              <a:rPr lang="ru-RU" sz="3200" dirty="0" smtClean="0"/>
              <a:t>. 3. </a:t>
            </a:r>
            <a:r>
              <a:rPr lang="ru-RU" sz="3200" b="1" u="dbl" dirty="0" smtClean="0">
                <a:solidFill>
                  <a:srgbClr val="7030A0"/>
                </a:solidFill>
              </a:rPr>
              <a:t>Пускай</a:t>
            </a:r>
            <a:r>
              <a:rPr lang="ru-RU" sz="3200" dirty="0" smtClean="0"/>
              <a:t> на всех меридианах росинкой каждою с куста и каждой каплей океана </a:t>
            </a:r>
            <a:r>
              <a:rPr lang="ru-RU" sz="3200" b="1" u="dbl" dirty="0" smtClean="0">
                <a:solidFill>
                  <a:srgbClr val="7030A0"/>
                </a:solidFill>
              </a:rPr>
              <a:t>сияет</a:t>
            </a:r>
            <a:r>
              <a:rPr lang="ru-RU" sz="3200" dirty="0" smtClean="0"/>
              <a:t> людям чистота </a:t>
            </a:r>
            <a:r>
              <a:rPr lang="ru-RU" sz="3200" b="1" dirty="0" smtClean="0">
                <a:solidFill>
                  <a:srgbClr val="00B050"/>
                </a:solidFill>
              </a:rPr>
              <a:t>(ПГС). </a:t>
            </a:r>
            <a:r>
              <a:rPr lang="ru-RU" sz="3200" dirty="0" smtClean="0"/>
              <a:t>4. Мы </a:t>
            </a:r>
            <a:r>
              <a:rPr lang="ru-RU" sz="3200" b="1" u="dbl" dirty="0" smtClean="0">
                <a:solidFill>
                  <a:srgbClr val="7030A0"/>
                </a:solidFill>
              </a:rPr>
              <a:t>должны выучиться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/>
              <a:t>понимать труд как творчество </a:t>
            </a:r>
            <a:r>
              <a:rPr lang="ru-RU" sz="3200" b="1" dirty="0" smtClean="0">
                <a:solidFill>
                  <a:srgbClr val="00B050"/>
                </a:solidFill>
              </a:rPr>
              <a:t>(СГС)</a:t>
            </a:r>
            <a:r>
              <a:rPr lang="ru-RU" sz="3200" dirty="0" smtClean="0"/>
              <a:t>. 5. Звёзды этой нескончаемой ночи </a:t>
            </a:r>
            <a:r>
              <a:rPr lang="ru-RU" sz="3200" b="1" u="dbl" dirty="0" smtClean="0">
                <a:solidFill>
                  <a:srgbClr val="7030A0"/>
                </a:solidFill>
              </a:rPr>
              <a:t>стали блекнуть</a:t>
            </a:r>
            <a:r>
              <a:rPr lang="ru-RU" sz="3200" dirty="0" smtClean="0"/>
              <a:t>, </a:t>
            </a:r>
            <a:r>
              <a:rPr lang="ru-RU" sz="3200" b="1" u="dbl" dirty="0" smtClean="0">
                <a:solidFill>
                  <a:srgbClr val="7030A0"/>
                </a:solidFill>
              </a:rPr>
              <a:t>исчезать</a:t>
            </a:r>
            <a:r>
              <a:rPr lang="ru-RU" sz="3200" b="1" dirty="0" smtClean="0">
                <a:solidFill>
                  <a:srgbClr val="00B050"/>
                </a:solidFill>
              </a:rPr>
              <a:t>(СГС).</a:t>
            </a:r>
            <a:r>
              <a:rPr lang="ru-RU" sz="3200" dirty="0" smtClean="0"/>
              <a:t> 6. Парус белый из тумана </a:t>
            </a:r>
            <a:r>
              <a:rPr lang="ru-RU" sz="3200" b="1" u="dbl" dirty="0" smtClean="0">
                <a:solidFill>
                  <a:srgbClr val="7030A0"/>
                </a:solidFill>
              </a:rPr>
              <a:t>начинает выплывать</a:t>
            </a:r>
            <a:r>
              <a:rPr lang="ru-RU" sz="3200" b="1" dirty="0" smtClean="0">
                <a:solidFill>
                  <a:srgbClr val="00B050"/>
                </a:solidFill>
              </a:rPr>
              <a:t> (СГС)</a:t>
            </a:r>
            <a:r>
              <a:rPr lang="ru-RU" sz="3200" dirty="0" smtClean="0"/>
              <a:t>.  7. От влажных запахов цветочных </a:t>
            </a:r>
            <a:r>
              <a:rPr lang="ru-RU" sz="3200" b="1" u="dbl" dirty="0" smtClean="0">
                <a:solidFill>
                  <a:srgbClr val="7030A0"/>
                </a:solidFill>
              </a:rPr>
              <a:t>начинает кружиться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/>
              <a:t>голова </a:t>
            </a:r>
            <a:r>
              <a:rPr lang="ru-RU" sz="3200" b="1" dirty="0" smtClean="0">
                <a:solidFill>
                  <a:srgbClr val="00B050"/>
                </a:solidFill>
              </a:rPr>
              <a:t>(СГС). 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Практическая разминка.</a:t>
            </a: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368" y="1223889"/>
            <a:ext cx="11226019" cy="4910871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sz="3200" b="1" dirty="0" smtClean="0"/>
              <a:t>Замените простые глагольные сказуемые составными глагольными.</a:t>
            </a:r>
            <a:endParaRPr lang="ru-RU" sz="3200" dirty="0" smtClean="0"/>
          </a:p>
          <a:p>
            <a:pPr indent="228600" algn="just">
              <a:buNone/>
            </a:pPr>
            <a:r>
              <a:rPr lang="ru-RU" sz="3200" dirty="0" smtClean="0"/>
              <a:t>а) Деревья </a:t>
            </a:r>
            <a:r>
              <a:rPr lang="ru-RU" sz="3200" b="1" dirty="0" smtClean="0"/>
              <a:t>пожелтели</a:t>
            </a:r>
            <a:r>
              <a:rPr lang="ru-RU" sz="3200" dirty="0" smtClean="0"/>
              <a:t>. </a:t>
            </a:r>
          </a:p>
          <a:p>
            <a:pPr indent="228600" algn="just">
              <a:buNone/>
            </a:pPr>
            <a:r>
              <a:rPr lang="ru-RU" sz="3200" dirty="0" smtClean="0"/>
              <a:t>Деревья </a:t>
            </a:r>
            <a:r>
              <a:rPr lang="ru-RU" sz="3200" b="1" dirty="0" smtClean="0">
                <a:solidFill>
                  <a:srgbClr val="7030A0"/>
                </a:solidFill>
              </a:rPr>
              <a:t>начали желтеть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б) Собрание </a:t>
            </a:r>
            <a:r>
              <a:rPr lang="ru-RU" sz="3200" b="1" dirty="0" smtClean="0"/>
              <a:t>начнется</a:t>
            </a:r>
            <a:r>
              <a:rPr lang="ru-RU" sz="3200" dirty="0" smtClean="0"/>
              <a:t> в назначенный срок. </a:t>
            </a:r>
          </a:p>
          <a:p>
            <a:pPr indent="228600" algn="just">
              <a:buNone/>
            </a:pPr>
            <a:r>
              <a:rPr lang="ru-RU" sz="3200" dirty="0" smtClean="0"/>
              <a:t>Собрание </a:t>
            </a:r>
            <a:r>
              <a:rPr lang="ru-RU" sz="3200" b="1" dirty="0" smtClean="0">
                <a:solidFill>
                  <a:srgbClr val="7030A0"/>
                </a:solidFill>
              </a:rPr>
              <a:t>должно начаться </a:t>
            </a:r>
            <a:r>
              <a:rPr lang="ru-RU" sz="3200" dirty="0" smtClean="0"/>
              <a:t>в назначенный срок.</a:t>
            </a:r>
          </a:p>
          <a:p>
            <a:pPr indent="228600" algn="just">
              <a:buNone/>
            </a:pPr>
            <a:r>
              <a:rPr lang="ru-RU" sz="3200" dirty="0" smtClean="0"/>
              <a:t>в) Учитель </a:t>
            </a:r>
            <a:r>
              <a:rPr lang="ru-RU" sz="3200" b="1" dirty="0" smtClean="0"/>
              <a:t>поможет</a:t>
            </a:r>
            <a:r>
              <a:rPr lang="ru-RU" sz="3200" dirty="0" smtClean="0"/>
              <a:t> ребятам в решении трудных задач. </a:t>
            </a:r>
          </a:p>
          <a:p>
            <a:pPr indent="228600" algn="just">
              <a:buNone/>
            </a:pPr>
            <a:r>
              <a:rPr lang="ru-RU" sz="3200" dirty="0" smtClean="0"/>
              <a:t>Учитель </a:t>
            </a:r>
            <a:r>
              <a:rPr lang="ru-RU" sz="3200" b="1" dirty="0" smtClean="0">
                <a:solidFill>
                  <a:srgbClr val="7030A0"/>
                </a:solidFill>
              </a:rPr>
              <a:t>должен помочь</a:t>
            </a:r>
            <a:r>
              <a:rPr lang="ru-RU" sz="3200" dirty="0" smtClean="0"/>
              <a:t> ребятам в решении трудных задач.</a:t>
            </a:r>
          </a:p>
          <a:p>
            <a:pPr indent="228600" algn="just">
              <a:buNone/>
            </a:pPr>
            <a:r>
              <a:rPr lang="ru-RU" sz="3200" dirty="0" err="1" smtClean="0"/>
              <a:t>д</a:t>
            </a:r>
            <a:r>
              <a:rPr lang="ru-RU" sz="3200" dirty="0" smtClean="0"/>
              <a:t>) Она </a:t>
            </a:r>
            <a:r>
              <a:rPr lang="ru-RU" sz="3200" b="1" dirty="0" smtClean="0"/>
              <a:t>водит</a:t>
            </a:r>
            <a:r>
              <a:rPr lang="ru-RU" sz="3200" dirty="0" smtClean="0"/>
              <a:t> машину. </a:t>
            </a:r>
          </a:p>
          <a:p>
            <a:pPr indent="228600" algn="just">
              <a:buNone/>
            </a:pPr>
            <a:r>
              <a:rPr lang="ru-RU" sz="3200" dirty="0" smtClean="0"/>
              <a:t>Она </a:t>
            </a:r>
            <a:r>
              <a:rPr lang="ru-RU" sz="3200" b="1" dirty="0" smtClean="0">
                <a:solidFill>
                  <a:srgbClr val="7030A0"/>
                </a:solidFill>
              </a:rPr>
              <a:t>умеет водить </a:t>
            </a:r>
            <a:r>
              <a:rPr lang="ru-RU" sz="3200" dirty="0" smtClean="0"/>
              <a:t>машину.</a:t>
            </a:r>
          </a:p>
          <a:p>
            <a:endParaRPr lang="ru-RU" dirty="0"/>
          </a:p>
        </p:txBody>
      </p:sp>
      <p:pic>
        <p:nvPicPr>
          <p:cNvPr id="4" name="Picture 1" descr="C:\Users\user\Desktop\к презентациям\c043b38907e0261d58a8b5905bacec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6549" y="4677790"/>
            <a:ext cx="2363371" cy="218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  Вспомним…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08294"/>
            <a:ext cx="10515600" cy="5092505"/>
          </a:xfrm>
        </p:spPr>
        <p:txBody>
          <a:bodyPr>
            <a:normAutofit/>
          </a:bodyPr>
          <a:lstStyle/>
          <a:p>
            <a:pPr indent="228600" fontAlgn="base">
              <a:buNone/>
            </a:pPr>
            <a:r>
              <a:rPr lang="ru-RU" b="1" i="1" dirty="0" smtClean="0"/>
              <a:t>Составным сказуемым </a:t>
            </a:r>
            <a:r>
              <a:rPr lang="ru-RU" dirty="0" smtClean="0"/>
              <a:t>называется такое сказуемое, в котором лексическое и грамматическое значения выражаются в разных словах.</a:t>
            </a:r>
          </a:p>
          <a:p>
            <a:endParaRPr lang="ru-RU" dirty="0"/>
          </a:p>
        </p:txBody>
      </p:sp>
      <p:pic>
        <p:nvPicPr>
          <p:cNvPr id="4" name="Picture 2" descr="Составное сказуем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0805" y="2565864"/>
            <a:ext cx="5715000" cy="32766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5760" y="5652088"/>
            <a:ext cx="547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fontAlgn="base">
              <a:buNone/>
            </a:pPr>
            <a:r>
              <a:rPr lang="ru-RU" sz="2000" b="1" dirty="0" smtClean="0"/>
              <a:t>Владимир </a:t>
            </a:r>
            <a:r>
              <a:rPr lang="ru-RU" sz="2000" b="1" dirty="0" smtClean="0">
                <a:solidFill>
                  <a:srgbClr val="00B050"/>
                </a:solidFill>
              </a:rPr>
              <a:t>начал</a:t>
            </a:r>
            <a:r>
              <a:rPr lang="ru-RU" sz="2000" b="1" dirty="0" smtClean="0"/>
              <a:t> сильно </a:t>
            </a:r>
            <a:r>
              <a:rPr lang="ru-RU" sz="2000" b="1" dirty="0" smtClean="0">
                <a:solidFill>
                  <a:srgbClr val="00B050"/>
                </a:solidFill>
              </a:rPr>
              <a:t>беспокоиться.</a:t>
            </a:r>
            <a:endParaRPr lang="ru-RU" sz="1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366217" y="5678045"/>
            <a:ext cx="3130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fontAlgn="base">
              <a:buNone/>
            </a:pPr>
            <a:r>
              <a:rPr lang="ru-RU" sz="2000" b="1" dirty="0" smtClean="0"/>
              <a:t>Роса </a:t>
            </a:r>
            <a:r>
              <a:rPr lang="ru-RU" sz="2000" b="1" dirty="0" smtClean="0">
                <a:solidFill>
                  <a:srgbClr val="00B050"/>
                </a:solidFill>
              </a:rPr>
              <a:t>была холодная</a:t>
            </a:r>
            <a:r>
              <a:rPr lang="ru-RU" sz="2000" b="1" dirty="0" smtClean="0"/>
              <a:t>.</a:t>
            </a:r>
          </a:p>
        </p:txBody>
      </p:sp>
      <p:pic>
        <p:nvPicPr>
          <p:cNvPr id="7" name="Picture 5" descr="C:\Users\user\Desktop\к презентациям\541758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4849" y="3542671"/>
            <a:ext cx="2807131" cy="276341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3554" name="Picture 2" descr="http://900igr.net/datas/russkij-jazyk/Osnova-predlozhenija/0009-009-Sostavnoe-imennoe-skazuem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63" y="0"/>
            <a:ext cx="9533206" cy="6858001"/>
          </a:xfrm>
          <a:prstGeom prst="rect">
            <a:avLst/>
          </a:prstGeom>
          <a:noFill/>
        </p:spPr>
      </p:pic>
      <p:pic>
        <p:nvPicPr>
          <p:cNvPr id="5" name="Picture 4" descr="http://pic.51yuansu.com/pic3/cover/00/94/77/58dcdeb006dd8_6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10954" y="1997028"/>
            <a:ext cx="3405504" cy="4860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37957"/>
            <a:ext cx="10515600" cy="4939006"/>
          </a:xfrm>
        </p:spPr>
        <p:txBody>
          <a:bodyPr/>
          <a:lstStyle/>
          <a:p>
            <a:pPr indent="228600" algn="just" fontAlgn="base">
              <a:buNone/>
            </a:pPr>
            <a:r>
              <a:rPr lang="ru-RU" dirty="0" smtClean="0"/>
              <a:t>Составное именное сказуемое складывается из </a:t>
            </a:r>
            <a:r>
              <a:rPr lang="ru-RU" b="1" dirty="0" smtClean="0">
                <a:solidFill>
                  <a:srgbClr val="0070C0"/>
                </a:solidFill>
              </a:rPr>
              <a:t>глагола-связки</a:t>
            </a:r>
            <a:r>
              <a:rPr lang="ru-RU" dirty="0" smtClean="0"/>
              <a:t>, который обладает только </a:t>
            </a:r>
            <a:r>
              <a:rPr lang="ru-RU" b="1" dirty="0" smtClean="0">
                <a:solidFill>
                  <a:srgbClr val="0070C0"/>
                </a:solidFill>
              </a:rPr>
              <a:t>грамматическим значением</a:t>
            </a:r>
            <a:r>
              <a:rPr lang="ru-RU" dirty="0" smtClean="0"/>
              <a:t>, и </a:t>
            </a:r>
            <a:r>
              <a:rPr lang="ru-RU" b="1" dirty="0" smtClean="0">
                <a:solidFill>
                  <a:srgbClr val="00B050"/>
                </a:solidFill>
              </a:rPr>
              <a:t>именной части</a:t>
            </a:r>
            <a:r>
              <a:rPr lang="ru-RU" dirty="0" smtClean="0"/>
              <a:t>, выражающей его </a:t>
            </a:r>
            <a:r>
              <a:rPr lang="ru-RU" b="1" dirty="0" smtClean="0">
                <a:solidFill>
                  <a:srgbClr val="00B050"/>
                </a:solidFill>
              </a:rPr>
              <a:t>основное лексическое значение</a:t>
            </a:r>
            <a:r>
              <a:rPr lang="ru-RU" dirty="0" smtClean="0"/>
              <a:t>, например:</a:t>
            </a: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Ветер </a:t>
            </a:r>
            <a:r>
              <a:rPr lang="ru-RU" sz="3600" b="1" u="dbl" dirty="0" smtClean="0">
                <a:solidFill>
                  <a:srgbClr val="7030A0"/>
                </a:solidFill>
              </a:rPr>
              <a:t>был встречный</a:t>
            </a:r>
            <a:r>
              <a:rPr lang="ru-RU" sz="3600" b="1" dirty="0" smtClean="0"/>
              <a:t>. </a:t>
            </a:r>
          </a:p>
          <a:p>
            <a:pPr algn="just">
              <a:buNone/>
            </a:pPr>
            <a:endParaRPr lang="ru-RU" sz="3600" b="1" dirty="0" smtClean="0"/>
          </a:p>
          <a:p>
            <a:pPr indent="22860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был</a:t>
            </a:r>
            <a:r>
              <a:rPr lang="ru-RU" dirty="0" smtClean="0"/>
              <a:t> – глагол-связка;</a:t>
            </a:r>
          </a:p>
          <a:p>
            <a:pPr indent="22860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встречный</a:t>
            </a:r>
            <a:r>
              <a:rPr lang="ru-RU" dirty="0" smtClean="0"/>
              <a:t> – именная часть.</a:t>
            </a:r>
            <a:endParaRPr lang="ru-RU" dirty="0"/>
          </a:p>
        </p:txBody>
      </p:sp>
      <p:pic>
        <p:nvPicPr>
          <p:cNvPr id="4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49772" y="4261342"/>
            <a:ext cx="2686931" cy="1950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69145"/>
            <a:ext cx="10515600" cy="5107818"/>
          </a:xfrm>
        </p:spPr>
        <p:txBody>
          <a:bodyPr>
            <a:normAutofit/>
          </a:bodyPr>
          <a:lstStyle/>
          <a:p>
            <a:pPr indent="228600" algn="just" fontAlgn="base">
              <a:buNone/>
            </a:pPr>
            <a:r>
              <a:rPr lang="ru-RU" dirty="0" smtClean="0"/>
              <a:t>Наиболее употребительным является глагол-связка </a:t>
            </a:r>
            <a:r>
              <a:rPr lang="ru-RU" b="1" i="1" dirty="0" smtClean="0">
                <a:solidFill>
                  <a:srgbClr val="00B050"/>
                </a:solidFill>
              </a:rPr>
              <a:t>«быть»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dirty="0" smtClean="0"/>
              <a:t>представленный в разных формах:</a:t>
            </a:r>
          </a:p>
          <a:p>
            <a:pPr indent="228600" algn="just" fontAlgn="base">
              <a:buNone/>
            </a:pPr>
            <a:r>
              <a:rPr lang="ru-RU" b="1" i="1" dirty="0" smtClean="0"/>
              <a:t>есть;</a:t>
            </a:r>
            <a:endParaRPr lang="ru-RU" b="1" dirty="0" smtClean="0"/>
          </a:p>
          <a:p>
            <a:pPr indent="228600" algn="just" fontAlgn="base">
              <a:buNone/>
            </a:pPr>
            <a:r>
              <a:rPr lang="ru-RU" b="1" i="1" dirty="0" smtClean="0"/>
              <a:t>был, была, было, были;</a:t>
            </a:r>
            <a:endParaRPr lang="ru-RU" b="1" dirty="0" smtClean="0"/>
          </a:p>
          <a:p>
            <a:pPr indent="228600" algn="just" fontAlgn="base">
              <a:buNone/>
            </a:pPr>
            <a:r>
              <a:rPr lang="ru-RU" b="1" i="1" dirty="0" smtClean="0"/>
              <a:t>буду, будешь, будет, будут, будете.</a:t>
            </a:r>
          </a:p>
          <a:p>
            <a:pPr indent="228600" algn="just" fontAlgn="base">
              <a:buNone/>
            </a:pPr>
            <a:endParaRPr lang="ru-RU" b="1" dirty="0" smtClean="0"/>
          </a:p>
          <a:p>
            <a:pPr indent="228600"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 горы весь лес</a:t>
            </a:r>
            <a:r>
              <a:rPr lang="ru-RU" b="1" dirty="0" smtClean="0"/>
              <a:t> </a:t>
            </a:r>
            <a:r>
              <a:rPr lang="ru-RU" b="1" u="dbl" dirty="0" smtClean="0">
                <a:solidFill>
                  <a:srgbClr val="7030A0"/>
                </a:solidFill>
              </a:rPr>
              <a:t>был</a:t>
            </a:r>
            <a:r>
              <a:rPr lang="ru-RU" b="1" u="dbl" dirty="0" smtClean="0">
                <a:solidFill>
                  <a:schemeClr val="accent2">
                    <a:lumMod val="75000"/>
                  </a:schemeClr>
                </a:solidFill>
              </a:rPr>
              <a:t> как на ладони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Глагол-связка.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7650" name="Picture 2" descr="https://mmsk.ugmk.com/upload/medialibrary/b29/foto-2k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3810" y="4127190"/>
            <a:ext cx="3302227" cy="22014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88012" y="4597010"/>
            <a:ext cx="62226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После окончания училища мой брат</a:t>
            </a:r>
            <a:r>
              <a:rPr lang="ru-RU" sz="2800" b="1" dirty="0" smtClean="0"/>
              <a:t> </a:t>
            </a:r>
            <a:r>
              <a:rPr lang="ru-RU" sz="2800" b="1" u="dbl" dirty="0" smtClean="0">
                <a:solidFill>
                  <a:srgbClr val="7030A0"/>
                </a:solidFill>
              </a:rPr>
              <a:t>будет</a:t>
            </a:r>
            <a:r>
              <a:rPr lang="ru-RU" sz="2800" b="1" u="dbl" dirty="0" smtClean="0">
                <a:solidFill>
                  <a:schemeClr val="accent2">
                    <a:lumMod val="75000"/>
                  </a:schemeClr>
                </a:solidFill>
              </a:rPr>
              <a:t> слесарем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4910871"/>
          </a:xfrm>
        </p:spPr>
        <p:txBody>
          <a:bodyPr>
            <a:normAutofit/>
          </a:bodyPr>
          <a:lstStyle/>
          <a:p>
            <a:pPr indent="228600" algn="just" fontAlgn="base">
              <a:buNone/>
            </a:pPr>
            <a:r>
              <a:rPr lang="ru-RU" dirty="0" smtClean="0"/>
              <a:t>Менее употребительны глаголы-связки:</a:t>
            </a:r>
          </a:p>
          <a:p>
            <a:pPr indent="228600" algn="just" fontAlgn="base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делаться, казаться, стать, становиться, являться, считаться, представляться, казаться, называться.</a:t>
            </a:r>
            <a:endParaRPr lang="ru-RU" b="1" dirty="0" smtClean="0">
              <a:solidFill>
                <a:srgbClr val="00B050"/>
              </a:solidFill>
            </a:endParaRPr>
          </a:p>
          <a:p>
            <a:pPr indent="228600" algn="just" fontAlgn="base">
              <a:buNone/>
            </a:pPr>
            <a:r>
              <a:rPr lang="ru-RU" b="1" dirty="0" smtClean="0"/>
              <a:t>Например:</a:t>
            </a:r>
            <a:endParaRPr lang="ru-RU" dirty="0" smtClean="0"/>
          </a:p>
          <a:p>
            <a:pPr indent="228600">
              <a:buNone/>
            </a:pPr>
            <a:r>
              <a:rPr lang="ru-RU" dirty="0" smtClean="0"/>
              <a:t>Всё </a:t>
            </a:r>
            <a:r>
              <a:rPr lang="ru-RU" b="1" u="dbl" dirty="0" smtClean="0">
                <a:solidFill>
                  <a:srgbClr val="7030A0"/>
                </a:solidFill>
              </a:rPr>
              <a:t>делается</a:t>
            </a:r>
            <a:r>
              <a:rPr lang="ru-RU" b="1" u="dbl" dirty="0" smtClean="0"/>
              <a:t> светлее</a:t>
            </a:r>
            <a:r>
              <a:rPr lang="ru-RU" dirty="0" smtClean="0"/>
              <a:t>, </a:t>
            </a:r>
            <a:r>
              <a:rPr lang="ru-RU" b="1" u="dbl" dirty="0" smtClean="0"/>
              <a:t>веселее</a:t>
            </a:r>
            <a:r>
              <a:rPr lang="ru-RU" dirty="0" smtClean="0"/>
              <a:t> от первого снега. </a:t>
            </a:r>
          </a:p>
          <a:p>
            <a:pPr indent="228600">
              <a:buNone/>
            </a:pPr>
            <a:r>
              <a:rPr lang="ru-RU" dirty="0" smtClean="0"/>
              <a:t>Ночь </a:t>
            </a:r>
            <a:r>
              <a:rPr lang="ru-RU" b="1" u="dbl" dirty="0" smtClean="0">
                <a:solidFill>
                  <a:srgbClr val="7030A0"/>
                </a:solidFill>
              </a:rPr>
              <a:t>казалась</a:t>
            </a:r>
            <a:r>
              <a:rPr lang="ru-RU" dirty="0" smtClean="0"/>
              <a:t> мне </a:t>
            </a:r>
            <a:r>
              <a:rPr lang="ru-RU" b="1" u="dbl" dirty="0" smtClean="0"/>
              <a:t>удивительной</a:t>
            </a:r>
            <a:r>
              <a:rPr lang="ru-RU" dirty="0" smtClean="0"/>
              <a:t> и </a:t>
            </a:r>
            <a:r>
              <a:rPr lang="ru-RU" b="1" u="dbl" dirty="0" smtClean="0"/>
              <a:t>прекрасной</a:t>
            </a:r>
            <a:r>
              <a:rPr lang="ru-RU" dirty="0" smtClean="0"/>
              <a:t>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Глагол-связка.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6626" name="Picture 2" descr="https://im0-tub-ru.yandex.net/i?id=0101d897980a774819a5406423c25b1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276" y="4658080"/>
            <a:ext cx="2495616" cy="1883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64454" y="4625144"/>
            <a:ext cx="731988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buNone/>
            </a:pPr>
            <a:r>
              <a:rPr lang="ru-RU" sz="2800" dirty="0" smtClean="0"/>
              <a:t>Яблоко </a:t>
            </a:r>
            <a:r>
              <a:rPr lang="ru-RU" sz="2800" b="1" u="dbl" dirty="0" smtClean="0">
                <a:solidFill>
                  <a:srgbClr val="7030A0"/>
                </a:solidFill>
              </a:rPr>
              <a:t>показалось</a:t>
            </a:r>
            <a:r>
              <a:rPr lang="ru-RU" sz="2800" dirty="0" smtClean="0"/>
              <a:t> мне очень </a:t>
            </a:r>
            <a:r>
              <a:rPr lang="ru-RU" sz="2800" b="1" u="dbl" dirty="0" smtClean="0"/>
              <a:t>сочным</a:t>
            </a:r>
            <a:r>
              <a:rPr lang="ru-RU" sz="2800" dirty="0" smtClean="0"/>
              <a:t> и </a:t>
            </a:r>
            <a:r>
              <a:rPr lang="ru-RU" sz="2800" b="1" u="dbl" dirty="0" smtClean="0"/>
              <a:t>вкусным</a:t>
            </a:r>
            <a:r>
              <a:rPr lang="ru-RU" sz="2800" dirty="0" smtClean="0"/>
              <a:t>.</a:t>
            </a:r>
          </a:p>
          <a:p>
            <a:pPr indent="22860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717</Words>
  <Application>Microsoft Office PowerPoint</Application>
  <PresentationFormat>Произвольный</PresentationFormat>
  <Paragraphs>160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Сегодня на уроке</vt:lpstr>
      <vt:lpstr>Проверка самостоятельной работы. </vt:lpstr>
      <vt:lpstr>Практическая разминка. </vt:lpstr>
      <vt:lpstr>  Вспомним…</vt:lpstr>
      <vt:lpstr>Слайд 6</vt:lpstr>
      <vt:lpstr>Слайд 7</vt:lpstr>
      <vt:lpstr>Глагол-связка. </vt:lpstr>
      <vt:lpstr>Глагол-связка. </vt:lpstr>
      <vt:lpstr>Слайд 10</vt:lpstr>
      <vt:lpstr>Глагол-связка. </vt:lpstr>
      <vt:lpstr>Способы выражения именной части составного сказуемого.</vt:lpstr>
      <vt:lpstr>Способы выражения именной части составного сказуемого.</vt:lpstr>
      <vt:lpstr>Способы выражения именной части составного сказуемого.</vt:lpstr>
      <vt:lpstr>Задание №1. Определите, какой частью речи выражена именная часть сказуемого. </vt:lpstr>
      <vt:lpstr>Задание №2. Определите тип сказуемого.</vt:lpstr>
      <vt:lpstr>Тесты</vt:lpstr>
      <vt:lpstr>1.Укажите предложение с простым глагольным сказуемым: </vt:lpstr>
      <vt:lpstr>2. Укажите предложение с составным глагольным сказуемым: </vt:lpstr>
      <vt:lpstr>3.Укажите предложение с составным именным сказуемым: </vt:lpstr>
      <vt:lpstr>4. В каком предложении сказуемое выделено неправильно?</vt:lpstr>
      <vt:lpstr>5. Укажите вид сказуемого в предложении:</vt:lpstr>
      <vt:lpstr>Подведение итогов урока.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65</cp:revision>
  <dcterms:created xsi:type="dcterms:W3CDTF">2020-08-20T14:06:43Z</dcterms:created>
  <dcterms:modified xsi:type="dcterms:W3CDTF">2020-09-25T11:51:02Z</dcterms:modified>
</cp:coreProperties>
</file>