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9" r:id="rId4"/>
    <p:sldId id="1416" r:id="rId5"/>
    <p:sldId id="1427" r:id="rId6"/>
    <p:sldId id="1417" r:id="rId7"/>
    <p:sldId id="1431" r:id="rId8"/>
    <p:sldId id="1404" r:id="rId9"/>
    <p:sldId id="1405" r:id="rId10"/>
    <p:sldId id="1406" r:id="rId11"/>
    <p:sldId id="1408" r:id="rId12"/>
    <p:sldId id="1410" r:id="rId13"/>
    <p:sldId id="1412" r:id="rId14"/>
    <p:sldId id="1413" r:id="rId15"/>
    <p:sldId id="1414" r:id="rId16"/>
    <p:sldId id="1418" r:id="rId17"/>
    <p:sldId id="1415" r:id="rId18"/>
    <p:sldId id="1419" r:id="rId19"/>
    <p:sldId id="1429" r:id="rId20"/>
    <p:sldId id="1430" r:id="rId21"/>
    <p:sldId id="1421" r:id="rId22"/>
    <p:sldId id="1428" r:id="rId23"/>
    <p:sldId id="140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80" y="2647700"/>
            <a:ext cx="8276449" cy="25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Составное глагольное сказуемое.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Вспомогательные глаголы в СГС.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69145"/>
            <a:ext cx="10515600" cy="5107818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b="1" dirty="0" smtClean="0"/>
              <a:t>В качестве вспомогательного глагола используются: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Глаголы, обозначающие начало, продолжение и конец действия:</a:t>
            </a:r>
          </a:p>
          <a:p>
            <a:pPr indent="228600" algn="just" fontAlgn="base"/>
            <a:r>
              <a:rPr lang="ru-RU" i="1" dirty="0" smtClean="0"/>
              <a:t>начать</a:t>
            </a:r>
            <a:endParaRPr lang="ru-RU" dirty="0" smtClean="0"/>
          </a:p>
          <a:p>
            <a:pPr indent="228600" algn="just" fontAlgn="base"/>
            <a:r>
              <a:rPr lang="ru-RU" i="1" dirty="0" smtClean="0"/>
              <a:t>стать</a:t>
            </a:r>
            <a:endParaRPr lang="ru-RU" dirty="0" smtClean="0"/>
          </a:p>
          <a:p>
            <a:pPr indent="228600" algn="just" fontAlgn="base"/>
            <a:r>
              <a:rPr lang="ru-RU" i="1" dirty="0" smtClean="0"/>
              <a:t>приниматься</a:t>
            </a:r>
            <a:endParaRPr lang="ru-RU" dirty="0" smtClean="0"/>
          </a:p>
          <a:p>
            <a:pPr indent="228600" algn="just" fontAlgn="base"/>
            <a:r>
              <a:rPr lang="ru-RU" i="1" dirty="0" smtClean="0"/>
              <a:t>продолжать</a:t>
            </a:r>
            <a:endParaRPr lang="ru-RU" dirty="0" smtClean="0"/>
          </a:p>
          <a:p>
            <a:pPr indent="228600" algn="just" fontAlgn="base"/>
            <a:r>
              <a:rPr lang="ru-RU" i="1" dirty="0" smtClean="0"/>
              <a:t>прекратить</a:t>
            </a:r>
            <a:endParaRPr lang="ru-RU" dirty="0" smtClean="0"/>
          </a:p>
          <a:p>
            <a:pPr indent="228600" algn="just" fontAlgn="base"/>
            <a:r>
              <a:rPr lang="ru-RU" i="1" dirty="0" smtClean="0"/>
              <a:t>бросить</a:t>
            </a:r>
            <a:endParaRPr lang="ru-RU" dirty="0" smtClean="0"/>
          </a:p>
          <a:p>
            <a:pPr indent="228600" algn="just" fontAlgn="base"/>
            <a:r>
              <a:rPr lang="ru-RU" i="1" dirty="0" smtClean="0"/>
              <a:t>перестать</a:t>
            </a:r>
            <a:r>
              <a:rPr lang="ru-RU" dirty="0" smtClean="0"/>
              <a:t> и пр.</a:t>
            </a:r>
          </a:p>
          <a:p>
            <a:endParaRPr lang="ru-RU" dirty="0"/>
          </a:p>
        </p:txBody>
      </p:sp>
      <p:pic>
        <p:nvPicPr>
          <p:cNvPr id="4" name="Picture 2" descr="https://pbs.twimg.com/media/ES0FfHiXsAA5f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238" y="4304713"/>
            <a:ext cx="2588454" cy="19413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15951" y="275414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/>
              <a:t>Генри </a:t>
            </a:r>
            <a:r>
              <a:rPr lang="ru-RU" sz="3200" b="1" dirty="0" smtClean="0">
                <a:solidFill>
                  <a:srgbClr val="7030A0"/>
                </a:solidFill>
              </a:rPr>
              <a:t>перестал </a:t>
            </a:r>
            <a:r>
              <a:rPr lang="ru-RU" sz="3200" b="1" dirty="0" smtClean="0"/>
              <a:t>жевать, посмотрел через костер на собак и пересчитал их.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22444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Вспомогательные глаголы в СГС.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09822"/>
            <a:ext cx="10515600" cy="4967141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 Модальные глаголы со значением намерения, желания, волеизъявления, способности:</a:t>
            </a:r>
          </a:p>
          <a:p>
            <a:pPr fontAlgn="base"/>
            <a:r>
              <a:rPr lang="ru-RU" i="1" dirty="0" smtClean="0"/>
              <a:t>хотеть</a:t>
            </a:r>
            <a:endParaRPr lang="ru-RU" dirty="0" smtClean="0"/>
          </a:p>
          <a:p>
            <a:pPr fontAlgn="base"/>
            <a:r>
              <a:rPr lang="ru-RU" i="1" dirty="0" smtClean="0"/>
              <a:t>мочь</a:t>
            </a:r>
            <a:endParaRPr lang="ru-RU" dirty="0" smtClean="0"/>
          </a:p>
          <a:p>
            <a:pPr fontAlgn="base"/>
            <a:r>
              <a:rPr lang="ru-RU" i="1" dirty="0" smtClean="0"/>
              <a:t>желать</a:t>
            </a:r>
            <a:endParaRPr lang="ru-RU" dirty="0" smtClean="0"/>
          </a:p>
          <a:p>
            <a:pPr fontAlgn="base"/>
            <a:r>
              <a:rPr lang="ru-RU" i="1" dirty="0" smtClean="0"/>
              <a:t>уметь</a:t>
            </a:r>
            <a:endParaRPr lang="ru-RU" dirty="0" smtClean="0"/>
          </a:p>
          <a:p>
            <a:pPr fontAlgn="base"/>
            <a:r>
              <a:rPr lang="ru-RU" i="1" dirty="0" smtClean="0"/>
              <a:t>намереваться</a:t>
            </a:r>
            <a:endParaRPr lang="ru-RU" dirty="0" smtClean="0"/>
          </a:p>
          <a:p>
            <a:pPr fontAlgn="base"/>
            <a:r>
              <a:rPr lang="ru-RU" i="1" dirty="0" smtClean="0"/>
              <a:t>надеяться</a:t>
            </a:r>
            <a:endParaRPr lang="ru-RU" dirty="0" smtClean="0"/>
          </a:p>
          <a:p>
            <a:pPr fontAlgn="base"/>
            <a:r>
              <a:rPr lang="ru-RU" i="1" dirty="0" smtClean="0"/>
              <a:t>суметь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5607" y="2099493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800" i="1" dirty="0" smtClean="0"/>
              <a:t> ухитряться</a:t>
            </a:r>
            <a:endParaRPr lang="ru-RU" sz="28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i="1" dirty="0" smtClean="0"/>
              <a:t> стремиться</a:t>
            </a:r>
            <a:endParaRPr lang="ru-RU" sz="28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i="1" dirty="0" smtClean="0"/>
              <a:t>думать</a:t>
            </a:r>
            <a:endParaRPr lang="ru-RU" sz="28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i="1" dirty="0" smtClean="0"/>
              <a:t> мечтать</a:t>
            </a:r>
            <a:endParaRPr lang="ru-RU" sz="2800" dirty="0" smtClean="0"/>
          </a:p>
          <a:p>
            <a:pPr fontAlgn="base"/>
            <a:endParaRPr lang="ru-RU" sz="2800" dirty="0"/>
          </a:p>
        </p:txBody>
      </p:sp>
      <p:pic>
        <p:nvPicPr>
          <p:cNvPr id="5" name="Picture 2" descr="https://pbs.twimg.com/media/ES0FfHiXsAA5fS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2984" y="2067949"/>
            <a:ext cx="2569700" cy="1927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45391" y="4442265"/>
            <a:ext cx="7090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 концу лета он </a:t>
            </a:r>
            <a:r>
              <a:rPr lang="ru-RU" sz="2800" b="1" dirty="0" smtClean="0">
                <a:solidFill>
                  <a:srgbClr val="7030A0"/>
                </a:solidFill>
              </a:rPr>
              <a:t>ухитрился</a:t>
            </a:r>
            <a:r>
              <a:rPr lang="ru-RU" sz="2800" b="1" dirty="0" smtClean="0"/>
              <a:t> всё-таки купить у цыган за полтинник худого, с горбом, как у свиньи, медвежонка.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81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Вспомогательные глаголы в СГС.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>
            <a:normAutofit fontScale="92500" lnSpcReduction="10000"/>
          </a:bodyPr>
          <a:lstStyle/>
          <a:p>
            <a:pPr indent="228600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Глаголы, выражающие эмоциональное состояние:</a:t>
            </a:r>
          </a:p>
          <a:p>
            <a:pPr indent="228600" fontAlgn="base"/>
            <a:r>
              <a:rPr lang="ru-RU" i="1" dirty="0" smtClean="0"/>
              <a:t>любить</a:t>
            </a:r>
            <a:endParaRPr lang="ru-RU" dirty="0" smtClean="0"/>
          </a:p>
          <a:p>
            <a:pPr indent="228600" fontAlgn="base"/>
            <a:r>
              <a:rPr lang="ru-RU" i="1" dirty="0" smtClean="0"/>
              <a:t>бояться</a:t>
            </a:r>
            <a:endParaRPr lang="ru-RU" dirty="0" smtClean="0"/>
          </a:p>
          <a:p>
            <a:pPr indent="228600" fontAlgn="base"/>
            <a:r>
              <a:rPr lang="ru-RU" i="1" dirty="0" smtClean="0"/>
              <a:t>страшиться</a:t>
            </a:r>
            <a:endParaRPr lang="ru-RU" dirty="0" smtClean="0"/>
          </a:p>
          <a:p>
            <a:pPr indent="228600" fontAlgn="base"/>
            <a:r>
              <a:rPr lang="ru-RU" i="1" dirty="0" smtClean="0"/>
              <a:t>стыдиться</a:t>
            </a:r>
            <a:endParaRPr lang="ru-RU" dirty="0" smtClean="0"/>
          </a:p>
          <a:p>
            <a:pPr indent="228600" fontAlgn="base"/>
            <a:r>
              <a:rPr lang="ru-RU" i="1" dirty="0" smtClean="0"/>
              <a:t>стесняться</a:t>
            </a:r>
            <a:endParaRPr lang="ru-RU" dirty="0" smtClean="0"/>
          </a:p>
          <a:p>
            <a:pPr indent="228600" fontAlgn="base"/>
            <a:r>
              <a:rPr lang="ru-RU" i="1" dirty="0" smtClean="0"/>
              <a:t> решиться</a:t>
            </a:r>
            <a:endParaRPr lang="ru-RU" dirty="0" smtClean="0"/>
          </a:p>
          <a:p>
            <a:pPr indent="228600" fontAlgn="base"/>
            <a:r>
              <a:rPr lang="ru-RU" i="1" dirty="0" smtClean="0"/>
              <a:t>осмелиться</a:t>
            </a:r>
            <a:endParaRPr lang="ru-RU" dirty="0" smtClean="0"/>
          </a:p>
          <a:p>
            <a:pPr indent="228600" fontAlgn="base"/>
            <a:r>
              <a:rPr lang="ru-RU" i="1" dirty="0" smtClean="0"/>
              <a:t>ненавидеть</a:t>
            </a:r>
            <a:endParaRPr lang="ru-RU" dirty="0" smtClean="0"/>
          </a:p>
          <a:p>
            <a:pPr indent="228600" fontAlgn="base"/>
            <a:r>
              <a:rPr lang="ru-RU" i="1" dirty="0" smtClean="0"/>
              <a:t>привыкать</a:t>
            </a:r>
            <a:endParaRPr lang="ru-RU" dirty="0" smtClean="0"/>
          </a:p>
          <a:p>
            <a:pPr indent="228600" fontAlgn="base"/>
            <a:r>
              <a:rPr lang="ru-RU" i="1" dirty="0" smtClean="0"/>
              <a:t>привыкнуть.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pbs.twimg.com/media/ES0FfHiXsAA5f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5428" y="3699803"/>
            <a:ext cx="3563815" cy="26728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5902" y="2418695"/>
            <a:ext cx="7498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Мне стало жаль старика, я твердо </a:t>
            </a:r>
            <a:r>
              <a:rPr lang="ru-RU" sz="2800" b="1" dirty="0" smtClean="0">
                <a:solidFill>
                  <a:srgbClr val="7030A0"/>
                </a:solidFill>
              </a:rPr>
              <a:t>решил</a:t>
            </a:r>
            <a:r>
              <a:rPr lang="ru-RU" sz="2800" b="1" dirty="0" smtClean="0"/>
              <a:t> остаться в родительском доме и не думать более о морских путешествиях.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Вспомогательные глаголы в СГС.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/>
          <a:lstStyle/>
          <a:p>
            <a:pPr indent="228600" fontAlgn="base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4. Некоторые безличные глаголы:</a:t>
            </a:r>
          </a:p>
          <a:p>
            <a:pPr indent="228600" fontAlgn="base"/>
            <a:r>
              <a:rPr lang="ru-RU" sz="3600" i="1" dirty="0" smtClean="0"/>
              <a:t>следует</a:t>
            </a:r>
            <a:endParaRPr lang="ru-RU" sz="3600" dirty="0" smtClean="0"/>
          </a:p>
          <a:p>
            <a:pPr indent="228600" fontAlgn="base"/>
            <a:r>
              <a:rPr lang="ru-RU" sz="3600" i="1" dirty="0" smtClean="0"/>
              <a:t>стоит</a:t>
            </a:r>
            <a:endParaRPr lang="ru-RU" sz="3600" dirty="0" smtClean="0"/>
          </a:p>
          <a:p>
            <a:pPr indent="228600" fontAlgn="base"/>
            <a:r>
              <a:rPr lang="ru-RU" sz="3600" i="1" dirty="0" smtClean="0"/>
              <a:t>требуется</a:t>
            </a:r>
            <a:r>
              <a:rPr lang="ru-RU" sz="3600" dirty="0" smtClean="0"/>
              <a:t> и др.</a:t>
            </a:r>
          </a:p>
          <a:p>
            <a:pPr indent="228600" fontAlgn="base">
              <a:buNone/>
            </a:pPr>
            <a:endParaRPr lang="ru-RU" sz="3600" dirty="0" smtClean="0"/>
          </a:p>
          <a:p>
            <a:pPr indent="228600" algn="ctr" fontAlgn="base">
              <a:buNone/>
            </a:pPr>
            <a:r>
              <a:rPr lang="ru-RU" sz="3600" b="1" dirty="0" smtClean="0"/>
              <a:t>Да, над этим решительно </a:t>
            </a:r>
            <a:r>
              <a:rPr lang="ru-RU" sz="3600" b="1" dirty="0" smtClean="0">
                <a:solidFill>
                  <a:srgbClr val="7030A0"/>
                </a:solidFill>
              </a:rPr>
              <a:t>следует </a:t>
            </a:r>
            <a:r>
              <a:rPr lang="ru-RU" sz="3600" b="1" dirty="0" smtClean="0"/>
              <a:t>подумать.</a:t>
            </a:r>
          </a:p>
          <a:p>
            <a:endParaRPr lang="ru-RU" dirty="0"/>
          </a:p>
        </p:txBody>
      </p:sp>
      <p:pic>
        <p:nvPicPr>
          <p:cNvPr id="4" name="Picture 2" descr="https://pbs.twimg.com/media/ES0FfHiXsAA5f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622" y="1958925"/>
            <a:ext cx="3052690" cy="228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1963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Вспомогательные глаголы в СГС.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 fontScale="92500" lnSpcReduction="10000"/>
          </a:bodyPr>
          <a:lstStyle/>
          <a:p>
            <a:pPr indent="45720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5. Краткие прилагательные, не имеющие полной формы или имеющие её с другим лексическим значением:</a:t>
            </a:r>
          </a:p>
          <a:p>
            <a:pPr indent="457200" fontAlgn="base"/>
            <a:r>
              <a:rPr lang="ru-RU" i="1" dirty="0" smtClean="0"/>
              <a:t>рад</a:t>
            </a:r>
            <a:endParaRPr lang="ru-RU" dirty="0" smtClean="0"/>
          </a:p>
          <a:p>
            <a:pPr indent="457200" fontAlgn="base"/>
            <a:r>
              <a:rPr lang="ru-RU" i="1" dirty="0" smtClean="0"/>
              <a:t>горазд</a:t>
            </a:r>
            <a:endParaRPr lang="ru-RU" dirty="0" smtClean="0"/>
          </a:p>
          <a:p>
            <a:pPr indent="457200" fontAlgn="base"/>
            <a:r>
              <a:rPr lang="ru-RU" i="1" dirty="0" smtClean="0"/>
              <a:t>согласен</a:t>
            </a:r>
            <a:endParaRPr lang="ru-RU" dirty="0" smtClean="0"/>
          </a:p>
          <a:p>
            <a:pPr indent="457200" fontAlgn="base"/>
            <a:r>
              <a:rPr lang="ru-RU" i="1" dirty="0" smtClean="0"/>
              <a:t>нужен</a:t>
            </a:r>
            <a:endParaRPr lang="ru-RU" dirty="0" smtClean="0"/>
          </a:p>
          <a:p>
            <a:pPr indent="457200" fontAlgn="base"/>
            <a:r>
              <a:rPr lang="ru-RU" i="1" dirty="0" smtClean="0"/>
              <a:t>должен</a:t>
            </a:r>
            <a:endParaRPr lang="ru-RU" dirty="0" smtClean="0"/>
          </a:p>
          <a:p>
            <a:pPr indent="457200" fontAlgn="base"/>
            <a:r>
              <a:rPr lang="ru-RU" i="1" dirty="0" smtClean="0"/>
              <a:t>намерен</a:t>
            </a:r>
            <a:endParaRPr lang="ru-RU" dirty="0" smtClean="0"/>
          </a:p>
          <a:p>
            <a:pPr indent="457200" fontAlgn="base"/>
            <a:r>
              <a:rPr lang="ru-RU" i="1" dirty="0" smtClean="0"/>
              <a:t>готов</a:t>
            </a:r>
            <a:endParaRPr lang="ru-RU" dirty="0" smtClean="0"/>
          </a:p>
          <a:p>
            <a:pPr indent="457200" fontAlgn="base"/>
            <a:r>
              <a:rPr lang="ru-RU" i="1" dirty="0" smtClean="0"/>
              <a:t>способен</a:t>
            </a:r>
            <a:endParaRPr lang="ru-RU" dirty="0" smtClean="0"/>
          </a:p>
          <a:p>
            <a:pPr indent="457200" fontAlgn="base"/>
            <a:r>
              <a:rPr lang="ru-RU" i="1" dirty="0" smtClean="0"/>
              <a:t>волен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2056" y="240245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 fontAlgn="base"/>
            <a:r>
              <a:rPr lang="ru-RU" sz="3200" b="1" dirty="0" smtClean="0"/>
              <a:t>Нужно выбирать ту профессию, в которой ты  </a:t>
            </a:r>
            <a:r>
              <a:rPr lang="ru-RU" sz="3200" b="1" dirty="0" smtClean="0">
                <a:solidFill>
                  <a:srgbClr val="7030A0"/>
                </a:solidFill>
              </a:rPr>
              <a:t>способен </a:t>
            </a:r>
            <a:r>
              <a:rPr lang="ru-RU" sz="3200" b="1" dirty="0" smtClean="0"/>
              <a:t>проявить</a:t>
            </a:r>
            <a:endParaRPr lang="ru-RU" sz="3200" dirty="0" smtClean="0"/>
          </a:p>
          <a:p>
            <a:pPr indent="228600" algn="ctr" fontAlgn="base">
              <a:buNone/>
            </a:pPr>
            <a:r>
              <a:rPr lang="ru-RU" sz="3200" b="1" dirty="0" smtClean="0"/>
              <a:t> все силы души.</a:t>
            </a:r>
          </a:p>
        </p:txBody>
      </p:sp>
      <p:pic>
        <p:nvPicPr>
          <p:cNvPr id="5" name="Picture 2" descr="https://pbs.twimg.com/media/ES0FfHiXsAA5fS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961" y="4294162"/>
            <a:ext cx="3052690" cy="228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Вспомогательные глаголы в СГС.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indent="228600" fontAlgn="base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6. Слова состояния</a:t>
            </a:r>
          </a:p>
          <a:p>
            <a:pPr indent="228600" fontAlgn="base"/>
            <a:r>
              <a:rPr lang="ru-RU" sz="3600" i="1" dirty="0" smtClean="0"/>
              <a:t>можно</a:t>
            </a:r>
            <a:endParaRPr lang="ru-RU" sz="3600" dirty="0" smtClean="0"/>
          </a:p>
          <a:p>
            <a:pPr indent="228600" fontAlgn="base"/>
            <a:r>
              <a:rPr lang="ru-RU" sz="3600" i="1" dirty="0" smtClean="0"/>
              <a:t>нельзя</a:t>
            </a:r>
            <a:endParaRPr lang="ru-RU" sz="3600" dirty="0" smtClean="0"/>
          </a:p>
          <a:p>
            <a:pPr indent="228600" fontAlgn="base"/>
            <a:r>
              <a:rPr lang="ru-RU" sz="3600" i="1" dirty="0" smtClean="0"/>
              <a:t>надо.</a:t>
            </a:r>
          </a:p>
          <a:p>
            <a:pPr indent="228600" fontAlgn="base">
              <a:buNone/>
            </a:pPr>
            <a:endParaRPr lang="ru-RU" sz="3600" dirty="0" smtClean="0"/>
          </a:p>
          <a:p>
            <a:pPr indent="228600" algn="ctr" fontAlgn="base">
              <a:buNone/>
            </a:pPr>
            <a:r>
              <a:rPr lang="ru-RU" sz="3600" b="1" dirty="0" smtClean="0"/>
              <a:t>По праздникам  </a:t>
            </a:r>
            <a:r>
              <a:rPr lang="ru-RU" sz="3600" b="1" dirty="0" smtClean="0">
                <a:solidFill>
                  <a:srgbClr val="7030A0"/>
                </a:solidFill>
              </a:rPr>
              <a:t>можно было </a:t>
            </a:r>
            <a:r>
              <a:rPr lang="ru-RU" sz="3600" b="1" dirty="0" smtClean="0"/>
              <a:t>понежиться</a:t>
            </a:r>
            <a:endParaRPr lang="ru-RU" sz="3600" dirty="0" smtClean="0"/>
          </a:p>
          <a:p>
            <a:pPr indent="228600" algn="ctr" fontAlgn="base">
              <a:buNone/>
            </a:pPr>
            <a:r>
              <a:rPr lang="ru-RU" sz="3600" b="1" dirty="0" smtClean="0"/>
              <a:t> в постели подольше.</a:t>
            </a:r>
          </a:p>
          <a:p>
            <a:endParaRPr lang="ru-RU" dirty="0"/>
          </a:p>
        </p:txBody>
      </p:sp>
      <p:pic>
        <p:nvPicPr>
          <p:cNvPr id="4" name="Picture 2" descr="https://pbs.twimg.com/media/ES0FfHiXsAA5fS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8758" y="1621300"/>
            <a:ext cx="3052690" cy="2289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Таким образом…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197" y="1849902"/>
            <a:ext cx="10832123" cy="5008098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Основные вспомогательные глаголы обозначают:</a:t>
            </a:r>
            <a:endParaRPr lang="ru-RU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Начало, конец, продолжение действия.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Желательность, возможность, необходимость действия.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Эмоциональную оценку действия.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Краткие прилагательные в роли вспомогательных глаголов.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77" y="25258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Обратите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775" y="1434905"/>
            <a:ext cx="11113478" cy="4742058"/>
          </a:xfrm>
        </p:spPr>
        <p:txBody>
          <a:bodyPr/>
          <a:lstStyle/>
          <a:p>
            <a:pPr indent="228600" algn="just" fontAlgn="base">
              <a:buNone/>
            </a:pPr>
            <a:r>
              <a:rPr lang="ru-RU" dirty="0" smtClean="0"/>
              <a:t>Обратим внимание на роль </a:t>
            </a:r>
            <a:r>
              <a:rPr lang="ru-RU" b="1" dirty="0" smtClean="0"/>
              <a:t>инфинитива</a:t>
            </a:r>
            <a:r>
              <a:rPr lang="ru-RU" dirty="0" smtClean="0"/>
              <a:t> в предложении и не путаем его с составным глагольным сказуемым, например:</a:t>
            </a:r>
          </a:p>
          <a:p>
            <a:pPr indent="228600" algn="just" fontAlgn="base">
              <a:buNone/>
            </a:pPr>
            <a:r>
              <a:rPr lang="ru-RU" sz="3200" b="1" dirty="0" smtClean="0"/>
              <a:t>Пойду в огород (зачем?) </a:t>
            </a:r>
            <a:r>
              <a:rPr lang="ru-RU" sz="3200" b="1" u="dotDash" dirty="0" smtClean="0">
                <a:solidFill>
                  <a:srgbClr val="7030A0"/>
                </a:solidFill>
              </a:rPr>
              <a:t>собрать</a:t>
            </a:r>
            <a:r>
              <a:rPr lang="ru-RU" sz="3200" b="1" dirty="0" smtClean="0"/>
              <a:t> зелени </a:t>
            </a:r>
            <a:r>
              <a:rPr lang="ru-RU" sz="3200" b="1" dirty="0" smtClean="0">
                <a:solidFill>
                  <a:srgbClr val="00B050"/>
                </a:solidFill>
              </a:rPr>
              <a:t>(обстоятельство).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3778" y="3513798"/>
            <a:ext cx="7066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buNone/>
            </a:pPr>
            <a:r>
              <a:rPr lang="ru-RU" sz="3200" b="1" dirty="0" smtClean="0"/>
              <a:t>Мама попросила Машу  (о чём?) быстрее </a:t>
            </a:r>
            <a:r>
              <a:rPr lang="ru-RU" sz="3200" b="1" u="dash" dirty="0" smtClean="0">
                <a:solidFill>
                  <a:srgbClr val="7030A0"/>
                </a:solidFill>
              </a:rPr>
              <a:t>собираться</a:t>
            </a:r>
            <a:r>
              <a:rPr lang="ru-RU" sz="3200" b="1" dirty="0" smtClean="0"/>
              <a:t> в школу </a:t>
            </a:r>
            <a:r>
              <a:rPr lang="ru-RU" sz="3200" b="1" dirty="0" smtClean="0">
                <a:solidFill>
                  <a:srgbClr val="00B050"/>
                </a:solidFill>
              </a:rPr>
              <a:t>(дополнение).</a:t>
            </a:r>
          </a:p>
        </p:txBody>
      </p:sp>
      <p:pic>
        <p:nvPicPr>
          <p:cNvPr id="11268" name="Picture 4" descr="https://www.gbou195.ru/uploads/images/33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3754" y="3209589"/>
            <a:ext cx="5135987" cy="342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472332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b="1" dirty="0" smtClean="0"/>
              <a:t> Распределите предложения, указав только их номер: </a:t>
            </a:r>
            <a:r>
              <a:rPr lang="ru-RU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/>
              <a:t> – с простым глагольным сказуемым, </a:t>
            </a:r>
            <a:r>
              <a:rPr lang="ru-RU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/>
              <a:t> – с составным глагольным сказуемым.</a:t>
            </a:r>
          </a:p>
          <a:p>
            <a:pPr indent="228600" algn="just">
              <a:buNone/>
            </a:pPr>
            <a:r>
              <a:rPr lang="ru-RU" dirty="0" smtClean="0"/>
              <a:t>1. Слова только мешают понимать друг друга. </a:t>
            </a:r>
          </a:p>
          <a:p>
            <a:pPr indent="228600" algn="just">
              <a:buNone/>
            </a:pPr>
            <a:r>
              <a:rPr lang="ru-RU" dirty="0" smtClean="0"/>
              <a:t>2. Всё лето будут лотосы цвести, и озеро притихнет, зеленея.</a:t>
            </a:r>
          </a:p>
          <a:p>
            <a:pPr indent="228600" algn="just">
              <a:buNone/>
            </a:pPr>
            <a:r>
              <a:rPr lang="ru-RU" dirty="0" smtClean="0"/>
              <a:t>3. Темнота приближающейся ночи могла избавить меня от всякой опасности.</a:t>
            </a:r>
          </a:p>
          <a:p>
            <a:pPr indent="228600" algn="just">
              <a:buNone/>
            </a:pPr>
            <a:r>
              <a:rPr lang="ru-RU" dirty="0" smtClean="0"/>
              <a:t>4. Когда даешь себя приручить, потом случается и плакать. </a:t>
            </a:r>
          </a:p>
          <a:p>
            <a:pPr indent="228600" algn="just">
              <a:buNone/>
            </a:pPr>
            <a:r>
              <a:rPr lang="ru-RU" dirty="0" smtClean="0"/>
              <a:t>5. Иные радовались, иные так просто повесили носы.</a:t>
            </a:r>
          </a:p>
          <a:p>
            <a:pPr indent="228600" algn="just">
              <a:buNone/>
            </a:pPr>
            <a:r>
              <a:rPr lang="ru-RU" dirty="0" smtClean="0"/>
              <a:t>6. В одиночестве способен жить не всякий. </a:t>
            </a:r>
          </a:p>
          <a:p>
            <a:pPr algn="ctr">
              <a:buNone/>
            </a:pPr>
            <a:r>
              <a:rPr lang="ru-RU" sz="3500" b="1" dirty="0" smtClean="0"/>
              <a:t>(</a:t>
            </a:r>
            <a:r>
              <a:rPr lang="ru-RU" sz="3500" b="1" dirty="0" smtClean="0">
                <a:solidFill>
                  <a:srgbClr val="C00000"/>
                </a:solidFill>
              </a:rPr>
              <a:t>I </a:t>
            </a:r>
            <a:r>
              <a:rPr lang="ru-RU" sz="3500" b="1" dirty="0" smtClean="0"/>
              <a:t>-2, 5; </a:t>
            </a:r>
            <a:r>
              <a:rPr lang="ru-RU" sz="3500" b="1" dirty="0" smtClean="0">
                <a:solidFill>
                  <a:srgbClr val="C00000"/>
                </a:solidFill>
              </a:rPr>
              <a:t>II</a:t>
            </a:r>
            <a:r>
              <a:rPr lang="ru-RU" sz="3500" b="1" dirty="0" smtClean="0"/>
              <a:t>- 1,3,4, 6)</a:t>
            </a:r>
          </a:p>
          <a:p>
            <a:endParaRPr lang="ru-RU" dirty="0"/>
          </a:p>
        </p:txBody>
      </p:sp>
      <p:pic>
        <p:nvPicPr>
          <p:cNvPr id="4" name="Picture 2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5354" y="4299436"/>
            <a:ext cx="1699433" cy="217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Синквейн</a:t>
            </a:r>
            <a:endParaRPr lang="ru-RU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5795" y="1237957"/>
            <a:ext cx="11354795" cy="5106572"/>
          </a:xfrm>
        </p:spPr>
        <p:txBody>
          <a:bodyPr>
            <a:normAutofit fontScale="25000" lnSpcReduction="20000"/>
          </a:bodyPr>
          <a:lstStyle/>
          <a:p>
            <a:pPr indent="342900" algn="just">
              <a:buNone/>
            </a:pPr>
            <a:r>
              <a:rPr lang="ru-RU" sz="1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 - стихотворение из пяти строк, написанное по определенным правилам.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- заголовок, в который вносится ключевое слово, понятие, тема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, выраженное в форме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существительного.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два прилагательных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три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глагола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indent="342900" algn="just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, несущее определенный смысл.</a:t>
            </a:r>
          </a:p>
          <a:p>
            <a:pPr indent="342900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строка 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2800" b="1" i="1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endParaRPr lang="ru-RU" dirty="0"/>
          </a:p>
        </p:txBody>
      </p:sp>
      <p:pic>
        <p:nvPicPr>
          <p:cNvPr id="4" name="Picture 1" descr="C:\Users\user\Desktop\к презентациям\1544028067_hello_html_16e848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4172" y="4670474"/>
            <a:ext cx="2503752" cy="18778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Познакомимся с составными глагольными сказуемыми.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42" y="3402506"/>
            <a:ext cx="5008098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из чего состоит СГС.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7071" y="4567735"/>
            <a:ext cx="5148776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Разберем, какие слова могут выступать в качестве вспомогательного в СГС.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33775" y="315369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33775" y="4712825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Сказуемое.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Простое, составное.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Отвечает, обозначает, изменяется.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Дает возможность выразить происходящее.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Действие.</a:t>
            </a:r>
            <a:r>
              <a:rPr lang="ru-RU" sz="44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4" name="Picture 4" descr="https://avatars.mds.yandex.net/get-pdb/1386033/da77b019-83a8-4a6e-87e9-7738419ced2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646" y="3479994"/>
            <a:ext cx="6517200" cy="306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Обобщение изученного на уроке.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</p:spPr>
        <p:txBody>
          <a:bodyPr/>
          <a:lstStyle/>
          <a:p>
            <a:pPr algn="just"/>
            <a:r>
              <a:rPr lang="ru-RU" sz="3600" dirty="0" smtClean="0"/>
              <a:t>Сказуемое может быть _________ и ___________.</a:t>
            </a:r>
          </a:p>
          <a:p>
            <a:pPr algn="just"/>
            <a:r>
              <a:rPr lang="ru-RU" sz="3600" dirty="0" smtClean="0"/>
              <a:t>Составное глагольное сказуемое состоит из ________________________ и  ____________.</a:t>
            </a:r>
          </a:p>
          <a:p>
            <a:pPr algn="just"/>
            <a:r>
              <a:rPr lang="ru-RU" sz="3600" dirty="0" smtClean="0"/>
              <a:t>Грамматическое значение сказуемого выражает _______________________.</a:t>
            </a:r>
          </a:p>
          <a:p>
            <a:pPr algn="just"/>
            <a:r>
              <a:rPr lang="ru-RU" sz="3600" dirty="0" smtClean="0"/>
              <a:t>Неопределенная форма глагола выражает _____________________.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5173" y="1134180"/>
            <a:ext cx="2240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простым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1992" y="1612481"/>
            <a:ext cx="2754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составным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124" y="2751964"/>
            <a:ext cx="6289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вспомогательного глагола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79101" y="2737898"/>
            <a:ext cx="304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инфинитива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3476" y="3863313"/>
            <a:ext cx="596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вспомогательный глагол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5865" y="5016863"/>
            <a:ext cx="525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лексическое значение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5366" y="5004026"/>
            <a:ext cx="1684547" cy="1671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759" y="200362"/>
            <a:ext cx="899841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урока.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Познакомились с составными глагольными сказуемыми.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42" y="3402506"/>
            <a:ext cx="5008098" cy="564774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Узнали, из чего состоит СГС.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7071" y="4567735"/>
            <a:ext cx="5148776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Разобрали, какие слова могут выступать в качестве вспомогательного в СГС.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33775" y="315369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33775" y="4712825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73</a:t>
            </a:r>
            <a:r>
              <a:rPr lang="ru-RU" sz="3200" b="1" dirty="0" smtClean="0"/>
              <a:t> (стр. 40): </a:t>
            </a:r>
            <a:r>
              <a:rPr lang="ru-RU" sz="3200" dirty="0" smtClean="0"/>
              <a:t>спишите предложения, подчеркните сказуемые, определите их вид и структуру.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68</a:t>
            </a:r>
            <a:r>
              <a:rPr lang="ru-RU" b="1" dirty="0" smtClean="0"/>
              <a:t> (стр. 37):</a:t>
            </a:r>
            <a:r>
              <a:rPr lang="ru-RU" dirty="0" smtClean="0"/>
              <a:t> спишите отрывок из стихотворения. В каждом предложении подчеркните грамматическую основу, объясните, чем выражены подлежащее и сказуемое.</a:t>
            </a:r>
          </a:p>
          <a:p>
            <a:pPr indent="0">
              <a:buNone/>
            </a:pPr>
            <a:r>
              <a:rPr lang="ru-RU" b="1" u="dbl" dirty="0" smtClean="0">
                <a:solidFill>
                  <a:srgbClr val="7030A0"/>
                </a:solidFill>
              </a:rPr>
              <a:t>Догорел</a:t>
            </a:r>
            <a:r>
              <a:rPr lang="ru-RU" dirty="0" smtClean="0"/>
              <a:t> апрельский светлый </a:t>
            </a:r>
            <a:r>
              <a:rPr lang="ru-RU" b="1" u="sng" dirty="0" smtClean="0">
                <a:solidFill>
                  <a:srgbClr val="7030A0"/>
                </a:solidFill>
              </a:rPr>
              <a:t>вечер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глаг.+сущ</a:t>
            </a:r>
            <a:r>
              <a:rPr lang="ru-RU" b="1" dirty="0" smtClean="0">
                <a:solidFill>
                  <a:srgbClr val="00B05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лугам холодный </a:t>
            </a:r>
            <a:r>
              <a:rPr lang="ru-RU" b="1" u="sng" dirty="0" smtClean="0">
                <a:solidFill>
                  <a:srgbClr val="7030A0"/>
                </a:solidFill>
              </a:rPr>
              <a:t>сумрак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dbl" dirty="0" smtClean="0">
                <a:solidFill>
                  <a:srgbClr val="7030A0"/>
                </a:solidFill>
              </a:rPr>
              <a:t>лег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сущ.+глаг</a:t>
            </a:r>
            <a:r>
              <a:rPr lang="ru-RU" b="1" dirty="0" smtClean="0">
                <a:solidFill>
                  <a:srgbClr val="00B05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dbl" dirty="0" smtClean="0">
                <a:solidFill>
                  <a:srgbClr val="7030A0"/>
                </a:solidFill>
              </a:rPr>
              <a:t>Спят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грачи</a:t>
            </a:r>
            <a:r>
              <a:rPr lang="ru-RU" dirty="0" smtClean="0"/>
              <a:t>; далекий </a:t>
            </a:r>
            <a:r>
              <a:rPr lang="ru-RU" b="1" u="sng" dirty="0" smtClean="0">
                <a:solidFill>
                  <a:srgbClr val="7030A0"/>
                </a:solidFill>
              </a:rPr>
              <a:t>шум </a:t>
            </a:r>
            <a:r>
              <a:rPr lang="ru-RU" dirty="0" smtClean="0"/>
              <a:t>потока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глаг.+сущ</a:t>
            </a:r>
            <a:r>
              <a:rPr lang="ru-RU" b="1" dirty="0" smtClean="0">
                <a:solidFill>
                  <a:srgbClr val="00B05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темноте таинственно </a:t>
            </a:r>
            <a:r>
              <a:rPr lang="ru-RU" b="1" u="dbl" dirty="0" smtClean="0">
                <a:solidFill>
                  <a:srgbClr val="7030A0"/>
                </a:solidFill>
              </a:rPr>
              <a:t>заглох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сущ.+глагол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свежее </a:t>
            </a:r>
            <a:r>
              <a:rPr lang="ru-RU" b="1" u="dbl" dirty="0" smtClean="0">
                <a:solidFill>
                  <a:srgbClr val="7030A0"/>
                </a:solidFill>
              </a:rPr>
              <a:t>пахнет</a:t>
            </a:r>
            <a:r>
              <a:rPr lang="ru-RU" dirty="0" smtClean="0"/>
              <a:t> зеленями</a:t>
            </a:r>
            <a:br>
              <a:rPr lang="ru-RU" dirty="0" smtClean="0"/>
            </a:br>
            <a:r>
              <a:rPr lang="ru-RU" dirty="0" smtClean="0"/>
              <a:t>Молодой озябший </a:t>
            </a:r>
            <a:r>
              <a:rPr lang="ru-RU" b="1" u="sng" dirty="0" smtClean="0">
                <a:solidFill>
                  <a:srgbClr val="7030A0"/>
                </a:solidFill>
              </a:rPr>
              <a:t>чернозем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глаг.+сущ</a:t>
            </a:r>
            <a:r>
              <a:rPr lang="ru-RU" b="1" dirty="0" smtClean="0">
                <a:solidFill>
                  <a:srgbClr val="00B050"/>
                </a:solidFill>
              </a:rPr>
              <a:t>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b="1" u="dbl" dirty="0" smtClean="0">
                <a:solidFill>
                  <a:srgbClr val="7030A0"/>
                </a:solidFill>
              </a:rPr>
              <a:t>струится</a:t>
            </a:r>
            <a:r>
              <a:rPr lang="ru-RU" dirty="0" smtClean="0"/>
              <a:t> чище над полями</a:t>
            </a:r>
            <a:br>
              <a:rPr lang="ru-RU" dirty="0" smtClean="0"/>
            </a:br>
            <a:r>
              <a:rPr lang="ru-RU" dirty="0" smtClean="0"/>
              <a:t>Звездный </a:t>
            </a:r>
            <a:r>
              <a:rPr lang="ru-RU" b="1" u="sng" dirty="0" smtClean="0">
                <a:solidFill>
                  <a:srgbClr val="7030A0"/>
                </a:solidFill>
              </a:rPr>
              <a:t>свет</a:t>
            </a:r>
            <a:r>
              <a:rPr lang="ru-RU" dirty="0" smtClean="0"/>
              <a:t> в молчании ночном.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глаг.+сущ</a:t>
            </a:r>
            <a:r>
              <a:rPr lang="ru-RU" b="1" dirty="0" smtClean="0">
                <a:solidFill>
                  <a:srgbClr val="00B050"/>
                </a:solidFill>
              </a:rPr>
              <a:t>.)</a:t>
            </a:r>
          </a:p>
          <a:p>
            <a:pPr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Повторение.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Восстановите определения: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sz="3200" dirty="0" smtClean="0"/>
              <a:t>____________ и __________ - это грамматическая основа предложения.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sz="3200" dirty="0" smtClean="0"/>
              <a:t>По количеству грамматических основ предложения делятся на ________ и _________ 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5756" y="2062648"/>
            <a:ext cx="2853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Подлежащее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6619" y="2062648"/>
            <a:ext cx="22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сказуемое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3996" y="4426020"/>
            <a:ext cx="1934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простые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6312" y="4426019"/>
            <a:ext cx="2031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сложные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s://30astr-mdou8.caduk.ru/images/j56918_12629524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23401" y="4206240"/>
            <a:ext cx="1634774" cy="2350197"/>
          </a:xfrm>
          <a:prstGeom prst="rect">
            <a:avLst/>
          </a:prstGeom>
          <a:noFill/>
        </p:spPr>
      </p:pic>
      <p:pic>
        <p:nvPicPr>
          <p:cNvPr id="27652" name="Picture 4" descr="https://cdn.trend.az/2008/06/10/Books_281207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2308" y="168812"/>
            <a:ext cx="2341333" cy="204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7"/>
          </a:xfrm>
        </p:spPr>
        <p:txBody>
          <a:bodyPr>
            <a:normAutofit lnSpcReduction="10000"/>
          </a:bodyPr>
          <a:lstStyle/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Грамматическая основа двусоставных предложений состоит из _________________________ 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Подлежащее – это __________ член предложения, который связан со ___________ и отвечает на вопросы _____ или _____ 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Сказуемое – это ________ член предложения, который обозначает _________________ и отвечает на вопросы _______________________ 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7527" y="1528074"/>
            <a:ext cx="4998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подлежащего и сказуемого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4893" y="2287730"/>
            <a:ext cx="1717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главный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8426" y="2864506"/>
            <a:ext cx="2167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сказуемым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0033" y="3511621"/>
            <a:ext cx="97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кто?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8293" y="3497553"/>
            <a:ext cx="100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3403" y="4184524"/>
            <a:ext cx="1717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главный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6106" y="4791780"/>
            <a:ext cx="3655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действие предмета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665" y="5410758"/>
            <a:ext cx="4828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делать? что сделать?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Синтаксическая пятиминутка.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505" y="1463040"/>
            <a:ext cx="11099409" cy="471392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Запишите отрывок из стихотворения С.Есенина </a:t>
            </a:r>
            <a:r>
              <a:rPr lang="ru-RU" b="1" dirty="0" smtClean="0"/>
              <a:t>« Отговорила роща золотая».</a:t>
            </a:r>
            <a:r>
              <a:rPr lang="ru-RU" dirty="0" smtClean="0"/>
              <a:t> В данном отрывке найдите и подчеркните грамматическую основу.</a:t>
            </a:r>
          </a:p>
          <a:p>
            <a:pPr indent="457200" algn="just">
              <a:buNone/>
            </a:pPr>
            <a:endParaRPr lang="ru-RU" dirty="0" smtClean="0"/>
          </a:p>
          <a:p>
            <a:pPr indent="457200">
              <a:buNone/>
            </a:pPr>
            <a:r>
              <a:rPr lang="ru-RU" sz="3200" b="1" dirty="0" smtClean="0"/>
              <a:t>Отговорила роща золотая</a:t>
            </a:r>
          </a:p>
          <a:p>
            <a:pPr indent="457200">
              <a:buNone/>
            </a:pPr>
            <a:r>
              <a:rPr lang="ru-RU" sz="3200" b="1" dirty="0" smtClean="0"/>
              <a:t>Берёзовым, весёлым языком,</a:t>
            </a:r>
          </a:p>
          <a:p>
            <a:pPr indent="457200">
              <a:buNone/>
            </a:pPr>
            <a:r>
              <a:rPr lang="ru-RU" sz="3200" b="1" dirty="0" smtClean="0"/>
              <a:t>И журавли, печально пролетая,</a:t>
            </a:r>
          </a:p>
          <a:p>
            <a:pPr indent="457200">
              <a:buNone/>
            </a:pPr>
            <a:r>
              <a:rPr lang="ru-RU" sz="3200" b="1" dirty="0" smtClean="0"/>
              <a:t>Уж не жалеют больше ни о ком.</a:t>
            </a:r>
          </a:p>
          <a:p>
            <a:endParaRPr lang="ru-RU" dirty="0"/>
          </a:p>
        </p:txBody>
      </p:sp>
      <p:pic>
        <p:nvPicPr>
          <p:cNvPr id="23554" name="Picture 2" descr="https://www.neizvestniy-geniy.ru/images/works/photo/2014/09/125726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9998" y="3038621"/>
            <a:ext cx="341376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505" y="1463040"/>
            <a:ext cx="11099409" cy="471392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Запишите отрывок из стихотворения С.Есенина </a:t>
            </a:r>
            <a:r>
              <a:rPr lang="ru-RU" b="1" dirty="0" smtClean="0"/>
              <a:t>« Отговорила роща золотая».</a:t>
            </a:r>
            <a:r>
              <a:rPr lang="ru-RU" dirty="0" smtClean="0"/>
              <a:t> В данном отрывке найдите и подчеркните грамматическую основу.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>
              <a:buNone/>
            </a:pPr>
            <a:r>
              <a:rPr lang="ru-RU" sz="3200" b="1" u="dbl" dirty="0" smtClean="0">
                <a:solidFill>
                  <a:srgbClr val="7030A0"/>
                </a:solidFill>
              </a:rPr>
              <a:t>Отговорила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u="sng" dirty="0" smtClean="0">
                <a:solidFill>
                  <a:srgbClr val="7030A0"/>
                </a:solidFill>
              </a:rPr>
              <a:t>роща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золотая</a:t>
            </a:r>
          </a:p>
          <a:p>
            <a:pPr indent="228600">
              <a:buNone/>
            </a:pPr>
            <a:r>
              <a:rPr lang="ru-RU" sz="3200" dirty="0" smtClean="0"/>
              <a:t>Берёзовым, весёлым языком,</a:t>
            </a:r>
          </a:p>
          <a:p>
            <a:pPr indent="228600">
              <a:buNone/>
            </a:pPr>
            <a:r>
              <a:rPr lang="ru-RU" sz="3200" dirty="0" smtClean="0"/>
              <a:t>И </a:t>
            </a:r>
            <a:r>
              <a:rPr lang="ru-RU" sz="3200" b="1" u="sng" dirty="0" smtClean="0">
                <a:solidFill>
                  <a:srgbClr val="7030A0"/>
                </a:solidFill>
              </a:rPr>
              <a:t>журавли</a:t>
            </a:r>
            <a:r>
              <a:rPr lang="ru-RU" sz="3200" dirty="0" smtClean="0"/>
              <a:t>, печально пролетая,</a:t>
            </a:r>
          </a:p>
          <a:p>
            <a:pPr indent="228600">
              <a:buNone/>
            </a:pPr>
            <a:r>
              <a:rPr lang="ru-RU" sz="3200" dirty="0" smtClean="0"/>
              <a:t>Уж </a:t>
            </a:r>
            <a:r>
              <a:rPr lang="ru-RU" sz="3200" b="1" u="dbl" dirty="0" smtClean="0">
                <a:solidFill>
                  <a:srgbClr val="7030A0"/>
                </a:solidFill>
              </a:rPr>
              <a:t>не жалеют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/>
              <a:t>больше ни о ком.</a:t>
            </a:r>
          </a:p>
          <a:p>
            <a:endParaRPr lang="ru-RU" dirty="0"/>
          </a:p>
        </p:txBody>
      </p:sp>
      <p:pic>
        <p:nvPicPr>
          <p:cNvPr id="23554" name="Picture 2" descr="https://www.neizvestniy-geniy.ru/images/works/photo/2014/09/125726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7630" y="2799471"/>
            <a:ext cx="3751384" cy="281353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Синтаксическая пятиминутка.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6" name="AutoShape 2" descr="Составное глагольное сказуем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cloud.prezentacii.org/19/10/165676/images/scree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249" y="184799"/>
            <a:ext cx="9383151" cy="6335576"/>
          </a:xfrm>
          <a:prstGeom prst="rect">
            <a:avLst/>
          </a:prstGeom>
          <a:noFill/>
        </p:spPr>
      </p:pic>
      <p:pic>
        <p:nvPicPr>
          <p:cNvPr id="8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3496" y="2017110"/>
            <a:ext cx="3391435" cy="4840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Например: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>
            <a:normAutofit/>
          </a:bodyPr>
          <a:lstStyle/>
          <a:p>
            <a:pPr lvl="0" indent="228600" algn="just">
              <a:buNone/>
            </a:pPr>
            <a:r>
              <a:rPr lang="ru-RU" sz="3200" b="1" dirty="0" smtClean="0"/>
              <a:t>Каждый человек </a:t>
            </a:r>
            <a:r>
              <a:rPr lang="ru-RU" sz="3200" b="1" u="dbl" dirty="0" smtClean="0">
                <a:solidFill>
                  <a:srgbClr val="7030A0"/>
                </a:solidFill>
              </a:rPr>
              <a:t>должен</a:t>
            </a:r>
            <a:r>
              <a:rPr lang="ru-RU" sz="3200" b="1" dirty="0" smtClean="0"/>
              <a:t> так же </a:t>
            </a:r>
            <a:r>
              <a:rPr lang="ru-RU" sz="3200" b="1" u="dbl" dirty="0" smtClean="0">
                <a:solidFill>
                  <a:srgbClr val="7030A0"/>
                </a:solidFill>
              </a:rPr>
              <a:t>писать</a:t>
            </a:r>
            <a:r>
              <a:rPr lang="ru-RU" sz="3200" b="1" dirty="0" smtClean="0"/>
              <a:t> хорошо, как и </a:t>
            </a:r>
            <a:r>
              <a:rPr lang="ru-RU" sz="3200" b="1" u="dbl" dirty="0" smtClean="0">
                <a:solidFill>
                  <a:srgbClr val="7030A0"/>
                </a:solidFill>
              </a:rPr>
              <a:t>говорить</a:t>
            </a:r>
            <a:r>
              <a:rPr lang="ru-RU" sz="3200" b="1" dirty="0" smtClean="0"/>
              <a:t> хорошо.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Должен</a:t>
            </a:r>
            <a:r>
              <a:rPr lang="ru-RU" sz="3200" dirty="0" smtClean="0"/>
              <a:t> – </a:t>
            </a:r>
            <a:r>
              <a:rPr lang="ru-RU" sz="3200" b="1" i="1" dirty="0" smtClean="0">
                <a:solidFill>
                  <a:srgbClr val="0070C0"/>
                </a:solidFill>
              </a:rPr>
              <a:t>вспомогательный глагол</a:t>
            </a:r>
            <a:r>
              <a:rPr lang="ru-RU" sz="3200" dirty="0" smtClean="0"/>
              <a:t>. Выражает ГЗ (информация о времени, числе и роде) и дополнительные лексические значения.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Писать, говорить </a:t>
            </a:r>
            <a:r>
              <a:rPr lang="ru-RU" sz="3200" dirty="0" smtClean="0"/>
              <a:t>– </a:t>
            </a:r>
            <a:r>
              <a:rPr lang="ru-RU" sz="3200" b="1" i="1" dirty="0" smtClean="0">
                <a:solidFill>
                  <a:srgbClr val="0070C0"/>
                </a:solidFill>
              </a:rPr>
              <a:t>неопределенная форма глагола</a:t>
            </a:r>
            <a:r>
              <a:rPr lang="ru-RU" sz="3200" dirty="0" smtClean="0"/>
              <a:t>. Выражает лексическое значение.</a:t>
            </a:r>
            <a:endParaRPr lang="ru-RU" sz="3200" dirty="0"/>
          </a:p>
        </p:txBody>
      </p:sp>
      <p:pic>
        <p:nvPicPr>
          <p:cNvPr id="4" name="Picture 2" descr="https://avatars.mds.yandex.net/get-zen_doc/1034365/pub_5dc32bbfec575b00b1543ba9_5dc32d3ac05c7100ade0714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9841" y="4389120"/>
            <a:ext cx="1510079" cy="211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471</Words>
  <Application>Microsoft Office PowerPoint</Application>
  <PresentationFormat>Произвольный</PresentationFormat>
  <Paragraphs>172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Сегодня на уроке</vt:lpstr>
      <vt:lpstr>Проверка самостоятельной работы. </vt:lpstr>
      <vt:lpstr>Повторение.</vt:lpstr>
      <vt:lpstr>Слайд 5</vt:lpstr>
      <vt:lpstr>Синтаксическая пятиминутка.</vt:lpstr>
      <vt:lpstr>Синтаксическая пятиминутка.</vt:lpstr>
      <vt:lpstr>Слайд 8</vt:lpstr>
      <vt:lpstr>  Например:</vt:lpstr>
      <vt:lpstr>Вспомогательные глаголы в СГС. </vt:lpstr>
      <vt:lpstr>Вспомогательные глаголы в СГС.</vt:lpstr>
      <vt:lpstr>Вспомогательные глаголы в СГС.</vt:lpstr>
      <vt:lpstr>Вспомогательные глаголы в СГС.</vt:lpstr>
      <vt:lpstr>Вспомогательные глаголы в СГС.</vt:lpstr>
      <vt:lpstr>Вспомогательные глаголы в СГС.</vt:lpstr>
      <vt:lpstr>    Таким образом…</vt:lpstr>
      <vt:lpstr>Обратите внимание!</vt:lpstr>
      <vt:lpstr>Задание.</vt:lpstr>
      <vt:lpstr>Синквейн</vt:lpstr>
      <vt:lpstr>Слайд 20</vt:lpstr>
      <vt:lpstr>Обобщение изученного на уроке. 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72</cp:revision>
  <dcterms:created xsi:type="dcterms:W3CDTF">2020-08-20T14:06:43Z</dcterms:created>
  <dcterms:modified xsi:type="dcterms:W3CDTF">2020-10-06T14:56:27Z</dcterms:modified>
</cp:coreProperties>
</file>