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8" r:id="rId3"/>
    <p:sldId id="1399" r:id="rId4"/>
    <p:sldId id="1416" r:id="rId5"/>
    <p:sldId id="1427" r:id="rId6"/>
    <p:sldId id="1417" r:id="rId7"/>
    <p:sldId id="1431" r:id="rId8"/>
    <p:sldId id="1404" r:id="rId9"/>
    <p:sldId id="1405" r:id="rId10"/>
    <p:sldId id="1406" r:id="rId11"/>
    <p:sldId id="1408" r:id="rId12"/>
    <p:sldId id="1410" r:id="rId13"/>
    <p:sldId id="1412" r:id="rId14"/>
    <p:sldId id="1413" r:id="rId15"/>
    <p:sldId id="1414" r:id="rId16"/>
    <p:sldId id="1418" r:id="rId17"/>
    <p:sldId id="1415" r:id="rId18"/>
    <p:sldId id="1419" r:id="rId19"/>
    <p:sldId id="1429" r:id="rId20"/>
    <p:sldId id="1430" r:id="rId21"/>
    <p:sldId id="1421" r:id="rId22"/>
    <p:sldId id="1428" r:id="rId23"/>
    <p:sldId id="1402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2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00117" y="2672559"/>
            <a:ext cx="759871" cy="2082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680" y="2647700"/>
            <a:ext cx="8276449" cy="255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Составное глагольное сказуемое.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Вспомогательные глаголы в СГС.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69145"/>
            <a:ext cx="10515600" cy="5107818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b="1" dirty="0" smtClean="0"/>
              <a:t>В качестве вспомогательного глагола используются: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1. Глаголы, обозначающие начало, продолжение и конец действия:</a:t>
            </a:r>
          </a:p>
          <a:p>
            <a:pPr indent="228600" algn="just" fontAlgn="base"/>
            <a:r>
              <a:rPr lang="ru-RU" i="1" dirty="0" smtClean="0"/>
              <a:t>начать</a:t>
            </a:r>
            <a:endParaRPr lang="ru-RU" dirty="0" smtClean="0"/>
          </a:p>
          <a:p>
            <a:pPr indent="228600" algn="just" fontAlgn="base"/>
            <a:r>
              <a:rPr lang="ru-RU" i="1" dirty="0" smtClean="0"/>
              <a:t>стать</a:t>
            </a:r>
            <a:endParaRPr lang="ru-RU" dirty="0" smtClean="0"/>
          </a:p>
          <a:p>
            <a:pPr indent="228600" algn="just" fontAlgn="base"/>
            <a:r>
              <a:rPr lang="ru-RU" i="1" dirty="0" smtClean="0"/>
              <a:t>приниматься</a:t>
            </a:r>
            <a:endParaRPr lang="ru-RU" dirty="0" smtClean="0"/>
          </a:p>
          <a:p>
            <a:pPr indent="228600" algn="just" fontAlgn="base"/>
            <a:r>
              <a:rPr lang="ru-RU" i="1" dirty="0" smtClean="0"/>
              <a:t>продолжать</a:t>
            </a:r>
            <a:endParaRPr lang="ru-RU" dirty="0" smtClean="0"/>
          </a:p>
          <a:p>
            <a:pPr indent="228600" algn="just" fontAlgn="base"/>
            <a:r>
              <a:rPr lang="ru-RU" i="1" dirty="0" smtClean="0"/>
              <a:t>прекратить</a:t>
            </a:r>
            <a:endParaRPr lang="ru-RU" dirty="0" smtClean="0"/>
          </a:p>
          <a:p>
            <a:pPr indent="228600" algn="just" fontAlgn="base"/>
            <a:r>
              <a:rPr lang="ru-RU" i="1" dirty="0" smtClean="0"/>
              <a:t>бросить</a:t>
            </a:r>
            <a:endParaRPr lang="ru-RU" dirty="0" smtClean="0"/>
          </a:p>
          <a:p>
            <a:pPr indent="228600" algn="just" fontAlgn="base"/>
            <a:r>
              <a:rPr lang="ru-RU" i="1" dirty="0" smtClean="0"/>
              <a:t>перестать</a:t>
            </a:r>
            <a:r>
              <a:rPr lang="ru-RU" dirty="0" smtClean="0"/>
              <a:t> и пр.</a:t>
            </a:r>
          </a:p>
          <a:p>
            <a:endParaRPr lang="ru-RU" dirty="0"/>
          </a:p>
        </p:txBody>
      </p:sp>
      <p:pic>
        <p:nvPicPr>
          <p:cNvPr id="4" name="Picture 2" descr="https://pbs.twimg.com/media/ES0FfHiXsAA5fS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7238" y="4304713"/>
            <a:ext cx="2588454" cy="194134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115951" y="275414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200" b="1" dirty="0" smtClean="0"/>
              <a:t>Генри </a:t>
            </a:r>
            <a:r>
              <a:rPr lang="ru-RU" sz="3200" b="1" dirty="0" smtClean="0">
                <a:solidFill>
                  <a:srgbClr val="7030A0"/>
                </a:solidFill>
              </a:rPr>
              <a:t>перестал </a:t>
            </a:r>
            <a:r>
              <a:rPr lang="ru-RU" sz="3200" b="1" dirty="0" smtClean="0"/>
              <a:t>жевать, посмотрел через костер на собак и пересчитал их. 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06" y="22444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Вспомогательные глаголы в СГС.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09822"/>
            <a:ext cx="10515600" cy="4967141"/>
          </a:xfrm>
        </p:spPr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2. Модальные глаголы со значением намерения, желания, волеизъявления, способности:</a:t>
            </a:r>
          </a:p>
          <a:p>
            <a:pPr fontAlgn="base"/>
            <a:r>
              <a:rPr lang="ru-RU" i="1" dirty="0" smtClean="0"/>
              <a:t>хотеть</a:t>
            </a:r>
            <a:endParaRPr lang="ru-RU" dirty="0" smtClean="0"/>
          </a:p>
          <a:p>
            <a:pPr fontAlgn="base"/>
            <a:r>
              <a:rPr lang="ru-RU" i="1" dirty="0" smtClean="0"/>
              <a:t>мочь</a:t>
            </a:r>
            <a:endParaRPr lang="ru-RU" dirty="0" smtClean="0"/>
          </a:p>
          <a:p>
            <a:pPr fontAlgn="base"/>
            <a:r>
              <a:rPr lang="ru-RU" i="1" dirty="0" smtClean="0"/>
              <a:t>желать</a:t>
            </a:r>
            <a:endParaRPr lang="ru-RU" dirty="0" smtClean="0"/>
          </a:p>
          <a:p>
            <a:pPr fontAlgn="base"/>
            <a:r>
              <a:rPr lang="ru-RU" i="1" dirty="0" smtClean="0"/>
              <a:t>уметь</a:t>
            </a:r>
            <a:endParaRPr lang="ru-RU" dirty="0" smtClean="0"/>
          </a:p>
          <a:p>
            <a:pPr fontAlgn="base"/>
            <a:r>
              <a:rPr lang="ru-RU" i="1" dirty="0" smtClean="0"/>
              <a:t>намереваться</a:t>
            </a:r>
            <a:endParaRPr lang="ru-RU" dirty="0" smtClean="0"/>
          </a:p>
          <a:p>
            <a:pPr fontAlgn="base"/>
            <a:r>
              <a:rPr lang="ru-RU" i="1" dirty="0" smtClean="0"/>
              <a:t>надеяться</a:t>
            </a:r>
            <a:endParaRPr lang="ru-RU" dirty="0" smtClean="0"/>
          </a:p>
          <a:p>
            <a:pPr fontAlgn="base"/>
            <a:r>
              <a:rPr lang="ru-RU" i="1" dirty="0" smtClean="0"/>
              <a:t>суметь</a:t>
            </a:r>
            <a:endParaRPr lang="ru-RU" dirty="0" smtClean="0"/>
          </a:p>
          <a:p>
            <a:pPr fontAlgn="base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875607" y="2099493"/>
            <a:ext cx="6096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itchFamily="34" charset="0"/>
              <a:buChar char="•"/>
            </a:pPr>
            <a:r>
              <a:rPr lang="ru-RU" sz="2800" i="1" dirty="0" smtClean="0"/>
              <a:t> ухитряться</a:t>
            </a:r>
            <a:endParaRPr lang="ru-RU" sz="28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sz="2800" i="1" dirty="0" smtClean="0"/>
              <a:t> стремиться</a:t>
            </a:r>
            <a:endParaRPr lang="ru-RU" sz="28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sz="2800" i="1" dirty="0" smtClean="0"/>
              <a:t>думать</a:t>
            </a:r>
            <a:endParaRPr lang="ru-RU" sz="2800" dirty="0" smtClean="0"/>
          </a:p>
          <a:p>
            <a:pPr fontAlgn="base">
              <a:buFont typeface="Arial" pitchFamily="34" charset="0"/>
              <a:buChar char="•"/>
            </a:pPr>
            <a:r>
              <a:rPr lang="ru-RU" sz="2800" i="1" dirty="0" smtClean="0"/>
              <a:t> мечтать</a:t>
            </a:r>
            <a:endParaRPr lang="ru-RU" sz="2800" dirty="0" smtClean="0"/>
          </a:p>
          <a:p>
            <a:pPr fontAlgn="base"/>
            <a:endParaRPr lang="ru-RU" sz="2800" dirty="0"/>
          </a:p>
        </p:txBody>
      </p:sp>
      <p:pic>
        <p:nvPicPr>
          <p:cNvPr id="5" name="Picture 2" descr="https://pbs.twimg.com/media/ES0FfHiXsAA5fSU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32984" y="2067949"/>
            <a:ext cx="2569700" cy="19272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45391" y="4442265"/>
            <a:ext cx="70901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К концу лета он </a:t>
            </a:r>
            <a:r>
              <a:rPr lang="ru-RU" sz="2800" b="1" dirty="0" smtClean="0">
                <a:solidFill>
                  <a:srgbClr val="7030A0"/>
                </a:solidFill>
              </a:rPr>
              <a:t>ухитрился</a:t>
            </a:r>
            <a:r>
              <a:rPr lang="ru-RU" sz="2800" b="1" dirty="0" smtClean="0"/>
              <a:t> всё-таки купить у цыган за полтинник худого, с горбом, как у свиньи, медвежонка.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81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Вспомогательные глаголы в СГС.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81686"/>
            <a:ext cx="10515600" cy="4995277"/>
          </a:xfrm>
        </p:spPr>
        <p:txBody>
          <a:bodyPr>
            <a:normAutofit fontScale="92500" lnSpcReduction="10000"/>
          </a:bodyPr>
          <a:lstStyle/>
          <a:p>
            <a:pPr indent="228600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3. Глаголы, выражающие эмоциональное состояние:</a:t>
            </a:r>
          </a:p>
          <a:p>
            <a:pPr indent="228600" fontAlgn="base"/>
            <a:r>
              <a:rPr lang="ru-RU" i="1" dirty="0" smtClean="0"/>
              <a:t>любить</a:t>
            </a:r>
            <a:endParaRPr lang="ru-RU" dirty="0" smtClean="0"/>
          </a:p>
          <a:p>
            <a:pPr indent="228600" fontAlgn="base"/>
            <a:r>
              <a:rPr lang="ru-RU" i="1" dirty="0" smtClean="0"/>
              <a:t>бояться</a:t>
            </a:r>
            <a:endParaRPr lang="ru-RU" dirty="0" smtClean="0"/>
          </a:p>
          <a:p>
            <a:pPr indent="228600" fontAlgn="base"/>
            <a:r>
              <a:rPr lang="ru-RU" i="1" dirty="0" smtClean="0"/>
              <a:t>страшиться</a:t>
            </a:r>
            <a:endParaRPr lang="ru-RU" dirty="0" smtClean="0"/>
          </a:p>
          <a:p>
            <a:pPr indent="228600" fontAlgn="base"/>
            <a:r>
              <a:rPr lang="ru-RU" i="1" dirty="0" smtClean="0"/>
              <a:t>стыдиться</a:t>
            </a:r>
            <a:endParaRPr lang="ru-RU" dirty="0" smtClean="0"/>
          </a:p>
          <a:p>
            <a:pPr indent="228600" fontAlgn="base"/>
            <a:r>
              <a:rPr lang="ru-RU" i="1" dirty="0" smtClean="0"/>
              <a:t>стесняться</a:t>
            </a:r>
            <a:endParaRPr lang="ru-RU" dirty="0" smtClean="0"/>
          </a:p>
          <a:p>
            <a:pPr indent="228600" fontAlgn="base"/>
            <a:r>
              <a:rPr lang="ru-RU" i="1" dirty="0" smtClean="0"/>
              <a:t> решиться</a:t>
            </a:r>
            <a:endParaRPr lang="ru-RU" dirty="0" smtClean="0"/>
          </a:p>
          <a:p>
            <a:pPr indent="228600" fontAlgn="base"/>
            <a:r>
              <a:rPr lang="ru-RU" i="1" dirty="0" smtClean="0"/>
              <a:t>осмелиться</a:t>
            </a:r>
            <a:endParaRPr lang="ru-RU" dirty="0" smtClean="0"/>
          </a:p>
          <a:p>
            <a:pPr indent="228600" fontAlgn="base"/>
            <a:r>
              <a:rPr lang="ru-RU" i="1" dirty="0" smtClean="0"/>
              <a:t>ненавидеть</a:t>
            </a:r>
            <a:endParaRPr lang="ru-RU" dirty="0" smtClean="0"/>
          </a:p>
          <a:p>
            <a:pPr indent="228600" fontAlgn="base"/>
            <a:r>
              <a:rPr lang="ru-RU" i="1" dirty="0" smtClean="0"/>
              <a:t>привыкать</a:t>
            </a:r>
            <a:endParaRPr lang="ru-RU" dirty="0" smtClean="0"/>
          </a:p>
          <a:p>
            <a:pPr indent="228600" fontAlgn="base"/>
            <a:r>
              <a:rPr lang="ru-RU" i="1" dirty="0" smtClean="0"/>
              <a:t>привыкнуть.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https://pbs.twimg.com/media/ES0FfHiXsAA5fS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5428" y="3699803"/>
            <a:ext cx="3563815" cy="267286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135902" y="2418695"/>
            <a:ext cx="74980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Мне стало жаль старика, я твердо </a:t>
            </a:r>
            <a:r>
              <a:rPr lang="ru-RU" sz="2800" b="1" dirty="0" smtClean="0">
                <a:solidFill>
                  <a:srgbClr val="7030A0"/>
                </a:solidFill>
              </a:rPr>
              <a:t>решил</a:t>
            </a:r>
            <a:r>
              <a:rPr lang="ru-RU" sz="2800" b="1" dirty="0" smtClean="0"/>
              <a:t> остаться в родительском доме и не думать более о морских путешествиях.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Вспомогательные глаголы в СГС.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64566"/>
            <a:ext cx="10515600" cy="4812397"/>
          </a:xfrm>
        </p:spPr>
        <p:txBody>
          <a:bodyPr/>
          <a:lstStyle/>
          <a:p>
            <a:pPr indent="228600" fontAlgn="base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4. Некоторые безличные глаголы:</a:t>
            </a:r>
          </a:p>
          <a:p>
            <a:pPr indent="228600" fontAlgn="base"/>
            <a:r>
              <a:rPr lang="ru-RU" sz="3600" i="1" dirty="0" smtClean="0"/>
              <a:t>следует</a:t>
            </a:r>
            <a:endParaRPr lang="ru-RU" sz="3600" dirty="0" smtClean="0"/>
          </a:p>
          <a:p>
            <a:pPr indent="228600" fontAlgn="base"/>
            <a:r>
              <a:rPr lang="ru-RU" sz="3600" i="1" dirty="0" smtClean="0"/>
              <a:t>стоит</a:t>
            </a:r>
            <a:endParaRPr lang="ru-RU" sz="3600" dirty="0" smtClean="0"/>
          </a:p>
          <a:p>
            <a:pPr indent="228600" fontAlgn="base"/>
            <a:r>
              <a:rPr lang="ru-RU" sz="3600" i="1" dirty="0" smtClean="0"/>
              <a:t>требуется</a:t>
            </a:r>
            <a:r>
              <a:rPr lang="ru-RU" sz="3600" dirty="0" smtClean="0"/>
              <a:t> и др.</a:t>
            </a:r>
          </a:p>
          <a:p>
            <a:pPr indent="228600" fontAlgn="base">
              <a:buNone/>
            </a:pPr>
            <a:endParaRPr lang="ru-RU" sz="3600" dirty="0" smtClean="0"/>
          </a:p>
          <a:p>
            <a:pPr indent="228600" algn="ctr" fontAlgn="base">
              <a:buNone/>
            </a:pPr>
            <a:r>
              <a:rPr lang="ru-RU" sz="3600" b="1" dirty="0" smtClean="0"/>
              <a:t>Да, над этим решительно </a:t>
            </a:r>
            <a:r>
              <a:rPr lang="ru-RU" sz="3600" b="1" dirty="0" smtClean="0">
                <a:solidFill>
                  <a:srgbClr val="7030A0"/>
                </a:solidFill>
              </a:rPr>
              <a:t>следует </a:t>
            </a:r>
            <a:r>
              <a:rPr lang="ru-RU" sz="3600" b="1" dirty="0" smtClean="0"/>
              <a:t>подумать.</a:t>
            </a:r>
          </a:p>
          <a:p>
            <a:endParaRPr lang="ru-RU" dirty="0"/>
          </a:p>
        </p:txBody>
      </p:sp>
      <p:pic>
        <p:nvPicPr>
          <p:cNvPr id="4" name="Picture 2" descr="https://pbs.twimg.com/media/ES0FfHiXsAA5fS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0622" y="1958925"/>
            <a:ext cx="3052690" cy="2289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403" y="19631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Вспомогательные глаголы в СГС.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195754"/>
            <a:ext cx="10515600" cy="4981209"/>
          </a:xfrm>
        </p:spPr>
        <p:txBody>
          <a:bodyPr>
            <a:normAutofit fontScale="92500" lnSpcReduction="10000"/>
          </a:bodyPr>
          <a:lstStyle/>
          <a:p>
            <a:pPr indent="457200" algn="just" fontAlgn="base">
              <a:buNone/>
            </a:pPr>
            <a:r>
              <a:rPr lang="ru-RU" b="1" dirty="0" smtClean="0">
                <a:solidFill>
                  <a:srgbClr val="0070C0"/>
                </a:solidFill>
              </a:rPr>
              <a:t>5. Краткие прилагательные, не имеющие полной формы или имеющие её с другим лексическим значением:</a:t>
            </a:r>
          </a:p>
          <a:p>
            <a:pPr indent="457200" fontAlgn="base"/>
            <a:r>
              <a:rPr lang="ru-RU" i="1" dirty="0" smtClean="0"/>
              <a:t>рад</a:t>
            </a:r>
            <a:endParaRPr lang="ru-RU" dirty="0" smtClean="0"/>
          </a:p>
          <a:p>
            <a:pPr indent="457200" fontAlgn="base"/>
            <a:r>
              <a:rPr lang="ru-RU" i="1" dirty="0" smtClean="0"/>
              <a:t>горазд</a:t>
            </a:r>
            <a:endParaRPr lang="ru-RU" dirty="0" smtClean="0"/>
          </a:p>
          <a:p>
            <a:pPr indent="457200" fontAlgn="base"/>
            <a:r>
              <a:rPr lang="ru-RU" i="1" dirty="0" smtClean="0"/>
              <a:t>согласен</a:t>
            </a:r>
            <a:endParaRPr lang="ru-RU" dirty="0" smtClean="0"/>
          </a:p>
          <a:p>
            <a:pPr indent="457200" fontAlgn="base"/>
            <a:r>
              <a:rPr lang="ru-RU" i="1" dirty="0" smtClean="0"/>
              <a:t>нужен</a:t>
            </a:r>
            <a:endParaRPr lang="ru-RU" dirty="0" smtClean="0"/>
          </a:p>
          <a:p>
            <a:pPr indent="457200" fontAlgn="base"/>
            <a:r>
              <a:rPr lang="ru-RU" i="1" dirty="0" smtClean="0"/>
              <a:t>должен</a:t>
            </a:r>
            <a:endParaRPr lang="ru-RU" dirty="0" smtClean="0"/>
          </a:p>
          <a:p>
            <a:pPr indent="457200" fontAlgn="base"/>
            <a:r>
              <a:rPr lang="ru-RU" i="1" dirty="0" smtClean="0"/>
              <a:t>намерен</a:t>
            </a:r>
            <a:endParaRPr lang="ru-RU" dirty="0" smtClean="0"/>
          </a:p>
          <a:p>
            <a:pPr indent="457200" fontAlgn="base"/>
            <a:r>
              <a:rPr lang="ru-RU" i="1" dirty="0" smtClean="0"/>
              <a:t>готов</a:t>
            </a:r>
            <a:endParaRPr lang="ru-RU" dirty="0" smtClean="0"/>
          </a:p>
          <a:p>
            <a:pPr indent="457200" fontAlgn="base"/>
            <a:r>
              <a:rPr lang="ru-RU" i="1" dirty="0" smtClean="0"/>
              <a:t>способен</a:t>
            </a:r>
            <a:endParaRPr lang="ru-RU" dirty="0" smtClean="0"/>
          </a:p>
          <a:p>
            <a:pPr indent="457200" fontAlgn="base"/>
            <a:r>
              <a:rPr lang="ru-RU" i="1" dirty="0" smtClean="0"/>
              <a:t>волен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22056" y="2402451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ctr" fontAlgn="base"/>
            <a:r>
              <a:rPr lang="ru-RU" sz="3200" b="1" dirty="0" smtClean="0"/>
              <a:t>Нужно выбирать ту профессию, в которой ты  </a:t>
            </a:r>
            <a:r>
              <a:rPr lang="ru-RU" sz="3200" b="1" dirty="0" smtClean="0">
                <a:solidFill>
                  <a:srgbClr val="7030A0"/>
                </a:solidFill>
              </a:rPr>
              <a:t>способен </a:t>
            </a:r>
            <a:r>
              <a:rPr lang="ru-RU" sz="3200" b="1" dirty="0" smtClean="0"/>
              <a:t>проявить</a:t>
            </a:r>
            <a:endParaRPr lang="ru-RU" sz="3200" dirty="0" smtClean="0"/>
          </a:p>
          <a:p>
            <a:pPr indent="228600" algn="ctr" fontAlgn="base">
              <a:buNone/>
            </a:pPr>
            <a:r>
              <a:rPr lang="ru-RU" sz="3200" b="1" dirty="0" smtClean="0"/>
              <a:t> все силы души.</a:t>
            </a:r>
          </a:p>
        </p:txBody>
      </p:sp>
      <p:pic>
        <p:nvPicPr>
          <p:cNvPr id="5" name="Picture 2" descr="https://pbs.twimg.com/media/ES0FfHiXsAA5fSU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80961" y="4294162"/>
            <a:ext cx="3052690" cy="2289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Вспомогательные глаголы в СГС.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/>
          <a:lstStyle/>
          <a:p>
            <a:pPr indent="228600" fontAlgn="base">
              <a:buNone/>
            </a:pPr>
            <a:r>
              <a:rPr lang="ru-RU" sz="3600" b="1" dirty="0" smtClean="0">
                <a:solidFill>
                  <a:srgbClr val="0070C0"/>
                </a:solidFill>
              </a:rPr>
              <a:t>6. Слова состояния</a:t>
            </a:r>
          </a:p>
          <a:p>
            <a:pPr indent="228600" fontAlgn="base"/>
            <a:r>
              <a:rPr lang="ru-RU" sz="3600" i="1" dirty="0" smtClean="0"/>
              <a:t>можно</a:t>
            </a:r>
            <a:endParaRPr lang="ru-RU" sz="3600" dirty="0" smtClean="0"/>
          </a:p>
          <a:p>
            <a:pPr indent="228600" fontAlgn="base"/>
            <a:r>
              <a:rPr lang="ru-RU" sz="3600" i="1" dirty="0" smtClean="0"/>
              <a:t>нельзя</a:t>
            </a:r>
            <a:endParaRPr lang="ru-RU" sz="3600" dirty="0" smtClean="0"/>
          </a:p>
          <a:p>
            <a:pPr indent="228600" fontAlgn="base"/>
            <a:r>
              <a:rPr lang="ru-RU" sz="3600" i="1" dirty="0" smtClean="0"/>
              <a:t>надо.</a:t>
            </a:r>
          </a:p>
          <a:p>
            <a:pPr indent="228600" fontAlgn="base">
              <a:buNone/>
            </a:pPr>
            <a:endParaRPr lang="ru-RU" sz="3600" dirty="0" smtClean="0"/>
          </a:p>
          <a:p>
            <a:pPr indent="228600" algn="ctr" fontAlgn="base">
              <a:buNone/>
            </a:pPr>
            <a:r>
              <a:rPr lang="ru-RU" sz="3600" b="1" dirty="0" smtClean="0"/>
              <a:t>По праздникам  </a:t>
            </a:r>
            <a:r>
              <a:rPr lang="ru-RU" sz="3600" b="1" dirty="0" smtClean="0">
                <a:solidFill>
                  <a:srgbClr val="7030A0"/>
                </a:solidFill>
              </a:rPr>
              <a:t>можно было </a:t>
            </a:r>
            <a:r>
              <a:rPr lang="ru-RU" sz="3600" b="1" dirty="0" smtClean="0"/>
              <a:t>понежиться</a:t>
            </a:r>
            <a:endParaRPr lang="ru-RU" sz="3600" dirty="0" smtClean="0"/>
          </a:p>
          <a:p>
            <a:pPr indent="228600" algn="ctr" fontAlgn="base">
              <a:buNone/>
            </a:pPr>
            <a:r>
              <a:rPr lang="ru-RU" sz="3600" b="1" dirty="0" smtClean="0"/>
              <a:t> в постели подольше.</a:t>
            </a:r>
          </a:p>
          <a:p>
            <a:endParaRPr lang="ru-RU" dirty="0"/>
          </a:p>
        </p:txBody>
      </p:sp>
      <p:pic>
        <p:nvPicPr>
          <p:cNvPr id="4" name="Picture 2" descr="https://pbs.twimg.com/media/ES0FfHiXsAA5fSU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38758" y="1621300"/>
            <a:ext cx="3052690" cy="2289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    Таким образом…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72197" y="1849902"/>
            <a:ext cx="10832123" cy="5008098"/>
          </a:xfrm>
        </p:spPr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Основные вспомогательные глаголы обозначают:</a:t>
            </a:r>
            <a:endParaRPr lang="ru-RU" dirty="0" smtClean="0"/>
          </a:p>
          <a:p>
            <a:pPr indent="228600" algn="just">
              <a:buFont typeface="Wingdings" pitchFamily="2" charset="2"/>
              <a:buChar char="Ø"/>
            </a:pPr>
            <a:r>
              <a:rPr lang="ru-RU" sz="3200" dirty="0" smtClean="0"/>
              <a:t> Начало, конец, продолжение действия.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200" dirty="0" smtClean="0"/>
              <a:t> Желательность, возможность, необходимость действия.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200" dirty="0" smtClean="0"/>
              <a:t> Эмоциональную оценку действия.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200" dirty="0" smtClean="0"/>
              <a:t> Краткие прилагательные в роли вспомогательных глаголов.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877" y="252584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Обратите внимание!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6775" y="1434905"/>
            <a:ext cx="11113478" cy="4742058"/>
          </a:xfrm>
        </p:spPr>
        <p:txBody>
          <a:bodyPr/>
          <a:lstStyle/>
          <a:p>
            <a:pPr indent="228600" algn="just" fontAlgn="base">
              <a:buNone/>
            </a:pPr>
            <a:r>
              <a:rPr lang="ru-RU" dirty="0" smtClean="0"/>
              <a:t>Обратим внимание на роль </a:t>
            </a:r>
            <a:r>
              <a:rPr lang="ru-RU" b="1" dirty="0" smtClean="0"/>
              <a:t>инфинитива</a:t>
            </a:r>
            <a:r>
              <a:rPr lang="ru-RU" dirty="0" smtClean="0"/>
              <a:t> в предложении и не путаем его с составным глагольным сказуемым, например:</a:t>
            </a:r>
          </a:p>
          <a:p>
            <a:pPr indent="228600" algn="just" fontAlgn="base">
              <a:buNone/>
            </a:pPr>
            <a:r>
              <a:rPr lang="ru-RU" sz="3200" b="1" dirty="0" smtClean="0"/>
              <a:t>Пойду в огород (зачем?) </a:t>
            </a:r>
            <a:r>
              <a:rPr lang="ru-RU" sz="3200" b="1" u="dotDash" dirty="0" smtClean="0">
                <a:solidFill>
                  <a:srgbClr val="7030A0"/>
                </a:solidFill>
              </a:rPr>
              <a:t>собрать</a:t>
            </a:r>
            <a:r>
              <a:rPr lang="ru-RU" sz="3200" b="1" dirty="0" smtClean="0"/>
              <a:t> зелени </a:t>
            </a:r>
            <a:r>
              <a:rPr lang="ru-RU" sz="3200" b="1" dirty="0" smtClean="0">
                <a:solidFill>
                  <a:srgbClr val="00B050"/>
                </a:solidFill>
              </a:rPr>
              <a:t>(обстоятельство).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3778" y="3513798"/>
            <a:ext cx="706667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just" fontAlgn="base">
              <a:buNone/>
            </a:pPr>
            <a:r>
              <a:rPr lang="ru-RU" sz="3200" b="1" dirty="0" smtClean="0"/>
              <a:t>Мама попросила Машу  (о чём?) быстрее </a:t>
            </a:r>
            <a:r>
              <a:rPr lang="ru-RU" sz="3200" b="1" u="dash" dirty="0" smtClean="0">
                <a:solidFill>
                  <a:srgbClr val="7030A0"/>
                </a:solidFill>
              </a:rPr>
              <a:t>собираться</a:t>
            </a:r>
            <a:r>
              <a:rPr lang="ru-RU" sz="3200" b="1" dirty="0" smtClean="0"/>
              <a:t> в школу </a:t>
            </a:r>
            <a:r>
              <a:rPr lang="ru-RU" sz="3200" b="1" dirty="0" smtClean="0">
                <a:solidFill>
                  <a:srgbClr val="00B050"/>
                </a:solidFill>
              </a:rPr>
              <a:t>(дополнение).</a:t>
            </a:r>
          </a:p>
        </p:txBody>
      </p:sp>
      <p:pic>
        <p:nvPicPr>
          <p:cNvPr id="11268" name="Picture 4" descr="https://www.gbou195.ru/uploads/images/333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63754" y="3209589"/>
            <a:ext cx="5135987" cy="3422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7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998806"/>
            <a:ext cx="10515600" cy="5472332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b="1" dirty="0" smtClean="0"/>
              <a:t> Распределите предложения, указав только их номер: </a:t>
            </a:r>
            <a:r>
              <a:rPr lang="ru-RU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/>
              <a:t> – с простым глагольным сказуемым, </a:t>
            </a:r>
            <a:r>
              <a:rPr lang="ru-RU" b="1" dirty="0" smtClean="0">
                <a:solidFill>
                  <a:srgbClr val="C00000"/>
                </a:solidFill>
              </a:rPr>
              <a:t>II</a:t>
            </a:r>
            <a:r>
              <a:rPr lang="ru-RU" b="1" dirty="0" smtClean="0"/>
              <a:t> – с составным глагольным сказуемым.</a:t>
            </a:r>
          </a:p>
          <a:p>
            <a:pPr indent="228600" algn="just">
              <a:buNone/>
            </a:pPr>
            <a:r>
              <a:rPr lang="ru-RU" dirty="0" smtClean="0"/>
              <a:t>1. Слова только мешают понимать друг друга. </a:t>
            </a:r>
          </a:p>
          <a:p>
            <a:pPr indent="228600" algn="just">
              <a:buNone/>
            </a:pPr>
            <a:r>
              <a:rPr lang="ru-RU" dirty="0" smtClean="0"/>
              <a:t>2. Всё лето будут лотосы цвести, и озеро притихнет, зеленея.</a:t>
            </a:r>
          </a:p>
          <a:p>
            <a:pPr indent="228600" algn="just">
              <a:buNone/>
            </a:pPr>
            <a:r>
              <a:rPr lang="ru-RU" dirty="0" smtClean="0"/>
              <a:t>3. Темнота приближающейся ночи могла избавить меня от всякой опасности.</a:t>
            </a:r>
          </a:p>
          <a:p>
            <a:pPr indent="228600" algn="just">
              <a:buNone/>
            </a:pPr>
            <a:r>
              <a:rPr lang="ru-RU" dirty="0" smtClean="0"/>
              <a:t>4. Когда даешь себя приручить, потом случается и плакать. </a:t>
            </a:r>
          </a:p>
          <a:p>
            <a:pPr indent="228600" algn="just">
              <a:buNone/>
            </a:pPr>
            <a:r>
              <a:rPr lang="ru-RU" dirty="0" smtClean="0"/>
              <a:t>5. Иные радовались, иные так просто повесили носы.</a:t>
            </a:r>
          </a:p>
          <a:p>
            <a:pPr indent="228600" algn="just">
              <a:buNone/>
            </a:pPr>
            <a:r>
              <a:rPr lang="ru-RU" dirty="0" smtClean="0"/>
              <a:t>6. В одиночестве способен жить не всякий. </a:t>
            </a:r>
          </a:p>
          <a:p>
            <a:pPr algn="ctr">
              <a:buNone/>
            </a:pPr>
            <a:r>
              <a:rPr lang="ru-RU" sz="3500" b="1" dirty="0" smtClean="0"/>
              <a:t>(</a:t>
            </a:r>
            <a:r>
              <a:rPr lang="ru-RU" sz="3500" b="1" dirty="0" smtClean="0">
                <a:solidFill>
                  <a:srgbClr val="C00000"/>
                </a:solidFill>
              </a:rPr>
              <a:t>I </a:t>
            </a:r>
            <a:r>
              <a:rPr lang="ru-RU" sz="3500" b="1" dirty="0" smtClean="0"/>
              <a:t>-2, 5; </a:t>
            </a:r>
            <a:r>
              <a:rPr lang="ru-RU" sz="3500" b="1" dirty="0" smtClean="0">
                <a:solidFill>
                  <a:srgbClr val="C00000"/>
                </a:solidFill>
              </a:rPr>
              <a:t>II</a:t>
            </a:r>
            <a:r>
              <a:rPr lang="ru-RU" sz="3500" b="1" dirty="0" smtClean="0"/>
              <a:t>- 1,3,4, 6)</a:t>
            </a:r>
          </a:p>
          <a:p>
            <a:endParaRPr lang="ru-RU" dirty="0"/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25354" y="4299436"/>
            <a:ext cx="1699433" cy="2175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403" y="196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Синквейн</a:t>
            </a:r>
            <a:endParaRPr lang="ru-RU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5795" y="1237957"/>
            <a:ext cx="11354795" cy="5106572"/>
          </a:xfrm>
        </p:spPr>
        <p:txBody>
          <a:bodyPr>
            <a:normAutofit fontScale="25000" lnSpcReduction="20000"/>
          </a:bodyPr>
          <a:lstStyle/>
          <a:p>
            <a:pPr indent="342900" algn="just">
              <a:buNone/>
            </a:pPr>
            <a:r>
              <a:rPr lang="ru-RU" sz="128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Синквейн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 - стихотворение из пяти строк, написанное по определенным правилам.</a:t>
            </a:r>
          </a:p>
          <a:p>
            <a:pPr indent="342900" algn="just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- заголовок, в который вносится ключевое слово, понятие, тема </a:t>
            </a:r>
            <a:r>
              <a:rPr lang="ru-RU" sz="12800" dirty="0" err="1" smtClean="0">
                <a:latin typeface="Arial" pitchFamily="34" charset="0"/>
                <a:cs typeface="Arial" pitchFamily="34" charset="0"/>
              </a:rPr>
              <a:t>синквейна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, выраженное в форме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существительного.</a:t>
            </a:r>
          </a:p>
          <a:p>
            <a:pPr indent="342900" algn="just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два прилагательных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342900" algn="just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3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три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глагола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. </a:t>
            </a:r>
          </a:p>
          <a:p>
            <a:pPr indent="342900" algn="just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4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предложение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, несущее определенный смысл.</a:t>
            </a:r>
          </a:p>
          <a:p>
            <a:pPr indent="342900">
              <a:buNone/>
            </a:pPr>
            <a:r>
              <a:rPr lang="ru-RU" sz="1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 строка 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2800" b="1" i="1" dirty="0" smtClean="0">
                <a:latin typeface="Arial" pitchFamily="34" charset="0"/>
                <a:cs typeface="Arial" pitchFamily="34" charset="0"/>
              </a:rPr>
              <a:t>вывод</a:t>
            </a:r>
            <a:r>
              <a:rPr lang="ru-RU" sz="12800" dirty="0" smtClean="0">
                <a:latin typeface="Arial" pitchFamily="34" charset="0"/>
                <a:cs typeface="Arial" pitchFamily="34" charset="0"/>
              </a:rPr>
              <a:t>. </a:t>
            </a:r>
          </a:p>
          <a:p>
            <a:endParaRPr lang="ru-RU" dirty="0"/>
          </a:p>
        </p:txBody>
      </p:sp>
      <p:pic>
        <p:nvPicPr>
          <p:cNvPr id="4" name="Picture 1" descr="C:\Users\user\Desktop\к презентациям\1544028067_hello_html_16e8489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4172" y="4670474"/>
            <a:ext cx="2503752" cy="187781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Познакомимся с составными глагольными сказуемыми.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3342" y="3402506"/>
            <a:ext cx="5008098" cy="56477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Узнаем, из чего состоит СГС.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57071" y="4567735"/>
            <a:ext cx="5148776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Разберем, какие слова могут выступать в качестве вспомогательного в СГС.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33775" y="315369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33775" y="4712825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759655"/>
            <a:ext cx="10515600" cy="5417308"/>
          </a:xfrm>
        </p:spPr>
        <p:txBody>
          <a:bodyPr/>
          <a:lstStyle/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Сказуемое.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Простое, составное.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Отвечает, обозначает, изменяется.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Дает возможность выразить происходящее.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Действие.</a:t>
            </a:r>
            <a:r>
              <a:rPr lang="ru-RU" sz="44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6084" name="Picture 4" descr="https://avatars.mds.yandex.net/get-pdb/1386033/da77b019-83a8-4a6e-87e9-7738419ced2b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8646" y="3479994"/>
            <a:ext cx="6517200" cy="3068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Обобщение изученного на уроке.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237957"/>
            <a:ext cx="10515600" cy="4939006"/>
          </a:xfrm>
        </p:spPr>
        <p:txBody>
          <a:bodyPr/>
          <a:lstStyle/>
          <a:p>
            <a:pPr algn="just"/>
            <a:r>
              <a:rPr lang="ru-RU" sz="3600" dirty="0" smtClean="0"/>
              <a:t>Сказуемое может быть _________ и ___________.</a:t>
            </a:r>
          </a:p>
          <a:p>
            <a:pPr algn="just"/>
            <a:r>
              <a:rPr lang="ru-RU" sz="3600" dirty="0" smtClean="0"/>
              <a:t>Составное глагольное сказуемое состоит из ________________________ и  ____________.</a:t>
            </a:r>
          </a:p>
          <a:p>
            <a:pPr algn="just"/>
            <a:r>
              <a:rPr lang="ru-RU" sz="3600" dirty="0" smtClean="0"/>
              <a:t>Грамматическое значение сказуемого выражает _______________________.</a:t>
            </a:r>
          </a:p>
          <a:p>
            <a:pPr algn="just"/>
            <a:r>
              <a:rPr lang="ru-RU" sz="3600" dirty="0" smtClean="0"/>
              <a:t>Неопределенная форма глагола выражает _____________________.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45173" y="1134180"/>
            <a:ext cx="2240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простым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1992" y="1612481"/>
            <a:ext cx="27546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составным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9124" y="2751964"/>
            <a:ext cx="62894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вспомогательного глагола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79101" y="2737898"/>
            <a:ext cx="30415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инфинитива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33476" y="3863313"/>
            <a:ext cx="59604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вспомогательный глагол</a:t>
            </a:r>
            <a:endParaRPr lang="ru-RU" sz="3600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5865" y="5016863"/>
            <a:ext cx="5255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лексическое значение</a:t>
            </a:r>
            <a:endParaRPr lang="ru-RU" sz="3600" b="1" dirty="0">
              <a:solidFill>
                <a:srgbClr val="00B050"/>
              </a:solidFill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35366" y="5004026"/>
            <a:ext cx="1684547" cy="16710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6759" y="200362"/>
            <a:ext cx="899841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Подведение итогов урока.</a:t>
            </a:r>
            <a:endParaRPr sz="5400" dirty="0"/>
          </a:p>
        </p:txBody>
      </p:sp>
      <p:sp>
        <p:nvSpPr>
          <p:cNvPr id="16" name="TextBox 15"/>
          <p:cNvSpPr txBox="1"/>
          <p:nvPr/>
        </p:nvSpPr>
        <p:spPr>
          <a:xfrm>
            <a:off x="6569612" y="1702706"/>
            <a:ext cx="5078437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Познакомились с составными глагольными сказуемыми.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3342" y="3402506"/>
            <a:ext cx="5008098" cy="564774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Узнали, из чего состоит СГС.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57071" y="4567735"/>
            <a:ext cx="5148776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Разобрали, какие слова могут выступать в качестве вспомогательного в СГС.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90046" y="1678981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33775" y="3153699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33775" y="4712825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2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6600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C00000"/>
                </a:solidFill>
              </a:rPr>
              <a:t>73</a:t>
            </a:r>
            <a:r>
              <a:rPr lang="ru-RU" sz="3200" b="1" dirty="0" smtClean="0"/>
              <a:t> (стр. 40): </a:t>
            </a:r>
            <a:r>
              <a:rPr lang="ru-RU" sz="3200" dirty="0" smtClean="0"/>
              <a:t>спишите предложения, подчеркните сказуемые, определите их вид и структуру.</a:t>
            </a:r>
            <a:endParaRPr lang="ru-RU" sz="32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175187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470" y="2385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838200" y="970671"/>
            <a:ext cx="10515600" cy="5570805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68</a:t>
            </a:r>
            <a:r>
              <a:rPr lang="ru-RU" b="1" dirty="0" smtClean="0"/>
              <a:t> (стр. 37):</a:t>
            </a:r>
            <a:r>
              <a:rPr lang="ru-RU" dirty="0" smtClean="0"/>
              <a:t> спишите отрывок из стихотворения. В каждом предложении подчеркните грамматическую основу, объясните, чем выражены подлежащее и сказуемое.</a:t>
            </a:r>
          </a:p>
          <a:p>
            <a:pPr indent="0">
              <a:buNone/>
            </a:pPr>
            <a:r>
              <a:rPr lang="ru-RU" b="1" u="dbl" dirty="0" smtClean="0">
                <a:solidFill>
                  <a:srgbClr val="7030A0"/>
                </a:solidFill>
              </a:rPr>
              <a:t>Догорел</a:t>
            </a:r>
            <a:r>
              <a:rPr lang="ru-RU" dirty="0" smtClean="0"/>
              <a:t> апрельский светлый </a:t>
            </a:r>
            <a:r>
              <a:rPr lang="ru-RU" b="1" u="sng" dirty="0" smtClean="0">
                <a:solidFill>
                  <a:srgbClr val="7030A0"/>
                </a:solidFill>
              </a:rPr>
              <a:t>вечер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глаг.+сущ</a:t>
            </a:r>
            <a:r>
              <a:rPr lang="ru-RU" b="1" dirty="0" smtClean="0">
                <a:solidFill>
                  <a:srgbClr val="00B050"/>
                </a:solidFill>
              </a:rPr>
              <a:t>.)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лугам холодный </a:t>
            </a:r>
            <a:r>
              <a:rPr lang="ru-RU" b="1" u="sng" dirty="0" smtClean="0">
                <a:solidFill>
                  <a:srgbClr val="7030A0"/>
                </a:solidFill>
              </a:rPr>
              <a:t>сумрак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u="dbl" dirty="0" smtClean="0">
                <a:solidFill>
                  <a:srgbClr val="7030A0"/>
                </a:solidFill>
              </a:rPr>
              <a:t>лег</a:t>
            </a:r>
            <a:r>
              <a:rPr lang="ru-RU" dirty="0" smtClean="0"/>
              <a:t>. 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сущ.+глаг</a:t>
            </a:r>
            <a:r>
              <a:rPr lang="ru-RU" b="1" dirty="0" smtClean="0">
                <a:solidFill>
                  <a:srgbClr val="00B050"/>
                </a:solidFill>
              </a:rPr>
              <a:t>.)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u="dbl" dirty="0" smtClean="0">
                <a:solidFill>
                  <a:srgbClr val="7030A0"/>
                </a:solidFill>
              </a:rPr>
              <a:t>Спят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u="sng" dirty="0" smtClean="0">
                <a:solidFill>
                  <a:srgbClr val="7030A0"/>
                </a:solidFill>
              </a:rPr>
              <a:t>грачи</a:t>
            </a:r>
            <a:r>
              <a:rPr lang="ru-RU" dirty="0" smtClean="0"/>
              <a:t>; далекий </a:t>
            </a:r>
            <a:r>
              <a:rPr lang="ru-RU" b="1" u="sng" dirty="0" smtClean="0">
                <a:solidFill>
                  <a:srgbClr val="7030A0"/>
                </a:solidFill>
              </a:rPr>
              <a:t>шум </a:t>
            </a:r>
            <a:r>
              <a:rPr lang="ru-RU" dirty="0" smtClean="0"/>
              <a:t>потока 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глаг.+сущ</a:t>
            </a:r>
            <a:r>
              <a:rPr lang="ru-RU" b="1" dirty="0" smtClean="0">
                <a:solidFill>
                  <a:srgbClr val="00B050"/>
                </a:solidFill>
              </a:rPr>
              <a:t>.)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темноте таинственно </a:t>
            </a:r>
            <a:r>
              <a:rPr lang="ru-RU" b="1" u="dbl" dirty="0" smtClean="0">
                <a:solidFill>
                  <a:srgbClr val="7030A0"/>
                </a:solidFill>
              </a:rPr>
              <a:t>заглох</a:t>
            </a:r>
            <a:r>
              <a:rPr lang="ru-RU" dirty="0" smtClean="0"/>
              <a:t>. 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сущ.+глагол</a:t>
            </a:r>
            <a:r>
              <a:rPr lang="ru-RU" b="1" dirty="0" smtClean="0">
                <a:solidFill>
                  <a:srgbClr val="00B050"/>
                </a:solidFill>
              </a:rPr>
              <a:t>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Но свежее </a:t>
            </a:r>
            <a:r>
              <a:rPr lang="ru-RU" b="1" u="dbl" dirty="0" smtClean="0">
                <a:solidFill>
                  <a:srgbClr val="7030A0"/>
                </a:solidFill>
              </a:rPr>
              <a:t>пахнет</a:t>
            </a:r>
            <a:r>
              <a:rPr lang="ru-RU" dirty="0" smtClean="0"/>
              <a:t> зеленями</a:t>
            </a:r>
            <a:br>
              <a:rPr lang="ru-RU" dirty="0" smtClean="0"/>
            </a:br>
            <a:r>
              <a:rPr lang="ru-RU" dirty="0" smtClean="0"/>
              <a:t>Молодой озябший </a:t>
            </a:r>
            <a:r>
              <a:rPr lang="ru-RU" b="1" u="sng" dirty="0" smtClean="0">
                <a:solidFill>
                  <a:srgbClr val="7030A0"/>
                </a:solidFill>
              </a:rPr>
              <a:t>чернозем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глаг.+сущ</a:t>
            </a:r>
            <a:r>
              <a:rPr lang="ru-RU" b="1" dirty="0" smtClean="0">
                <a:solidFill>
                  <a:srgbClr val="00B050"/>
                </a:solidFill>
              </a:rPr>
              <a:t>.)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b="1" u="dbl" dirty="0" smtClean="0">
                <a:solidFill>
                  <a:srgbClr val="7030A0"/>
                </a:solidFill>
              </a:rPr>
              <a:t>струится</a:t>
            </a:r>
            <a:r>
              <a:rPr lang="ru-RU" dirty="0" smtClean="0"/>
              <a:t> чище над полями</a:t>
            </a:r>
            <a:br>
              <a:rPr lang="ru-RU" dirty="0" smtClean="0"/>
            </a:br>
            <a:r>
              <a:rPr lang="ru-RU" dirty="0" smtClean="0"/>
              <a:t>Звездный </a:t>
            </a:r>
            <a:r>
              <a:rPr lang="ru-RU" b="1" u="sng" dirty="0" smtClean="0">
                <a:solidFill>
                  <a:srgbClr val="7030A0"/>
                </a:solidFill>
              </a:rPr>
              <a:t>свет</a:t>
            </a:r>
            <a:r>
              <a:rPr lang="ru-RU" dirty="0" smtClean="0"/>
              <a:t> в молчании ночном. </a:t>
            </a:r>
            <a:r>
              <a:rPr lang="ru-RU" b="1" dirty="0" smtClean="0">
                <a:solidFill>
                  <a:srgbClr val="00B050"/>
                </a:solidFill>
              </a:rPr>
              <a:t>(</a:t>
            </a:r>
            <a:r>
              <a:rPr lang="ru-RU" b="1" dirty="0" err="1" smtClean="0">
                <a:solidFill>
                  <a:srgbClr val="00B050"/>
                </a:solidFill>
              </a:rPr>
              <a:t>глаг.+сущ</a:t>
            </a:r>
            <a:r>
              <a:rPr lang="ru-RU" b="1" dirty="0" smtClean="0">
                <a:solidFill>
                  <a:srgbClr val="00B050"/>
                </a:solidFill>
              </a:rPr>
              <a:t>.)</a:t>
            </a:r>
          </a:p>
          <a:p>
            <a:pPr indent="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Повторение.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48972"/>
            <a:ext cx="10515600" cy="4727991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Восстановите определения: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sz="3200" dirty="0" smtClean="0"/>
              <a:t>____________ и __________ - это грамматическая основа предложения.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sz="3200" dirty="0" smtClean="0"/>
              <a:t>По количеству грамматических основ предложения делятся на ________ и _________ . 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55756" y="2062648"/>
            <a:ext cx="28537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Подлежащее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6619" y="2062648"/>
            <a:ext cx="2263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сказуемое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03996" y="4426020"/>
            <a:ext cx="19345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простые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96312" y="4426019"/>
            <a:ext cx="20317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сложные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7650" name="Picture 2" descr="https://30astr-mdou8.caduk.ru/images/j56918_12629524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023401" y="4206240"/>
            <a:ext cx="1634774" cy="2350197"/>
          </a:xfrm>
          <a:prstGeom prst="rect">
            <a:avLst/>
          </a:prstGeom>
          <a:noFill/>
        </p:spPr>
      </p:pic>
      <p:pic>
        <p:nvPicPr>
          <p:cNvPr id="27652" name="Picture 4" descr="https://cdn.trend.az/2008/06/10/Books_281207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22308" y="168812"/>
            <a:ext cx="2341333" cy="2044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886265"/>
            <a:ext cx="10515600" cy="5290697"/>
          </a:xfrm>
        </p:spPr>
        <p:txBody>
          <a:bodyPr>
            <a:normAutofit lnSpcReduction="10000"/>
          </a:bodyPr>
          <a:lstStyle/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Грамматическая основа двусоставных предложений состоит из _________________________ 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Подлежащее – это __________ член предложения, который связан со ___________ и отвечает на вопросы _____ или _____ 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dirty="0" smtClean="0"/>
              <a:t>Сказуемое – это ________ член предложения, который обозначает _________________ и отвечает на вопросы _______________________ 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7527" y="1528074"/>
            <a:ext cx="49988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подлежащего и сказуемого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44893" y="2287730"/>
            <a:ext cx="1717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главный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8426" y="2864506"/>
            <a:ext cx="21679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сказуемым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00033" y="3511621"/>
            <a:ext cx="9750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кто?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78293" y="3497553"/>
            <a:ext cx="1003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что?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73403" y="4184524"/>
            <a:ext cx="1717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главный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6106" y="4791780"/>
            <a:ext cx="36552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действие предмета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71665" y="5410758"/>
            <a:ext cx="48286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что делать? что сделать?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6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Синтаксическая пятиминутка.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505" y="1463040"/>
            <a:ext cx="11099409" cy="4713923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Запишите отрывок из стихотворения С.Есенина </a:t>
            </a:r>
            <a:r>
              <a:rPr lang="ru-RU" b="1" dirty="0" smtClean="0"/>
              <a:t>« Отговорила роща золотая».</a:t>
            </a:r>
            <a:r>
              <a:rPr lang="ru-RU" dirty="0" smtClean="0"/>
              <a:t> В данном отрывке найдите и подчеркните грамматическую основу.</a:t>
            </a:r>
          </a:p>
          <a:p>
            <a:pPr indent="457200" algn="just">
              <a:buNone/>
            </a:pPr>
            <a:endParaRPr lang="ru-RU" dirty="0" smtClean="0"/>
          </a:p>
          <a:p>
            <a:pPr indent="457200">
              <a:buNone/>
            </a:pPr>
            <a:r>
              <a:rPr lang="ru-RU" sz="3200" b="1" dirty="0" smtClean="0"/>
              <a:t>Отговорила роща золотая</a:t>
            </a:r>
          </a:p>
          <a:p>
            <a:pPr indent="457200">
              <a:buNone/>
            </a:pPr>
            <a:r>
              <a:rPr lang="ru-RU" sz="3200" b="1" dirty="0" smtClean="0"/>
              <a:t>Берёзовым, весёлым языком,</a:t>
            </a:r>
          </a:p>
          <a:p>
            <a:pPr indent="457200">
              <a:buNone/>
            </a:pPr>
            <a:r>
              <a:rPr lang="ru-RU" sz="3200" b="1" dirty="0" smtClean="0"/>
              <a:t>И журавли, печально пролетая,</a:t>
            </a:r>
          </a:p>
          <a:p>
            <a:pPr indent="457200">
              <a:buNone/>
            </a:pPr>
            <a:r>
              <a:rPr lang="ru-RU" sz="3200" b="1" dirty="0" smtClean="0"/>
              <a:t>Уж не жалеют больше ни о ком.</a:t>
            </a:r>
          </a:p>
          <a:p>
            <a:endParaRPr lang="ru-RU" dirty="0"/>
          </a:p>
        </p:txBody>
      </p:sp>
      <p:pic>
        <p:nvPicPr>
          <p:cNvPr id="23554" name="Picture 2" descr="https://www.neizvestniy-geniy.ru/images/works/photo/2014/09/1257265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09998" y="3038621"/>
            <a:ext cx="3413760" cy="256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0505" y="1463040"/>
            <a:ext cx="11099409" cy="4713923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Запишите отрывок из стихотворения С.Есенина </a:t>
            </a:r>
            <a:r>
              <a:rPr lang="ru-RU" b="1" dirty="0" smtClean="0"/>
              <a:t>« Отговорила роща золотая».</a:t>
            </a:r>
            <a:r>
              <a:rPr lang="ru-RU" dirty="0" smtClean="0"/>
              <a:t> В данном отрывке найдите и подчеркните грамматическую основу.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>
              <a:buNone/>
            </a:pPr>
            <a:r>
              <a:rPr lang="ru-RU" sz="3200" b="1" u="dbl" dirty="0" smtClean="0">
                <a:solidFill>
                  <a:srgbClr val="7030A0"/>
                </a:solidFill>
              </a:rPr>
              <a:t>Отговорила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b="1" u="sng" dirty="0" smtClean="0">
                <a:solidFill>
                  <a:srgbClr val="7030A0"/>
                </a:solidFill>
              </a:rPr>
              <a:t>роща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dirty="0" smtClean="0"/>
              <a:t>золотая</a:t>
            </a:r>
          </a:p>
          <a:p>
            <a:pPr indent="228600">
              <a:buNone/>
            </a:pPr>
            <a:r>
              <a:rPr lang="ru-RU" sz="3200" dirty="0" smtClean="0"/>
              <a:t>Берёзовым, весёлым языком,</a:t>
            </a:r>
          </a:p>
          <a:p>
            <a:pPr indent="228600">
              <a:buNone/>
            </a:pPr>
            <a:r>
              <a:rPr lang="ru-RU" sz="3200" dirty="0" smtClean="0"/>
              <a:t>И </a:t>
            </a:r>
            <a:r>
              <a:rPr lang="ru-RU" sz="3200" b="1" u="sng" dirty="0" smtClean="0">
                <a:solidFill>
                  <a:srgbClr val="7030A0"/>
                </a:solidFill>
              </a:rPr>
              <a:t>журавли</a:t>
            </a:r>
            <a:r>
              <a:rPr lang="ru-RU" sz="3200" dirty="0" smtClean="0"/>
              <a:t>, печально пролетая,</a:t>
            </a:r>
          </a:p>
          <a:p>
            <a:pPr indent="228600">
              <a:buNone/>
            </a:pPr>
            <a:r>
              <a:rPr lang="ru-RU" sz="3200" dirty="0" smtClean="0"/>
              <a:t>Уж </a:t>
            </a:r>
            <a:r>
              <a:rPr lang="ru-RU" sz="3200" b="1" u="dbl" dirty="0" smtClean="0">
                <a:solidFill>
                  <a:srgbClr val="7030A0"/>
                </a:solidFill>
              </a:rPr>
              <a:t>не жалеют</a:t>
            </a:r>
            <a:r>
              <a:rPr lang="ru-RU" sz="3200" b="1" dirty="0" smtClean="0">
                <a:solidFill>
                  <a:srgbClr val="7030A0"/>
                </a:solidFill>
              </a:rPr>
              <a:t> </a:t>
            </a:r>
            <a:r>
              <a:rPr lang="ru-RU" sz="3200" dirty="0" smtClean="0"/>
              <a:t>больше ни о ком.</a:t>
            </a:r>
          </a:p>
          <a:p>
            <a:endParaRPr lang="ru-RU" dirty="0"/>
          </a:p>
        </p:txBody>
      </p:sp>
      <p:pic>
        <p:nvPicPr>
          <p:cNvPr id="23554" name="Picture 2" descr="https://www.neizvestniy-geniy.ru/images/works/photo/2014/09/1257265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17630" y="2799471"/>
            <a:ext cx="3751384" cy="2813538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196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Синтаксическая пятиминутка.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26" name="AutoShape 2" descr="Составное глагольное сказуем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cloud.prezentacii.org/19/10/165676/images/screen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5249" y="184799"/>
            <a:ext cx="9383151" cy="6335576"/>
          </a:xfrm>
          <a:prstGeom prst="rect">
            <a:avLst/>
          </a:prstGeom>
          <a:noFill/>
        </p:spPr>
      </p:pic>
      <p:pic>
        <p:nvPicPr>
          <p:cNvPr id="8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23496" y="2017110"/>
            <a:ext cx="3391435" cy="4840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 Например: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48972"/>
            <a:ext cx="10515600" cy="4727991"/>
          </a:xfrm>
        </p:spPr>
        <p:txBody>
          <a:bodyPr>
            <a:normAutofit/>
          </a:bodyPr>
          <a:lstStyle/>
          <a:p>
            <a:pPr lvl="0" indent="228600" algn="just">
              <a:buNone/>
            </a:pPr>
            <a:r>
              <a:rPr lang="ru-RU" sz="3200" b="1" dirty="0" smtClean="0"/>
              <a:t>Каждый человек </a:t>
            </a:r>
            <a:r>
              <a:rPr lang="ru-RU" sz="3200" b="1" u="dbl" dirty="0" smtClean="0">
                <a:solidFill>
                  <a:srgbClr val="7030A0"/>
                </a:solidFill>
              </a:rPr>
              <a:t>должен</a:t>
            </a:r>
            <a:r>
              <a:rPr lang="ru-RU" sz="3200" b="1" dirty="0" smtClean="0"/>
              <a:t> так же </a:t>
            </a:r>
            <a:r>
              <a:rPr lang="ru-RU" sz="3200" b="1" u="dbl" dirty="0" smtClean="0">
                <a:solidFill>
                  <a:srgbClr val="7030A0"/>
                </a:solidFill>
              </a:rPr>
              <a:t>писать</a:t>
            </a:r>
            <a:r>
              <a:rPr lang="ru-RU" sz="3200" b="1" dirty="0" smtClean="0"/>
              <a:t> хорошо, как и </a:t>
            </a:r>
            <a:r>
              <a:rPr lang="ru-RU" sz="3200" b="1" u="dbl" dirty="0" smtClean="0">
                <a:solidFill>
                  <a:srgbClr val="7030A0"/>
                </a:solidFill>
              </a:rPr>
              <a:t>говорить</a:t>
            </a:r>
            <a:r>
              <a:rPr lang="ru-RU" sz="3200" b="1" dirty="0" smtClean="0"/>
              <a:t> хорошо.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Должен</a:t>
            </a:r>
            <a:r>
              <a:rPr lang="ru-RU" sz="3200" dirty="0" smtClean="0"/>
              <a:t> – </a:t>
            </a:r>
            <a:r>
              <a:rPr lang="ru-RU" sz="3200" b="1" i="1" dirty="0" smtClean="0">
                <a:solidFill>
                  <a:srgbClr val="0070C0"/>
                </a:solidFill>
              </a:rPr>
              <a:t>вспомогательный глагол</a:t>
            </a:r>
            <a:r>
              <a:rPr lang="ru-RU" sz="3200" dirty="0" smtClean="0"/>
              <a:t>. Выражает ГЗ (информация о времени, числе и роде) и дополнительные лексические значения.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00B050"/>
                </a:solidFill>
              </a:rPr>
              <a:t>Писать, говорить </a:t>
            </a:r>
            <a:r>
              <a:rPr lang="ru-RU" sz="3200" dirty="0" smtClean="0"/>
              <a:t>– </a:t>
            </a:r>
            <a:r>
              <a:rPr lang="ru-RU" sz="3200" b="1" i="1" dirty="0" smtClean="0">
                <a:solidFill>
                  <a:srgbClr val="0070C0"/>
                </a:solidFill>
              </a:rPr>
              <a:t>неопределенная форма глагола</a:t>
            </a:r>
            <a:r>
              <a:rPr lang="ru-RU" sz="3200" dirty="0" smtClean="0"/>
              <a:t>. Выражает лексическое значение.</a:t>
            </a:r>
            <a:endParaRPr lang="ru-RU" sz="3200" dirty="0"/>
          </a:p>
        </p:txBody>
      </p:sp>
      <p:pic>
        <p:nvPicPr>
          <p:cNvPr id="4" name="Picture 2" descr="https://avatars.mds.yandex.net/get-zen_doc/1034365/pub_5dc32bbfec575b00b1543ba9_5dc32d3ac05c7100ade07142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59841" y="4389120"/>
            <a:ext cx="1510079" cy="2110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471</Words>
  <Application>Microsoft Office PowerPoint</Application>
  <PresentationFormat>Произвольный</PresentationFormat>
  <Paragraphs>172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Сегодня на уроке</vt:lpstr>
      <vt:lpstr>Проверка самостоятельной работы. </vt:lpstr>
      <vt:lpstr>Повторение.</vt:lpstr>
      <vt:lpstr>Слайд 5</vt:lpstr>
      <vt:lpstr>Синтаксическая пятиминутка.</vt:lpstr>
      <vt:lpstr>Синтаксическая пятиминутка.</vt:lpstr>
      <vt:lpstr>Слайд 8</vt:lpstr>
      <vt:lpstr>  Например:</vt:lpstr>
      <vt:lpstr>Вспомогательные глаголы в СГС. </vt:lpstr>
      <vt:lpstr>Вспомогательные глаголы в СГС.</vt:lpstr>
      <vt:lpstr>Вспомогательные глаголы в СГС.</vt:lpstr>
      <vt:lpstr>Вспомогательные глаголы в СГС.</vt:lpstr>
      <vt:lpstr>Вспомогательные глаголы в СГС.</vt:lpstr>
      <vt:lpstr>Вспомогательные глаголы в СГС.</vt:lpstr>
      <vt:lpstr>    Таким образом…</vt:lpstr>
      <vt:lpstr>Обратите внимание!</vt:lpstr>
      <vt:lpstr>Задание.</vt:lpstr>
      <vt:lpstr>Синквейн</vt:lpstr>
      <vt:lpstr>Слайд 20</vt:lpstr>
      <vt:lpstr>Обобщение изученного на уроке. 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72</cp:revision>
  <dcterms:created xsi:type="dcterms:W3CDTF">2020-08-20T14:06:43Z</dcterms:created>
  <dcterms:modified xsi:type="dcterms:W3CDTF">2020-10-06T14:56:27Z</dcterms:modified>
</cp:coreProperties>
</file>