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1396" r:id="rId2"/>
    <p:sldId id="1398" r:id="rId3"/>
    <p:sldId id="1399" r:id="rId4"/>
    <p:sldId id="1421" r:id="rId5"/>
    <p:sldId id="1422" r:id="rId6"/>
    <p:sldId id="1404" r:id="rId7"/>
    <p:sldId id="1405" r:id="rId8"/>
    <p:sldId id="1406" r:id="rId9"/>
    <p:sldId id="1403" r:id="rId10"/>
    <p:sldId id="1407" r:id="rId11"/>
    <p:sldId id="1423" r:id="rId12"/>
    <p:sldId id="1424" r:id="rId13"/>
    <p:sldId id="1410" r:id="rId14"/>
    <p:sldId id="1412" r:id="rId15"/>
    <p:sldId id="1413" r:id="rId16"/>
    <p:sldId id="1416" r:id="rId17"/>
    <p:sldId id="1417" r:id="rId18"/>
    <p:sldId id="1418" r:id="rId19"/>
    <p:sldId id="1425" r:id="rId20"/>
    <p:sldId id="1426" r:id="rId21"/>
    <p:sldId id="1427" r:id="rId22"/>
    <p:sldId id="1428" r:id="rId23"/>
    <p:sldId id="1429" r:id="rId24"/>
    <p:sldId id="1420" r:id="rId25"/>
    <p:sldId id="1402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8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D26E18D-32EE-4035-A4E3-B34C35965D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930618BF-D382-4E42-BAF7-1FB04BC586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AA2DC59-5E07-4679-96EE-E3BA45F8A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21.09.2020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35CAEE0-3756-4FBD-8695-560297902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8E14F11-130E-42A3-946C-AF58E6760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39070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C1658C9-D59B-4314-951B-8888A29FB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C8A6DDC9-C1F3-4C98-9B38-2802BAE643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5903E9E-3276-4160-99E1-A028AA3EE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21.09.2020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23A4806-E782-486C-AC86-48F46332E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985FB75-3301-4BF9-8854-B1DADA473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90123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4BD3AD99-9B6A-49BA-B725-695DB686C5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A84A739A-4F76-496D-B3EA-F5CE4AA074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FB0B024-F010-4C33-B043-131BDE22E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21.09.2020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5196B90-CB5A-47FC-A208-5A8C8CE01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1F96754-FEFF-4B44-853D-A01036739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050829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380877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15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0735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38CD64C-FEC5-45BD-ABCB-8656FE575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08CC801-B949-4261-B739-0403C72444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7B84E27-A0D4-4A9B-A653-5E0F2FE7F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21.09.2020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0594785-DD27-44F5-9109-E45828EC7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681BA8A-41B6-4066-9619-BCD0DBF7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8615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FE3D165-AE7E-4E5E-8B9A-E0EEF115E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F288F0A-11B0-41CB-AB85-EACCB9C388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29DC3AB-FC53-4348-A8DC-FA026D16C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21.09.2020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1EDBB0C-0B19-457D-BFF4-FCCF7E71D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D7F9205-AA2D-445D-92CC-6DD9BB9A7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72990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3344D00-FD72-42B3-A90A-A4C4BE21A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076DEAD-AE1C-4A06-B7AA-BF22D460BF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1F71760-C14D-42F0-B777-C104BB397C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C68100C-AE1F-440B-ABF8-9D27526D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21.09.2020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DA3F574-D215-4CB2-81B1-2DDD9F2F1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E37117E-AC61-4E8C-A4AE-43438EF61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3331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6422B49-FF1C-45E0-908A-5D2D3DF82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FC2036B-FE2A-4A22-9507-B9407546DF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3219AEF-2C1F-4725-BE1B-FAEE098740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227BB459-FAE7-40B8-B7E2-823AF3F892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1CAE417E-FE4A-427E-BF31-0C598A75D5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0E5E48E0-CECF-4389-9338-5ED8E7B6F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21.09.2020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BB9A13B7-E5AB-46C8-9AA3-A86437F90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36E15D4D-7306-4FCC-8C49-4F01CB297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5075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0E7E95C-6926-468E-9F38-80286F8D2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E177399E-56DE-487C-9363-F44B69377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21.09.2020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5D105CB1-7A03-4372-8188-67DE7C61F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84210E8D-7DEC-4069-86AE-79A7202AE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06262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EA79D241-9E2B-4C7F-ACCC-D992BA990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21.09.2020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E2BD324E-59C9-4ED5-9A6F-BA35F2E19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9F50762B-856E-4AE6-8398-5B1BBDBE8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0074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600B5AC-35D4-4FAE-AD7E-7E4E3DBB5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CA50C01-38F8-4252-B80A-DDC0D2B97F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A7EB6792-9C83-41F3-B45D-E83FC63C14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20B4B13-C9CC-4D82-A00B-A25025ECC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21.09.2020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4090B2B-14FD-462A-8DD1-1CA180AE3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3A68FB5-F62B-4354-B744-5AB00E282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57011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E6E3D96-237A-4209-A6E1-50463AAB8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0C57931C-C963-4B78-A855-2C8AEE4EA9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A06AE58-B70F-4DBF-B101-595A53F768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DA82A78-8898-4BDF-BA9D-6DF605F77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21.09.2020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8ADEBCC-ABB4-4A21-858F-E4B266557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03E07A9-3823-40D2-B6F0-2DA92F939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32364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2359F32-47CB-497F-BCEE-23DE74600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E78A6A4-24C7-405D-8322-B926E1085C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7592695-C481-4036-BC77-D524C31C38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C8B90E-9513-48C5-B692-0EEAC661165E}" type="datetimeFigureOut">
              <a:rPr lang="ru-RU" smtClean="0"/>
              <a:pPr/>
              <a:t>21.09.2020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FBCB4FF-8251-44E8-9C2A-BFC1D19A90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A0B51F9-DDFF-4F5D-A440-1C4E26717D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27561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5B501E54-EF4F-4C63-A9D7-559AD0222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9636095" y="2968283"/>
            <a:ext cx="2382399" cy="2363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900117" y="2672559"/>
            <a:ext cx="759871" cy="208232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 smtClean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142762" y="1156970"/>
            <a:ext cx="920609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xmlns="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2049238" y="471857"/>
            <a:ext cx="626191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-11" dirty="0">
                <a:solidFill>
                  <a:sysClr val="window" lastClr="FFFFFF"/>
                </a:solidFill>
              </a:rPr>
              <a:t>Русский</a:t>
            </a:r>
            <a:r>
              <a:rPr lang="ru-RU" sz="7196" kern="0" spc="-116" dirty="0">
                <a:solidFill>
                  <a:sysClr val="window" lastClr="FFFFFF"/>
                </a:solidFill>
              </a:rPr>
              <a:t> </a:t>
            </a:r>
            <a:r>
              <a:rPr lang="ru-RU" sz="7196" kern="0" spc="21" dirty="0">
                <a:solidFill>
                  <a:sysClr val="window" lastClr="FFFFFF"/>
                </a:solidFill>
              </a:rPr>
              <a:t>язык</a:t>
            </a: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xmlns="" id="{CBB755C7-D145-4CBF-A0CA-DCC15AF34619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xmlns="" id="{A320EC73-1DA7-41B7-A48C-0FE802E7001D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xmlns="" id="{6F5E0EA3-D2C1-4987-9881-745CA41B84A5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xmlns="" id="{0ABB8709-86F6-46CA-8C30-4777699EAB4C}"/>
              </a:ext>
            </a:extLst>
          </p:cNvPr>
          <p:cNvSpPr/>
          <p:nvPr/>
        </p:nvSpPr>
        <p:spPr>
          <a:xfrm>
            <a:off x="1554429" y="673002"/>
            <a:ext cx="138756" cy="1387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xmlns="" id="{06354F10-528C-411E-AECE-792AA79C15FD}"/>
              </a:ext>
            </a:extLst>
          </p:cNvPr>
          <p:cNvSpPr/>
          <p:nvPr/>
        </p:nvSpPr>
        <p:spPr>
          <a:xfrm>
            <a:off x="882736" y="1381216"/>
            <a:ext cx="102148" cy="102148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xmlns="" id="{ABFF23E1-C735-4C78-94D0-05E248A54E8A}"/>
              </a:ext>
            </a:extLst>
          </p:cNvPr>
          <p:cNvSpPr/>
          <p:nvPr/>
        </p:nvSpPr>
        <p:spPr>
          <a:xfrm>
            <a:off x="944196" y="812352"/>
            <a:ext cx="610197" cy="610197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xmlns="" id="{349ECD76-B28B-45A9-AA8C-8C168BF29136}"/>
              </a:ext>
            </a:extLst>
          </p:cNvPr>
          <p:cNvSpPr/>
          <p:nvPr/>
        </p:nvSpPr>
        <p:spPr>
          <a:xfrm>
            <a:off x="1507485" y="762483"/>
            <a:ext cx="96771" cy="96771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xmlns="" id="{895C7C7C-2970-4E77-BAA2-3030D8DC862C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xmlns="" id="{C131B292-257F-4A7B-A11F-1F0B7801BBD2}"/>
              </a:ext>
            </a:extLst>
          </p:cNvPr>
          <p:cNvSpPr/>
          <p:nvPr/>
        </p:nvSpPr>
        <p:spPr>
          <a:xfrm>
            <a:off x="867967" y="77851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xmlns="" id="{A3188B50-45BA-4B67-8828-724D3FB814B6}"/>
              </a:ext>
            </a:extLst>
          </p:cNvPr>
          <p:cNvSpPr/>
          <p:nvPr/>
        </p:nvSpPr>
        <p:spPr>
          <a:xfrm>
            <a:off x="867967" y="762154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xmlns="" id="{6A6888D2-7ACE-4E45-8E8F-5C2603158F99}"/>
              </a:ext>
            </a:extLst>
          </p:cNvPr>
          <p:cNvSpPr/>
          <p:nvPr/>
        </p:nvSpPr>
        <p:spPr>
          <a:xfrm>
            <a:off x="867967" y="87667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xmlns="" id="{02BA5A4F-953F-4F1E-89AF-C36D044FA8D5}"/>
              </a:ext>
            </a:extLst>
          </p:cNvPr>
          <p:cNvSpPr/>
          <p:nvPr/>
        </p:nvSpPr>
        <p:spPr>
          <a:xfrm>
            <a:off x="867967" y="860313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xmlns="" id="{AB643593-D789-40B0-966A-78146405CC2F}"/>
              </a:ext>
            </a:extLst>
          </p:cNvPr>
          <p:cNvSpPr/>
          <p:nvPr/>
        </p:nvSpPr>
        <p:spPr>
          <a:xfrm>
            <a:off x="867966" y="974829"/>
            <a:ext cx="327947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xmlns="" id="{8F53C781-98B4-4F4A-BF71-0E4979E2750B}"/>
              </a:ext>
            </a:extLst>
          </p:cNvPr>
          <p:cNvSpPr/>
          <p:nvPr/>
        </p:nvSpPr>
        <p:spPr>
          <a:xfrm>
            <a:off x="867966" y="958467"/>
            <a:ext cx="327947" cy="336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4">
            <a:extLst>
              <a:ext uri="{FF2B5EF4-FFF2-40B4-BE49-F238E27FC236}">
                <a16:creationId xmlns:a16="http://schemas.microsoft.com/office/drawing/2014/main" xmlns="" id="{BE8A2EAD-6C49-45BE-8503-9B1E6FF4F1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5680" y="2647700"/>
            <a:ext cx="8276449" cy="2551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68479" rIns="0" bIns="0">
            <a:spAutoFit/>
          </a:bodyPr>
          <a:lstStyle>
            <a:lvl1pPr marL="190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ts val="538"/>
              </a:spcBef>
            </a:pPr>
            <a:r>
              <a:rPr lang="ru-RU" altLang="ru-RU" sz="54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Простое глагольное сказуемое.</a:t>
            </a:r>
            <a:endParaRPr lang="ru-RU" altLang="ru-RU" sz="5400" b="1" dirty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0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0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840069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1757" y="18224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Что такое простое глагольное сказуемое?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6098" y="1153551"/>
            <a:ext cx="11366696" cy="5023412"/>
          </a:xfrm>
        </p:spPr>
        <p:txBody>
          <a:bodyPr>
            <a:normAutofit/>
          </a:bodyPr>
          <a:lstStyle/>
          <a:p>
            <a:pPr indent="228600" algn="ctr">
              <a:buNone/>
            </a:pPr>
            <a:r>
              <a:rPr lang="ru-RU" b="1" dirty="0" smtClean="0"/>
              <a:t>Простое глагольное сказуемое выражается глаголом </a:t>
            </a:r>
            <a:r>
              <a:rPr lang="ru-RU" b="1" i="1" dirty="0" smtClean="0">
                <a:solidFill>
                  <a:srgbClr val="00B050"/>
                </a:solidFill>
              </a:rPr>
              <a:t>любого наклонения, времени, лица или рода.</a:t>
            </a:r>
          </a:p>
          <a:p>
            <a:pPr indent="228600" algn="just" fontAlgn="base">
              <a:buFont typeface="+mj-lt"/>
              <a:buAutoNum type="arabicPeriod"/>
            </a:pPr>
            <a:r>
              <a:rPr lang="ru-RU" dirty="0" smtClean="0"/>
              <a:t> Человек 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(что делает?)</a:t>
            </a:r>
            <a:r>
              <a:rPr lang="ru-RU" dirty="0" smtClean="0"/>
              <a:t> </a:t>
            </a:r>
            <a:r>
              <a:rPr lang="ru-RU" b="1" dirty="0" smtClean="0">
                <a:solidFill>
                  <a:srgbClr val="7030A0"/>
                </a:solidFill>
              </a:rPr>
              <a:t>живет</a:t>
            </a:r>
            <a:r>
              <a:rPr lang="ru-RU" dirty="0" smtClean="0"/>
              <a:t> </a:t>
            </a:r>
            <a:r>
              <a:rPr lang="ru-RU" b="1" dirty="0" smtClean="0"/>
              <a:t>(гл.  ед. ч. 3 лица, наст. </a:t>
            </a:r>
            <a:r>
              <a:rPr lang="ru-RU" b="1" dirty="0" err="1" smtClean="0"/>
              <a:t>вр</a:t>
            </a:r>
            <a:r>
              <a:rPr lang="ru-RU" b="1" dirty="0" smtClean="0"/>
              <a:t>., изъяв. накл.)</a:t>
            </a:r>
            <a:r>
              <a:rPr lang="ru-RU" dirty="0" smtClean="0"/>
              <a:t> в определенной окружающей среде.</a:t>
            </a:r>
          </a:p>
          <a:p>
            <a:pPr indent="228600" algn="just" fontAlgn="base">
              <a:buFont typeface="+mj-lt"/>
              <a:buAutoNum type="arabicPeriod"/>
            </a:pPr>
            <a:r>
              <a:rPr lang="ru-RU" dirty="0" smtClean="0"/>
              <a:t> Сейчас-то он, конечно, </a:t>
            </a:r>
            <a:r>
              <a:rPr lang="ru-RU" b="1" dirty="0" smtClean="0">
                <a:solidFill>
                  <a:srgbClr val="7030A0"/>
                </a:solidFill>
              </a:rPr>
              <a:t>написал бы</a:t>
            </a:r>
            <a:r>
              <a:rPr lang="ru-RU" dirty="0" smtClean="0"/>
              <a:t>  </a:t>
            </a:r>
            <a:r>
              <a:rPr lang="ru-RU" b="1" dirty="0" smtClean="0"/>
              <a:t>(гл. ед. ч. муж. р. </a:t>
            </a:r>
            <a:r>
              <a:rPr lang="ru-RU" b="1" dirty="0" err="1" smtClean="0"/>
              <a:t>услов</a:t>
            </a:r>
            <a:r>
              <a:rPr lang="ru-RU" b="1" dirty="0" smtClean="0"/>
              <a:t>. накл.)</a:t>
            </a:r>
            <a:r>
              <a:rPr lang="ru-RU" dirty="0" smtClean="0"/>
              <a:t> лучше.</a:t>
            </a:r>
          </a:p>
          <a:p>
            <a:pPr indent="228600" algn="just" fontAlgn="base">
              <a:buFont typeface="+mj-lt"/>
              <a:buAutoNum type="arabicPeriod"/>
            </a:pPr>
            <a:r>
              <a:rPr lang="ru-RU" b="1" dirty="0" smtClean="0">
                <a:solidFill>
                  <a:srgbClr val="7030A0"/>
                </a:solidFill>
              </a:rPr>
              <a:t> Пусть поют</a:t>
            </a:r>
            <a:r>
              <a:rPr lang="ru-RU" dirty="0" smtClean="0"/>
              <a:t> </a:t>
            </a:r>
            <a:r>
              <a:rPr lang="ru-RU" b="1" dirty="0" smtClean="0"/>
              <a:t>(гл. мн. ч. повел. накл.) </a:t>
            </a:r>
            <a:r>
              <a:rPr lang="ru-RU" dirty="0" smtClean="0"/>
              <a:t>в последний час.</a:t>
            </a:r>
          </a:p>
          <a:p>
            <a:pPr indent="228600" algn="just" fontAlgn="base">
              <a:buFont typeface="+mj-lt"/>
              <a:buAutoNum type="arabicPeriod"/>
            </a:pPr>
            <a:endParaRPr lang="ru-RU" dirty="0" smtClean="0"/>
          </a:p>
          <a:p>
            <a:pPr indent="228600" algn="just">
              <a:buNone/>
            </a:pPr>
            <a:endParaRPr lang="ru-RU" sz="3200" b="1" i="1" dirty="0">
              <a:solidFill>
                <a:srgbClr val="00B050"/>
              </a:solidFill>
            </a:endParaRPr>
          </a:p>
        </p:txBody>
      </p:sp>
      <p:pic>
        <p:nvPicPr>
          <p:cNvPr id="4" name="Picture 2" descr="C:\Documents and Settings\User\Мои документы\Мои рисунки\компьютеры и школа\Копия img6.jpg">
            <a:extLst>
              <a:ext uri="{FF2B5EF4-FFF2-40B4-BE49-F238E27FC236}">
                <a16:creationId xmlns:a16="http://schemas.microsoft.com/office/drawing/2014/main" xmlns="" id="{F8AAE6B6-B92D-4BE1-B986-DAD47796BB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22166" y="4530361"/>
            <a:ext cx="2813538" cy="20181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39940" name="Picture 4" descr="https://ds05.infourok.ru/uploads/ex/0fe1/000db7f8-bd089052/hello_html_m5629737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1180" y="227977"/>
            <a:ext cx="2096917" cy="157268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2268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</a:rPr>
              <a:t>Задание №1.</a:t>
            </a:r>
            <a:endParaRPr lang="ru-RU" sz="5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139482"/>
            <a:ext cx="10515600" cy="2883877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b="1" dirty="0" smtClean="0"/>
              <a:t>Запишите предложения, подчеркните грамматическую основу, определите наклонение и время глаголов-сказуемых.</a:t>
            </a:r>
          </a:p>
          <a:p>
            <a:pPr indent="228600" algn="just">
              <a:buNone/>
            </a:pPr>
            <a:endParaRPr lang="ru-RU" b="1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9938" name="Picture 2" descr="http://s1.fotokto.ru/photo/full/39/3944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72997" y="2564453"/>
            <a:ext cx="4467324" cy="2978217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92591" y="2497744"/>
            <a:ext cx="6096000" cy="4154984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28600" algn="just"/>
            <a:r>
              <a:rPr lang="ru-RU" sz="2400" b="1" dirty="0" smtClean="0"/>
              <a:t>1. </a:t>
            </a:r>
            <a:r>
              <a:rPr lang="ru-RU" sz="2400" dirty="0" smtClean="0"/>
              <a:t>Ласточек мы не обижаем, гнезд их не трогаем.</a:t>
            </a:r>
            <a:endParaRPr lang="ru-RU" sz="2400" b="1" dirty="0" smtClean="0"/>
          </a:p>
          <a:p>
            <a:pPr indent="228600" algn="just">
              <a:buNone/>
            </a:pPr>
            <a:r>
              <a:rPr lang="ru-RU" sz="2400" b="1" dirty="0" smtClean="0"/>
              <a:t>Ласточек </a:t>
            </a:r>
            <a:r>
              <a:rPr lang="ru-RU" sz="2400" b="1" u="sng" dirty="0" smtClean="0">
                <a:solidFill>
                  <a:srgbClr val="7030A0"/>
                </a:solidFill>
              </a:rPr>
              <a:t>мы</a:t>
            </a:r>
            <a:r>
              <a:rPr lang="ru-RU" sz="2400" b="1" dirty="0" smtClean="0">
                <a:solidFill>
                  <a:srgbClr val="7030A0"/>
                </a:solidFill>
              </a:rPr>
              <a:t> </a:t>
            </a:r>
            <a:r>
              <a:rPr lang="ru-RU" sz="2400" b="1" u="dbl" dirty="0" smtClean="0">
                <a:solidFill>
                  <a:srgbClr val="7030A0"/>
                </a:solidFill>
              </a:rPr>
              <a:t>не обижаем</a:t>
            </a:r>
            <a:r>
              <a:rPr lang="ru-RU" sz="2400" b="1" dirty="0" smtClean="0"/>
              <a:t> </a:t>
            </a:r>
            <a:r>
              <a:rPr lang="ru-RU" sz="2400" b="1" dirty="0" smtClean="0">
                <a:solidFill>
                  <a:srgbClr val="00B050"/>
                </a:solidFill>
              </a:rPr>
              <a:t>(изъяв. наст.)</a:t>
            </a:r>
            <a:r>
              <a:rPr lang="ru-RU" sz="2400" b="1" dirty="0" smtClean="0"/>
              <a:t>, гнезд их </a:t>
            </a:r>
            <a:r>
              <a:rPr lang="ru-RU" sz="2400" b="1" u="dbl" dirty="0" smtClean="0">
                <a:solidFill>
                  <a:srgbClr val="7030A0"/>
                </a:solidFill>
              </a:rPr>
              <a:t>не трогаем</a:t>
            </a:r>
            <a:r>
              <a:rPr lang="ru-RU" sz="2400" b="1" u="sng" dirty="0" smtClean="0">
                <a:solidFill>
                  <a:srgbClr val="7030A0"/>
                </a:solidFill>
              </a:rPr>
              <a:t> </a:t>
            </a:r>
            <a:r>
              <a:rPr lang="ru-RU" sz="2400" b="1" dirty="0" smtClean="0">
                <a:solidFill>
                  <a:srgbClr val="00B050"/>
                </a:solidFill>
              </a:rPr>
              <a:t>(изъяв. наст.).</a:t>
            </a:r>
          </a:p>
          <a:p>
            <a:pPr indent="228600" algn="just">
              <a:buNone/>
            </a:pPr>
            <a:r>
              <a:rPr lang="ru-RU" sz="2400" dirty="0" smtClean="0"/>
              <a:t>2. Тянулись по синему небу облака.</a:t>
            </a:r>
            <a:endParaRPr lang="ru-RU" sz="2400" b="1" dirty="0" smtClean="0">
              <a:solidFill>
                <a:srgbClr val="00B050"/>
              </a:solidFill>
            </a:endParaRPr>
          </a:p>
          <a:p>
            <a:pPr indent="228600" algn="just">
              <a:buNone/>
            </a:pPr>
            <a:r>
              <a:rPr lang="ru-RU" sz="2400" b="1" dirty="0" smtClean="0"/>
              <a:t> </a:t>
            </a:r>
            <a:r>
              <a:rPr lang="ru-RU" sz="2400" b="1" u="dbl" dirty="0" smtClean="0">
                <a:solidFill>
                  <a:srgbClr val="7030A0"/>
                </a:solidFill>
              </a:rPr>
              <a:t>Тянулись</a:t>
            </a:r>
            <a:r>
              <a:rPr lang="ru-RU" sz="2400" b="1" dirty="0" smtClean="0"/>
              <a:t> </a:t>
            </a:r>
            <a:r>
              <a:rPr lang="ru-RU" sz="2400" b="1" dirty="0" smtClean="0">
                <a:solidFill>
                  <a:srgbClr val="00B050"/>
                </a:solidFill>
              </a:rPr>
              <a:t>(изъяв. </a:t>
            </a:r>
            <a:r>
              <a:rPr lang="ru-RU" sz="2400" b="1" dirty="0" err="1" smtClean="0">
                <a:solidFill>
                  <a:srgbClr val="00B050"/>
                </a:solidFill>
              </a:rPr>
              <a:t>прош</a:t>
            </a:r>
            <a:r>
              <a:rPr lang="ru-RU" sz="2400" b="1" dirty="0" smtClean="0">
                <a:solidFill>
                  <a:srgbClr val="00B050"/>
                </a:solidFill>
              </a:rPr>
              <a:t>.) </a:t>
            </a:r>
            <a:r>
              <a:rPr lang="ru-RU" sz="2400" b="1" dirty="0" smtClean="0"/>
              <a:t>по синему небу </a:t>
            </a:r>
            <a:r>
              <a:rPr lang="ru-RU" sz="2400" b="1" u="sng" dirty="0" smtClean="0">
                <a:solidFill>
                  <a:srgbClr val="7030A0"/>
                </a:solidFill>
              </a:rPr>
              <a:t>облака.</a:t>
            </a:r>
          </a:p>
          <a:p>
            <a:pPr indent="228600" algn="just">
              <a:buNone/>
            </a:pPr>
            <a:r>
              <a:rPr lang="ru-RU" sz="2400" dirty="0" smtClean="0"/>
              <a:t>3. Я сдержу своё слово.</a:t>
            </a:r>
          </a:p>
          <a:p>
            <a:pPr indent="228600" algn="just">
              <a:buNone/>
            </a:pPr>
            <a:r>
              <a:rPr lang="ru-RU" sz="2400" b="1" u="sng" dirty="0" smtClean="0">
                <a:solidFill>
                  <a:srgbClr val="7030A0"/>
                </a:solidFill>
              </a:rPr>
              <a:t>Я</a:t>
            </a:r>
            <a:r>
              <a:rPr lang="ru-RU" sz="2400" b="1" dirty="0" smtClean="0">
                <a:solidFill>
                  <a:srgbClr val="7030A0"/>
                </a:solidFill>
              </a:rPr>
              <a:t> </a:t>
            </a:r>
            <a:r>
              <a:rPr lang="ru-RU" sz="2400" b="1" u="dbl" dirty="0" smtClean="0">
                <a:solidFill>
                  <a:srgbClr val="7030A0"/>
                </a:solidFill>
              </a:rPr>
              <a:t>сдержу</a:t>
            </a:r>
            <a:r>
              <a:rPr lang="ru-RU" sz="2400" b="1" dirty="0" smtClean="0">
                <a:solidFill>
                  <a:srgbClr val="7030A0"/>
                </a:solidFill>
              </a:rPr>
              <a:t> </a:t>
            </a:r>
            <a:r>
              <a:rPr lang="ru-RU" sz="2400" b="1" dirty="0" smtClean="0">
                <a:solidFill>
                  <a:srgbClr val="00B050"/>
                </a:solidFill>
              </a:rPr>
              <a:t>(изъяв. буд.) </a:t>
            </a:r>
            <a:r>
              <a:rPr lang="ru-RU" sz="2400" b="1" dirty="0" smtClean="0"/>
              <a:t>своё слово.</a:t>
            </a:r>
          </a:p>
          <a:p>
            <a:pPr indent="228600" algn="just">
              <a:buNone/>
            </a:pPr>
            <a:endParaRPr lang="ru-RU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7113" y="886265"/>
            <a:ext cx="11029071" cy="5290698"/>
          </a:xfrm>
        </p:spPr>
        <p:txBody>
          <a:bodyPr/>
          <a:lstStyle/>
          <a:p>
            <a:pPr indent="228600" algn="just">
              <a:buNone/>
            </a:pPr>
            <a:r>
              <a:rPr lang="ru-RU" dirty="0" smtClean="0"/>
              <a:t>4. Мы будем танцевать до утра.</a:t>
            </a:r>
          </a:p>
          <a:p>
            <a:pPr indent="228600" algn="just">
              <a:buNone/>
            </a:pPr>
            <a:r>
              <a:rPr lang="ru-RU" b="1" u="sng" dirty="0" smtClean="0">
                <a:solidFill>
                  <a:srgbClr val="7030A0"/>
                </a:solidFill>
              </a:rPr>
              <a:t>Мы</a:t>
            </a:r>
            <a:r>
              <a:rPr lang="ru-RU" b="1" dirty="0" smtClean="0">
                <a:solidFill>
                  <a:srgbClr val="7030A0"/>
                </a:solidFill>
              </a:rPr>
              <a:t> </a:t>
            </a:r>
            <a:r>
              <a:rPr lang="ru-RU" b="1" u="dbl" dirty="0" smtClean="0">
                <a:solidFill>
                  <a:srgbClr val="7030A0"/>
                </a:solidFill>
              </a:rPr>
              <a:t>будем танцевать</a:t>
            </a:r>
            <a:r>
              <a:rPr lang="ru-RU" b="1" dirty="0" smtClean="0"/>
              <a:t> </a:t>
            </a:r>
            <a:r>
              <a:rPr lang="ru-RU" b="1" dirty="0" smtClean="0">
                <a:solidFill>
                  <a:srgbClr val="00B050"/>
                </a:solidFill>
              </a:rPr>
              <a:t>(изъяв. буд.) </a:t>
            </a:r>
            <a:r>
              <a:rPr lang="ru-RU" b="1" dirty="0" smtClean="0"/>
              <a:t>до утра.</a:t>
            </a:r>
          </a:p>
          <a:p>
            <a:pPr indent="228600" algn="just">
              <a:buNone/>
            </a:pPr>
            <a:r>
              <a:rPr lang="ru-RU" dirty="0" smtClean="0"/>
              <a:t>5. Мы убрали бы урожай вовремя, если бы дожди не затянулись на две недели.</a:t>
            </a:r>
          </a:p>
          <a:p>
            <a:pPr indent="228600" algn="just">
              <a:buNone/>
            </a:pPr>
            <a:r>
              <a:rPr lang="ru-RU" b="1" u="sng" dirty="0" smtClean="0">
                <a:solidFill>
                  <a:srgbClr val="7030A0"/>
                </a:solidFill>
              </a:rPr>
              <a:t>Мы</a:t>
            </a:r>
            <a:r>
              <a:rPr lang="ru-RU" b="1" dirty="0" smtClean="0">
                <a:solidFill>
                  <a:srgbClr val="7030A0"/>
                </a:solidFill>
              </a:rPr>
              <a:t> </a:t>
            </a:r>
            <a:r>
              <a:rPr lang="ru-RU" b="1" u="dbl" dirty="0" smtClean="0">
                <a:solidFill>
                  <a:srgbClr val="7030A0"/>
                </a:solidFill>
              </a:rPr>
              <a:t>убрали бы</a:t>
            </a:r>
            <a:r>
              <a:rPr lang="ru-RU" b="1" dirty="0" smtClean="0"/>
              <a:t> </a:t>
            </a:r>
            <a:r>
              <a:rPr lang="ru-RU" b="1" dirty="0" smtClean="0">
                <a:solidFill>
                  <a:srgbClr val="00B050"/>
                </a:solidFill>
              </a:rPr>
              <a:t>(</a:t>
            </a:r>
            <a:r>
              <a:rPr lang="ru-RU" b="1" dirty="0" err="1" smtClean="0">
                <a:solidFill>
                  <a:srgbClr val="00B050"/>
                </a:solidFill>
              </a:rPr>
              <a:t>усл</a:t>
            </a:r>
            <a:r>
              <a:rPr lang="ru-RU" b="1" dirty="0" smtClean="0">
                <a:solidFill>
                  <a:srgbClr val="00B050"/>
                </a:solidFill>
              </a:rPr>
              <a:t>.) </a:t>
            </a:r>
            <a:r>
              <a:rPr lang="ru-RU" b="1" dirty="0" smtClean="0"/>
              <a:t>урожай вовремя, если </a:t>
            </a:r>
            <a:r>
              <a:rPr lang="ru-RU" b="1" u="dbl" dirty="0" smtClean="0">
                <a:solidFill>
                  <a:srgbClr val="7030A0"/>
                </a:solidFill>
              </a:rPr>
              <a:t>бы </a:t>
            </a:r>
            <a:r>
              <a:rPr lang="ru-RU" b="1" u="sng" dirty="0" smtClean="0">
                <a:solidFill>
                  <a:srgbClr val="7030A0"/>
                </a:solidFill>
              </a:rPr>
              <a:t>дожди</a:t>
            </a:r>
            <a:r>
              <a:rPr lang="ru-RU" b="1" dirty="0" smtClean="0">
                <a:solidFill>
                  <a:srgbClr val="7030A0"/>
                </a:solidFill>
              </a:rPr>
              <a:t> </a:t>
            </a:r>
            <a:r>
              <a:rPr lang="ru-RU" b="1" u="dbl" dirty="0" smtClean="0">
                <a:solidFill>
                  <a:srgbClr val="7030A0"/>
                </a:solidFill>
              </a:rPr>
              <a:t>не затянулись</a:t>
            </a:r>
            <a:r>
              <a:rPr lang="ru-RU" b="1" dirty="0" smtClean="0"/>
              <a:t> </a:t>
            </a:r>
            <a:r>
              <a:rPr lang="ru-RU" b="1" dirty="0" smtClean="0">
                <a:solidFill>
                  <a:srgbClr val="00B050"/>
                </a:solidFill>
              </a:rPr>
              <a:t>(</a:t>
            </a:r>
            <a:r>
              <a:rPr lang="ru-RU" b="1" dirty="0" err="1" smtClean="0">
                <a:solidFill>
                  <a:srgbClr val="00B050"/>
                </a:solidFill>
              </a:rPr>
              <a:t>усл</a:t>
            </a:r>
            <a:r>
              <a:rPr lang="ru-RU" b="1" dirty="0" smtClean="0">
                <a:solidFill>
                  <a:srgbClr val="00B050"/>
                </a:solidFill>
              </a:rPr>
              <a:t>.) </a:t>
            </a:r>
            <a:r>
              <a:rPr lang="ru-RU" b="1" dirty="0" smtClean="0"/>
              <a:t>на две недели.</a:t>
            </a:r>
          </a:p>
          <a:p>
            <a:pPr indent="228600" algn="just">
              <a:buNone/>
            </a:pPr>
            <a:r>
              <a:rPr lang="ru-RU" dirty="0" smtClean="0"/>
              <a:t>6. Помолчите, пожалуйста.</a:t>
            </a:r>
          </a:p>
          <a:p>
            <a:pPr indent="228600" algn="just">
              <a:buNone/>
            </a:pPr>
            <a:r>
              <a:rPr lang="ru-RU" b="1" u="dbl" dirty="0" smtClean="0">
                <a:solidFill>
                  <a:srgbClr val="7030A0"/>
                </a:solidFill>
              </a:rPr>
              <a:t>Помолчите</a:t>
            </a:r>
            <a:r>
              <a:rPr lang="ru-RU" b="1" u="sng" dirty="0" smtClean="0"/>
              <a:t> </a:t>
            </a:r>
            <a:r>
              <a:rPr lang="ru-RU" b="1" dirty="0" smtClean="0">
                <a:solidFill>
                  <a:srgbClr val="00B050"/>
                </a:solidFill>
              </a:rPr>
              <a:t>(повелит.)</a:t>
            </a:r>
            <a:r>
              <a:rPr lang="ru-RU" b="1" dirty="0" smtClean="0"/>
              <a:t>, </a:t>
            </a:r>
            <a:r>
              <a:rPr lang="ru-RU" b="1" dirty="0" smtClean="0">
                <a:solidFill>
                  <a:srgbClr val="7030A0"/>
                </a:solidFill>
              </a:rPr>
              <a:t>пожалуйста</a:t>
            </a:r>
            <a:r>
              <a:rPr lang="ru-RU" b="1" dirty="0" smtClean="0"/>
              <a:t>.</a:t>
            </a:r>
          </a:p>
          <a:p>
            <a:pPr indent="228600" algn="just">
              <a:buNone/>
            </a:pPr>
            <a:r>
              <a:rPr lang="ru-RU" dirty="0" smtClean="0"/>
              <a:t>7. Давайте пообедаем.</a:t>
            </a:r>
          </a:p>
          <a:p>
            <a:pPr indent="228600" algn="just">
              <a:buNone/>
            </a:pPr>
            <a:r>
              <a:rPr lang="ru-RU" b="1" u="dbl" dirty="0" smtClean="0">
                <a:solidFill>
                  <a:srgbClr val="7030A0"/>
                </a:solidFill>
              </a:rPr>
              <a:t>Давайте</a:t>
            </a:r>
            <a:r>
              <a:rPr lang="ru-RU" b="1" dirty="0" smtClean="0">
                <a:solidFill>
                  <a:srgbClr val="7030A0"/>
                </a:solidFill>
              </a:rPr>
              <a:t> </a:t>
            </a:r>
            <a:r>
              <a:rPr lang="ru-RU" b="1" u="dbl" dirty="0" smtClean="0">
                <a:solidFill>
                  <a:srgbClr val="7030A0"/>
                </a:solidFill>
              </a:rPr>
              <a:t>пообедаем</a:t>
            </a:r>
            <a:r>
              <a:rPr lang="ru-RU" b="1" u="dbl" dirty="0" smtClean="0"/>
              <a:t> </a:t>
            </a:r>
            <a:r>
              <a:rPr lang="ru-RU" b="1" dirty="0" smtClean="0">
                <a:solidFill>
                  <a:srgbClr val="00B050"/>
                </a:solidFill>
              </a:rPr>
              <a:t>(повелит.).</a:t>
            </a:r>
          </a:p>
          <a:p>
            <a:pPr indent="228600" algn="just"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87EABD6-DD7E-4CA6-9327-8F55FEF9A5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8394902" y="3784211"/>
            <a:ext cx="3250243" cy="24376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8914" name="Picture 2" descr="https://ds05.infourok.ru/uploads/ex/0fe1/000db7f8-bd089052/hello_html_m56297379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23827" y="249078"/>
            <a:ext cx="2139120" cy="16043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</a:rPr>
              <a:t>Обратим внимание!</a:t>
            </a:r>
            <a:endParaRPr lang="ru-RU" sz="54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199" y="1477108"/>
            <a:ext cx="10739511" cy="5022166"/>
          </a:xfrm>
        </p:spPr>
        <p:txBody>
          <a:bodyPr>
            <a:normAutofit fontScale="92500" lnSpcReduction="10000"/>
          </a:bodyPr>
          <a:lstStyle/>
          <a:p>
            <a:pPr indent="228600" algn="just" fontAlgn="base">
              <a:buNone/>
            </a:pPr>
            <a:r>
              <a:rPr lang="ru-RU" dirty="0" smtClean="0"/>
              <a:t>В составе простого глагольного сказуемого (ПГС) может быть </a:t>
            </a:r>
            <a:r>
              <a:rPr lang="ru-RU" b="1" dirty="0" smtClean="0"/>
              <a:t>не одно слово</a:t>
            </a:r>
            <a:r>
              <a:rPr lang="ru-RU" dirty="0" smtClean="0"/>
              <a:t>, а </a:t>
            </a:r>
            <a:r>
              <a:rPr lang="ru-RU" b="1" dirty="0" smtClean="0"/>
              <a:t>два</a:t>
            </a:r>
            <a:r>
              <a:rPr lang="ru-RU" dirty="0" smtClean="0"/>
              <a:t>, если сказуемое выражается </a:t>
            </a:r>
            <a:r>
              <a:rPr lang="ru-RU" b="1" dirty="0" smtClean="0"/>
              <a:t>сложной формой будущего времени глагола</a:t>
            </a:r>
            <a:r>
              <a:rPr lang="ru-RU" dirty="0" smtClean="0"/>
              <a:t>, состоящей из вспомогательного глагола </a:t>
            </a:r>
            <a:r>
              <a:rPr lang="ru-RU" b="1" i="1" dirty="0" smtClean="0">
                <a:solidFill>
                  <a:srgbClr val="0070C0"/>
                </a:solidFill>
              </a:rPr>
              <a:t>«быть»</a:t>
            </a:r>
            <a:r>
              <a:rPr lang="ru-RU" dirty="0" smtClean="0"/>
              <a:t> в личной форме и </a:t>
            </a:r>
            <a:r>
              <a:rPr lang="ru-RU" b="1" dirty="0" smtClean="0">
                <a:solidFill>
                  <a:srgbClr val="0070C0"/>
                </a:solidFill>
              </a:rPr>
              <a:t>смыслового глагола в неопределенной форме</a:t>
            </a:r>
            <a:r>
              <a:rPr lang="ru-RU" dirty="0" smtClean="0"/>
              <a:t>, например:</a:t>
            </a:r>
          </a:p>
          <a:p>
            <a:pPr indent="228600" algn="just" fontAlgn="base">
              <a:buNone/>
            </a:pPr>
            <a:r>
              <a:rPr lang="ru-RU" b="1" i="1" dirty="0" smtClean="0"/>
              <a:t>я </a:t>
            </a:r>
            <a:r>
              <a:rPr lang="ru-RU" b="1" i="1" dirty="0" smtClean="0">
                <a:solidFill>
                  <a:srgbClr val="7030A0"/>
                </a:solidFill>
              </a:rPr>
              <a:t>буду говорить</a:t>
            </a:r>
            <a:r>
              <a:rPr lang="ru-RU" b="1" i="1" dirty="0" smtClean="0"/>
              <a:t>;</a:t>
            </a:r>
            <a:endParaRPr lang="ru-RU" b="1" dirty="0" smtClean="0"/>
          </a:p>
          <a:p>
            <a:pPr indent="228600" algn="just" fontAlgn="base">
              <a:buNone/>
            </a:pPr>
            <a:r>
              <a:rPr lang="ru-RU" b="1" i="1" dirty="0" smtClean="0"/>
              <a:t>ты </a:t>
            </a:r>
            <a:r>
              <a:rPr lang="ru-RU" b="1" i="1" dirty="0" smtClean="0">
                <a:solidFill>
                  <a:srgbClr val="7030A0"/>
                </a:solidFill>
              </a:rPr>
              <a:t>будешь писать</a:t>
            </a:r>
            <a:r>
              <a:rPr lang="ru-RU" b="1" i="1" dirty="0" smtClean="0"/>
              <a:t>;</a:t>
            </a:r>
            <a:endParaRPr lang="ru-RU" b="1" dirty="0" smtClean="0"/>
          </a:p>
          <a:p>
            <a:pPr indent="228600" algn="just" fontAlgn="base">
              <a:buNone/>
            </a:pPr>
            <a:r>
              <a:rPr lang="ru-RU" b="1" i="1" dirty="0" smtClean="0"/>
              <a:t>он </a:t>
            </a:r>
            <a:r>
              <a:rPr lang="ru-RU" b="1" i="1" dirty="0" smtClean="0">
                <a:solidFill>
                  <a:srgbClr val="7030A0"/>
                </a:solidFill>
              </a:rPr>
              <a:t>будет плыть</a:t>
            </a:r>
            <a:r>
              <a:rPr lang="ru-RU" b="1" i="1" dirty="0" smtClean="0"/>
              <a:t>;</a:t>
            </a:r>
            <a:endParaRPr lang="ru-RU" b="1" dirty="0" smtClean="0"/>
          </a:p>
          <a:p>
            <a:pPr indent="228600" algn="just" fontAlgn="base">
              <a:buNone/>
            </a:pPr>
            <a:r>
              <a:rPr lang="ru-RU" b="1" i="1" dirty="0" smtClean="0"/>
              <a:t>мы </a:t>
            </a:r>
            <a:r>
              <a:rPr lang="ru-RU" b="1" i="1" dirty="0" smtClean="0">
                <a:solidFill>
                  <a:srgbClr val="7030A0"/>
                </a:solidFill>
              </a:rPr>
              <a:t>будем отвечать</a:t>
            </a:r>
            <a:r>
              <a:rPr lang="ru-RU" b="1" i="1" dirty="0" smtClean="0"/>
              <a:t>;</a:t>
            </a:r>
            <a:endParaRPr lang="ru-RU" b="1" dirty="0" smtClean="0"/>
          </a:p>
          <a:p>
            <a:pPr indent="228600" algn="just" fontAlgn="base">
              <a:buNone/>
            </a:pPr>
            <a:r>
              <a:rPr lang="ru-RU" b="1" i="1" dirty="0" smtClean="0"/>
              <a:t>вы </a:t>
            </a:r>
            <a:r>
              <a:rPr lang="ru-RU" b="1" i="1" dirty="0" smtClean="0">
                <a:solidFill>
                  <a:srgbClr val="7030A0"/>
                </a:solidFill>
              </a:rPr>
              <a:t>будете рисовать</a:t>
            </a:r>
            <a:r>
              <a:rPr lang="ru-RU" b="1" i="1" dirty="0" smtClean="0"/>
              <a:t>;</a:t>
            </a:r>
            <a:endParaRPr lang="ru-RU" b="1" dirty="0" smtClean="0"/>
          </a:p>
          <a:p>
            <a:pPr indent="228600" algn="just" fontAlgn="base">
              <a:buNone/>
            </a:pPr>
            <a:r>
              <a:rPr lang="ru-RU" b="1" i="1" dirty="0" smtClean="0"/>
              <a:t>они </a:t>
            </a:r>
            <a:r>
              <a:rPr lang="ru-RU" b="1" i="1" dirty="0" smtClean="0">
                <a:solidFill>
                  <a:srgbClr val="7030A0"/>
                </a:solidFill>
              </a:rPr>
              <a:t>будут уговаривать</a:t>
            </a:r>
            <a:r>
              <a:rPr lang="ru-RU" b="1" i="1" dirty="0" smtClean="0"/>
              <a:t>.</a:t>
            </a:r>
            <a:endParaRPr lang="ru-RU" b="1" dirty="0" smtClean="0"/>
          </a:p>
          <a:p>
            <a:pPr indent="228600" algn="just" fontAlgn="base">
              <a:buNone/>
            </a:pPr>
            <a:r>
              <a:rPr lang="ru-RU" dirty="0" smtClean="0"/>
              <a:t>Том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ушёл</a:t>
            </a:r>
            <a:r>
              <a:rPr lang="ru-RU" dirty="0" smtClean="0"/>
              <a:t>, но уходя, пригрозил, что 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будет бродить</a:t>
            </a:r>
            <a:r>
              <a:rPr lang="ru-RU" dirty="0" smtClean="0"/>
              <a:t> поблизости.</a:t>
            </a:r>
          </a:p>
          <a:p>
            <a:endParaRPr lang="ru-RU" dirty="0"/>
          </a:p>
        </p:txBody>
      </p:sp>
      <p:pic>
        <p:nvPicPr>
          <p:cNvPr id="28676" name="Picture 4" descr="https://book24.kz/upload/iblock/f53/f5369fb28ba9150c66f80a2fab930509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56209" y="3107223"/>
            <a:ext cx="2321125" cy="30448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Сложные случаи выражения простого глагольного сказуемого.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228600" algn="just" fontAlgn="base">
              <a:buNone/>
            </a:pPr>
            <a:r>
              <a:rPr lang="ru-RU" sz="3200" b="1" dirty="0" smtClean="0"/>
              <a:t>1. В качестве простого глагольного сказуемого употребляется </a:t>
            </a:r>
            <a:r>
              <a:rPr lang="ru-RU" sz="3200" b="1" dirty="0" smtClean="0">
                <a:solidFill>
                  <a:srgbClr val="0070C0"/>
                </a:solidFill>
              </a:rPr>
              <a:t>инфинитив без связки</a:t>
            </a:r>
            <a:r>
              <a:rPr lang="ru-RU" sz="3200" b="1" dirty="0" smtClean="0"/>
              <a:t>, </a:t>
            </a:r>
            <a:r>
              <a:rPr lang="ru-RU" sz="3200" dirty="0" smtClean="0"/>
              <a:t>например:</a:t>
            </a:r>
          </a:p>
          <a:p>
            <a:pPr indent="228600" algn="ctr" fontAlgn="base">
              <a:buNone/>
            </a:pPr>
            <a:r>
              <a:rPr lang="ru-RU" sz="3200" b="1" dirty="0" smtClean="0">
                <a:solidFill>
                  <a:srgbClr val="7030A0"/>
                </a:solidFill>
              </a:rPr>
              <a:t>Люди</a:t>
            </a:r>
            <a:r>
              <a:rPr lang="ru-RU" sz="3200" b="1" dirty="0" smtClean="0"/>
              <a:t> </a:t>
            </a:r>
            <a:r>
              <a:rPr lang="ru-RU" sz="3200" b="1" dirty="0" smtClean="0">
                <a:solidFill>
                  <a:srgbClr val="00B050"/>
                </a:solidFill>
              </a:rPr>
              <a:t>пахать</a:t>
            </a:r>
            <a:r>
              <a:rPr lang="ru-RU" sz="3200" b="1" dirty="0" smtClean="0"/>
              <a:t>, </a:t>
            </a:r>
            <a:r>
              <a:rPr lang="ru-RU" sz="3200" b="1" dirty="0" smtClean="0">
                <a:solidFill>
                  <a:srgbClr val="7030A0"/>
                </a:solidFill>
              </a:rPr>
              <a:t>а мы руками</a:t>
            </a:r>
            <a:r>
              <a:rPr lang="ru-RU" sz="3200" b="1" dirty="0" smtClean="0"/>
              <a:t> </a:t>
            </a:r>
            <a:r>
              <a:rPr lang="ru-RU" sz="3200" b="1" dirty="0" smtClean="0">
                <a:solidFill>
                  <a:srgbClr val="00B050"/>
                </a:solidFill>
              </a:rPr>
              <a:t>махать</a:t>
            </a:r>
            <a:r>
              <a:rPr lang="ru-RU" sz="3200" dirty="0" smtClean="0"/>
              <a:t> (пословица).</a:t>
            </a:r>
          </a:p>
          <a:p>
            <a:endParaRPr lang="ru-RU" sz="3200" dirty="0"/>
          </a:p>
        </p:txBody>
      </p:sp>
      <p:pic>
        <p:nvPicPr>
          <p:cNvPr id="37892" name="Picture 4" descr="http://znayka.moy.su/Nar_skazki/Rus_skazki/Rus-08-Z/zagadki-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95223" y="3327339"/>
            <a:ext cx="4009293" cy="30069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228600" algn="just" fontAlgn="base">
              <a:buNone/>
            </a:pPr>
            <a:r>
              <a:rPr lang="ru-RU" b="1" dirty="0" smtClean="0"/>
              <a:t>2. Простое глагольное сказуемое выражается глаголом с различными </a:t>
            </a:r>
            <a:r>
              <a:rPr lang="ru-RU" b="1" dirty="0" smtClean="0">
                <a:solidFill>
                  <a:srgbClr val="0070C0"/>
                </a:solidFill>
              </a:rPr>
              <a:t>частицами</a:t>
            </a:r>
            <a:r>
              <a:rPr lang="ru-RU" b="1" dirty="0" smtClean="0"/>
              <a:t> (</a:t>
            </a:r>
            <a:r>
              <a:rPr lang="ru-RU" b="1" i="1" dirty="0" smtClean="0"/>
              <a:t>знай себе, как бы, точно, словно, как будто, чуть, было</a:t>
            </a:r>
            <a:r>
              <a:rPr lang="ru-RU" b="1" dirty="0" smtClean="0"/>
              <a:t> и пр.)</a:t>
            </a:r>
          </a:p>
          <a:p>
            <a:pPr indent="228600" algn="ctr" fontAlgn="base">
              <a:buNone/>
            </a:pPr>
            <a:r>
              <a:rPr lang="ru-RU" b="1" dirty="0" smtClean="0">
                <a:solidFill>
                  <a:srgbClr val="7030A0"/>
                </a:solidFill>
              </a:rPr>
              <a:t>В воздухе уже не так сильно пахло. В нем снова </a:t>
            </a:r>
            <a:r>
              <a:rPr lang="ru-RU" b="1" dirty="0" smtClean="0">
                <a:solidFill>
                  <a:srgbClr val="00B050"/>
                </a:solidFill>
              </a:rPr>
              <a:t>как будто разливалась</a:t>
            </a:r>
            <a:r>
              <a:rPr lang="ru-RU" b="1" dirty="0" smtClean="0">
                <a:solidFill>
                  <a:srgbClr val="7030A0"/>
                </a:solidFill>
              </a:rPr>
              <a:t> сырость </a:t>
            </a:r>
            <a:r>
              <a:rPr lang="ru-RU" dirty="0" smtClean="0"/>
              <a:t>(И. Тургенев).</a:t>
            </a:r>
          </a:p>
          <a:p>
            <a:pPr indent="228600" algn="ctr" fontAlgn="base">
              <a:buNone/>
            </a:pPr>
            <a:endParaRPr lang="ru-RU" dirty="0" smtClean="0"/>
          </a:p>
          <a:p>
            <a:pPr indent="228600" algn="just" fontAlgn="base">
              <a:buNone/>
            </a:pPr>
            <a:r>
              <a:rPr lang="ru-RU" b="1" dirty="0" smtClean="0"/>
              <a:t>3. </a:t>
            </a:r>
            <a:r>
              <a:rPr lang="ru-RU" b="1" dirty="0" smtClean="0">
                <a:solidFill>
                  <a:srgbClr val="0070C0"/>
                </a:solidFill>
              </a:rPr>
              <a:t>Фразеологизмы</a:t>
            </a:r>
            <a:r>
              <a:rPr lang="ru-RU" b="1" dirty="0" smtClean="0"/>
              <a:t> выступают в роли ПГС:</a:t>
            </a:r>
          </a:p>
          <a:p>
            <a:pPr indent="228600" algn="ctr" fontAlgn="base">
              <a:buNone/>
            </a:pPr>
            <a:r>
              <a:rPr lang="ru-RU" b="1" dirty="0" smtClean="0">
                <a:solidFill>
                  <a:srgbClr val="7030A0"/>
                </a:solidFill>
              </a:rPr>
              <a:t>Вот и </a:t>
            </a:r>
            <a:r>
              <a:rPr lang="ru-RU" b="1" dirty="0" smtClean="0">
                <a:solidFill>
                  <a:srgbClr val="00B050"/>
                </a:solidFill>
              </a:rPr>
              <a:t>ломали</a:t>
            </a:r>
            <a:r>
              <a:rPr lang="ru-RU" b="1" dirty="0" smtClean="0">
                <a:solidFill>
                  <a:srgbClr val="7030A0"/>
                </a:solidFill>
              </a:rPr>
              <a:t> они </a:t>
            </a:r>
            <a:r>
              <a:rPr lang="ru-RU" b="1" dirty="0" smtClean="0">
                <a:solidFill>
                  <a:srgbClr val="00B050"/>
                </a:solidFill>
              </a:rPr>
              <a:t>себе головы</a:t>
            </a:r>
            <a:r>
              <a:rPr lang="ru-RU" b="1" dirty="0" smtClean="0">
                <a:solidFill>
                  <a:srgbClr val="7030A0"/>
                </a:solidFill>
              </a:rPr>
              <a:t>, как бы очиститься от обвинений в поджоге города </a:t>
            </a:r>
            <a:r>
              <a:rPr lang="ru-RU" dirty="0" smtClean="0"/>
              <a:t>(Генрик Сенкевич).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Сложные случаи выражения простого глагольного сказуемого.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228600" algn="just" fontAlgn="base">
              <a:buNone/>
            </a:pPr>
            <a:r>
              <a:rPr lang="ru-RU" sz="3200" b="1" dirty="0" smtClean="0"/>
              <a:t>4. Простое глагольное сказуемое — </a:t>
            </a:r>
            <a:r>
              <a:rPr lang="ru-RU" sz="3200" b="1" dirty="0" smtClean="0">
                <a:solidFill>
                  <a:srgbClr val="0070C0"/>
                </a:solidFill>
              </a:rPr>
              <a:t>спрягаемая глагольная форма с повтором</a:t>
            </a:r>
            <a:r>
              <a:rPr lang="ru-RU" sz="3200" b="1" dirty="0" smtClean="0"/>
              <a:t>:</a:t>
            </a:r>
          </a:p>
          <a:p>
            <a:pPr indent="228600" algn="ctr" fontAlgn="base">
              <a:buNone/>
            </a:pPr>
            <a:r>
              <a:rPr lang="ru-RU" sz="3200" b="1" dirty="0" smtClean="0">
                <a:solidFill>
                  <a:srgbClr val="00B050"/>
                </a:solidFill>
              </a:rPr>
              <a:t>Живут-поживают</a:t>
            </a:r>
            <a:r>
              <a:rPr lang="ru-RU" sz="3200" b="1" dirty="0" smtClean="0">
                <a:solidFill>
                  <a:srgbClr val="7030A0"/>
                </a:solidFill>
              </a:rPr>
              <a:t> и горя не знают.</a:t>
            </a:r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Сложные случаи выражения простого глагольного сказуемого.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3796" name="Picture 4" descr="https://i.pinimg.com/736x/0f/98/b2/0f98b291468d18b8e9cb2dd06f21794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25218" y="3361983"/>
            <a:ext cx="3072720" cy="32357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62708" y="2247656"/>
            <a:ext cx="7343335" cy="4351338"/>
          </a:xfrm>
        </p:spPr>
        <p:txBody>
          <a:bodyPr>
            <a:normAutofit/>
          </a:bodyPr>
          <a:lstStyle/>
          <a:p>
            <a:pPr indent="228600" algn="just" fontAlgn="base">
              <a:buNone/>
            </a:pPr>
            <a:r>
              <a:rPr lang="ru-RU" b="1" dirty="0" smtClean="0"/>
              <a:t>5. Простое глагольное сказуемое — это </a:t>
            </a:r>
            <a:r>
              <a:rPr lang="ru-RU" b="1" dirty="0" smtClean="0">
                <a:solidFill>
                  <a:srgbClr val="0070C0"/>
                </a:solidFill>
              </a:rPr>
              <a:t>междометие </a:t>
            </a:r>
            <a:r>
              <a:rPr lang="ru-RU" b="1" dirty="0" smtClean="0"/>
              <a:t>в роли глагола изъявительного наклонения:</a:t>
            </a:r>
          </a:p>
          <a:p>
            <a:pPr indent="228600" algn="just" fontAlgn="base">
              <a:buNone/>
            </a:pPr>
            <a:r>
              <a:rPr lang="ru-RU" b="1" dirty="0" smtClean="0">
                <a:solidFill>
                  <a:srgbClr val="7030A0"/>
                </a:solidFill>
              </a:rPr>
              <a:t>Мартышка, </a:t>
            </a:r>
            <a:r>
              <a:rPr lang="ru-RU" b="1" smtClean="0">
                <a:solidFill>
                  <a:srgbClr val="7030A0"/>
                </a:solidFill>
              </a:rPr>
              <a:t>в </a:t>
            </a:r>
            <a:r>
              <a:rPr lang="ru-RU" b="1" smtClean="0">
                <a:solidFill>
                  <a:srgbClr val="7030A0"/>
                </a:solidFill>
              </a:rPr>
              <a:t>Зеркале </a:t>
            </a:r>
            <a:r>
              <a:rPr lang="ru-RU" b="1" dirty="0" err="1" smtClean="0">
                <a:solidFill>
                  <a:srgbClr val="7030A0"/>
                </a:solidFill>
              </a:rPr>
              <a:t>увидя</a:t>
            </a:r>
            <a:r>
              <a:rPr lang="ru-RU" b="1" dirty="0" smtClean="0">
                <a:solidFill>
                  <a:srgbClr val="7030A0"/>
                </a:solidFill>
              </a:rPr>
              <a:t> образ свой, тихохонько Медведя </a:t>
            </a:r>
            <a:r>
              <a:rPr lang="ru-RU" b="1" dirty="0" smtClean="0">
                <a:solidFill>
                  <a:srgbClr val="00B050"/>
                </a:solidFill>
              </a:rPr>
              <a:t>толк</a:t>
            </a:r>
            <a:r>
              <a:rPr lang="ru-RU" b="1" dirty="0" smtClean="0">
                <a:solidFill>
                  <a:srgbClr val="7030A0"/>
                </a:solidFill>
              </a:rPr>
              <a:t> ногой (И. А. Крылов).</a:t>
            </a:r>
          </a:p>
          <a:p>
            <a:endParaRPr lang="ru-RU" sz="24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Сложные случаи выражения простого глагольного сказуемого.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2770" name="Picture 2" descr="http://tale.su/publish/writer-krylov/assets/images/writer-krylov-07/01-writer-krylov-0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92185" y="1758461"/>
            <a:ext cx="3355350" cy="45931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228600" algn="just" fontAlgn="base">
              <a:buNone/>
            </a:pPr>
            <a:r>
              <a:rPr lang="ru-RU" sz="3200" b="1" dirty="0" smtClean="0"/>
              <a:t>6. Простое глагольное сказуемое выражено </a:t>
            </a:r>
            <a:r>
              <a:rPr lang="ru-RU" sz="3200" b="1" dirty="0" smtClean="0">
                <a:solidFill>
                  <a:srgbClr val="0070C0"/>
                </a:solidFill>
              </a:rPr>
              <a:t>сочетанием двух глаголов </a:t>
            </a:r>
            <a:r>
              <a:rPr lang="ru-RU" sz="3200" b="1" dirty="0" smtClean="0"/>
              <a:t>в одной форме:</a:t>
            </a:r>
          </a:p>
          <a:p>
            <a:pPr indent="228600" algn="ctr" fontAlgn="base">
              <a:buNone/>
            </a:pPr>
            <a:r>
              <a:rPr lang="ru-RU" sz="3200" b="1" dirty="0" smtClean="0">
                <a:solidFill>
                  <a:srgbClr val="00B050"/>
                </a:solidFill>
              </a:rPr>
              <a:t>Пойду спрошу</a:t>
            </a:r>
            <a:r>
              <a:rPr lang="ru-RU" sz="3200" b="1" dirty="0" smtClean="0">
                <a:solidFill>
                  <a:srgbClr val="7030A0"/>
                </a:solidFill>
              </a:rPr>
              <a:t>, когда начинать концерт.</a:t>
            </a:r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Сложные случаи выражения простого глагольного сказуемого.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1746" name="Picture 2" descr="https://funart.pro/uploads/posts/2020-03/1584643578_35-p-foni-dlya-muzikalnikh-shkol-8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84569" y="3349052"/>
            <a:ext cx="3934127" cy="29505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4133" y="18224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</a:rPr>
              <a:t>Истинно или ложно…</a:t>
            </a:r>
            <a:endParaRPr lang="ru-RU" sz="5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237958"/>
            <a:ext cx="10515600" cy="493900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800" b="1" dirty="0" smtClean="0"/>
              <a:t>Подлежащее всегда выражено существительным</a:t>
            </a:r>
            <a:r>
              <a:rPr lang="ru-RU" dirty="0" smtClean="0"/>
              <a:t>.</a:t>
            </a:r>
          </a:p>
          <a:p>
            <a:pPr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Picture 4" descr="https://www.pinclipart.com/picdir/big/100-1002573_open-user-busy-clipar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84664" y="3038621"/>
            <a:ext cx="2602524" cy="2602524"/>
          </a:xfrm>
          <a:prstGeom prst="rect">
            <a:avLst/>
          </a:prstGeom>
          <a:noFill/>
        </p:spPr>
      </p:pic>
      <p:pic>
        <p:nvPicPr>
          <p:cNvPr id="5" name="Picture 4" descr="https://te.20minut.ua/img/cache/photogallery_full/photogallery/0007/62/981c71e1615fe85ef47fdd6521b296629ecf9800.jpeg?hash=2017-08-29-09-39-4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90782" y="3203292"/>
            <a:ext cx="2271686" cy="31874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85400" y="172227"/>
            <a:ext cx="7439655" cy="866234"/>
          </a:xfrm>
          <a:prstGeom prst="rect">
            <a:avLst/>
          </a:prstGeom>
        </p:spPr>
        <p:txBody>
          <a:bodyPr vert="horz" wrap="square" lIns="0" tIns="34896" rIns="0" bIns="0" rtlCol="0" anchor="ctr">
            <a:spAutoFit/>
          </a:bodyPr>
          <a:lstStyle/>
          <a:p>
            <a:pPr marL="26842" algn="ctr">
              <a:lnSpc>
                <a:spcPct val="100000"/>
              </a:lnSpc>
              <a:spcBef>
                <a:spcPts val="275"/>
              </a:spcBef>
            </a:pPr>
            <a:r>
              <a:rPr lang="ru-RU" sz="5400" dirty="0" smtClean="0"/>
              <a:t>Сегодня на уроке</a:t>
            </a:r>
            <a:endParaRPr sz="5400" dirty="0"/>
          </a:p>
        </p:txBody>
      </p:sp>
      <p:sp>
        <p:nvSpPr>
          <p:cNvPr id="16" name="TextBox 15"/>
          <p:cNvSpPr txBox="1"/>
          <p:nvPr/>
        </p:nvSpPr>
        <p:spPr>
          <a:xfrm>
            <a:off x="6569612" y="1702706"/>
            <a:ext cx="5078437" cy="1303438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defTabSz="1219084">
              <a:spcAft>
                <a:spcPts val="199"/>
              </a:spcAft>
              <a:defRPr/>
            </a:pPr>
            <a:r>
              <a:rPr lang="ru-RU" sz="2400" b="1" kern="0" spc="-70" dirty="0" smtClean="0">
                <a:solidFill>
                  <a:srgbClr val="57565A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Вспомним, что является грамматической основой предложения.</a:t>
            </a:r>
            <a:endParaRPr lang="en-US" kern="0" dirty="0" smtClean="0">
              <a:solidFill>
                <a:srgbClr val="57565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513342" y="3050813"/>
            <a:ext cx="5008098" cy="1303438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defTabSz="1219084">
              <a:spcAft>
                <a:spcPts val="199"/>
              </a:spcAft>
              <a:defRPr/>
            </a:pPr>
            <a:r>
              <a:rPr lang="ru-RU" sz="2400" b="1" kern="0" spc="-70" dirty="0" smtClean="0">
                <a:solidFill>
                  <a:srgbClr val="57565A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Узнаем, какие бывают сказуемые по способу выражения.</a:t>
            </a:r>
            <a:endParaRPr lang="en-US" kern="0" dirty="0" smtClean="0">
              <a:solidFill>
                <a:srgbClr val="57565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527409" y="4609939"/>
            <a:ext cx="5148776" cy="934106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defTabSz="1219084">
              <a:spcAft>
                <a:spcPts val="199"/>
              </a:spcAft>
              <a:defRPr/>
            </a:pPr>
            <a:r>
              <a:rPr lang="ru-RU" sz="2400" b="1" kern="0" spc="-70" dirty="0" smtClean="0">
                <a:solidFill>
                  <a:srgbClr val="57565A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Познакомимся с простым глагольным сказуемым.</a:t>
            </a:r>
            <a:endParaRPr lang="en-US" kern="0" dirty="0" smtClean="0">
              <a:solidFill>
                <a:srgbClr val="57565A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5415742" y="1667629"/>
            <a:ext cx="0" cy="4401749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5590046" y="1678981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5547842" y="3097428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5547842" y="4586215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3</a:t>
            </a:r>
          </a:p>
        </p:txBody>
      </p:sp>
      <p:pic>
        <p:nvPicPr>
          <p:cNvPr id="13" name="Picture 2" descr="https://avatars.mds.yandex.net/get-pdb/2080369/f2a27e2a-11b9-4224-870c-13651744e9f8/s1200?webp=false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0096" y="1927275"/>
            <a:ext cx="4261373" cy="31960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9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9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9" grpId="0"/>
      <p:bldP spid="21" grpId="0" animBg="1"/>
      <p:bldP spid="22" grpId="0" animBg="1"/>
      <p:bldP spid="2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08538" y="1516135"/>
            <a:ext cx="10515600" cy="4351338"/>
          </a:xfrm>
        </p:spPr>
        <p:txBody>
          <a:bodyPr/>
          <a:lstStyle/>
          <a:p>
            <a:pPr algn="ctr">
              <a:buNone/>
            </a:pPr>
            <a:r>
              <a:rPr lang="ru-RU" sz="6000" b="1" dirty="0" smtClean="0"/>
              <a:t>Сказуемое согласуется с подлежащим.</a:t>
            </a:r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24133" y="18224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</a:rPr>
              <a:t>Истинно или ложно…</a:t>
            </a:r>
            <a:endParaRPr lang="ru-RU" sz="5400" b="1" dirty="0">
              <a:solidFill>
                <a:srgbClr val="002060"/>
              </a:solidFill>
            </a:endParaRPr>
          </a:p>
        </p:txBody>
      </p:sp>
      <p:pic>
        <p:nvPicPr>
          <p:cNvPr id="5" name="Picture 2" descr="https://avatars.mds.yandex.net/get-pdb/2015496/0f5a4809-11a3-49af-9666-9a4fb831b751/s1200?webp=false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68948" y="3165231"/>
            <a:ext cx="3051860" cy="3051860"/>
          </a:xfrm>
          <a:prstGeom prst="rect">
            <a:avLst/>
          </a:prstGeom>
          <a:noFill/>
        </p:spPr>
      </p:pic>
      <p:pic>
        <p:nvPicPr>
          <p:cNvPr id="6" name="Picture 4" descr="https://te.20minut.ua/img/cache/photogallery_full/photogallery/0007/62/981c71e1615fe85ef47fdd6521b296629ecf9800.jpeg?hash=2017-08-29-09-39-4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90782" y="3203292"/>
            <a:ext cx="2271686" cy="31874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473932"/>
            <a:ext cx="10515600" cy="4351338"/>
          </a:xfrm>
        </p:spPr>
        <p:txBody>
          <a:bodyPr/>
          <a:lstStyle/>
          <a:p>
            <a:pPr algn="ctr">
              <a:buNone/>
            </a:pPr>
            <a:r>
              <a:rPr lang="ru-RU" sz="5400" b="1" dirty="0" smtClean="0"/>
              <a:t>Сказуемое может отвечать на вопрос </a:t>
            </a:r>
            <a:r>
              <a:rPr lang="ru-RU" sz="5400" b="1" i="1" dirty="0" smtClean="0"/>
              <a:t>каков?</a:t>
            </a:r>
            <a:endParaRPr lang="ru-RU" sz="5400" b="1" dirty="0" smtClean="0"/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24133" y="18224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</a:rPr>
              <a:t>Истинно или ложно…</a:t>
            </a:r>
            <a:endParaRPr lang="ru-RU" sz="5400" b="1" dirty="0">
              <a:solidFill>
                <a:srgbClr val="002060"/>
              </a:solidFill>
            </a:endParaRPr>
          </a:p>
        </p:txBody>
      </p:sp>
      <p:pic>
        <p:nvPicPr>
          <p:cNvPr id="6" name="Picture 4" descr="https://te.20minut.ua/img/cache/photogallery_full/photogallery/0007/62/981c71e1615fe85ef47fdd6521b296629ecf9800.jpeg?hash=2017-08-29-09-39-4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90782" y="3203292"/>
            <a:ext cx="2271686" cy="3187459"/>
          </a:xfrm>
          <a:prstGeom prst="rect">
            <a:avLst/>
          </a:prstGeom>
          <a:noFill/>
        </p:spPr>
      </p:pic>
      <p:pic>
        <p:nvPicPr>
          <p:cNvPr id="7" name="Picture 2" descr="https://avatars.mds.yandex.net/get-pdb/2015496/0f5a4809-11a3-49af-9666-9a4fb831b751/s1200?webp=false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68948" y="3165231"/>
            <a:ext cx="3051860" cy="30518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80403" y="1445797"/>
            <a:ext cx="10515600" cy="435133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5400" b="1" dirty="0" smtClean="0"/>
              <a:t>В предложении </a:t>
            </a:r>
            <a:r>
              <a:rPr lang="ru-RU" sz="5400" b="1" i="1" dirty="0" smtClean="0">
                <a:solidFill>
                  <a:srgbClr val="7030A0"/>
                </a:solidFill>
              </a:rPr>
              <a:t>Мне не повезло</a:t>
            </a:r>
            <a:r>
              <a:rPr lang="ru-RU" sz="5400" b="1" i="1" dirty="0" smtClean="0"/>
              <a:t> </a:t>
            </a:r>
            <a:r>
              <a:rPr lang="ru-RU" sz="5400" b="1" dirty="0" smtClean="0"/>
              <a:t>подлежащее </a:t>
            </a:r>
            <a:r>
              <a:rPr lang="ru-RU" sz="5400" b="1" i="1" dirty="0" smtClean="0">
                <a:solidFill>
                  <a:srgbClr val="00B050"/>
                </a:solidFill>
              </a:rPr>
              <a:t>мне.</a:t>
            </a:r>
            <a:endParaRPr lang="ru-RU" sz="5400" b="1" i="1" dirty="0">
              <a:solidFill>
                <a:srgbClr val="00B050"/>
              </a:solidFill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24133" y="18224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</a:rPr>
              <a:t>Истинно или ложно…</a:t>
            </a:r>
            <a:endParaRPr lang="ru-RU" sz="5400" b="1" dirty="0">
              <a:solidFill>
                <a:srgbClr val="002060"/>
              </a:solidFill>
            </a:endParaRPr>
          </a:p>
        </p:txBody>
      </p:sp>
      <p:pic>
        <p:nvPicPr>
          <p:cNvPr id="5" name="Picture 4" descr="https://www.pinclipart.com/picdir/big/100-1002573_open-user-busy-clipar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6867" y="3249637"/>
            <a:ext cx="2602524" cy="2602524"/>
          </a:xfrm>
          <a:prstGeom prst="rect">
            <a:avLst/>
          </a:prstGeom>
          <a:noFill/>
        </p:spPr>
      </p:pic>
      <p:pic>
        <p:nvPicPr>
          <p:cNvPr id="6" name="Picture 4" descr="https://te.20minut.ua/img/cache/photogallery_full/photogallery/0007/62/981c71e1615fe85ef47fdd6521b296629ecf9800.jpeg?hash=2017-08-29-09-39-4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90782" y="3203292"/>
            <a:ext cx="2271686" cy="31874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4133" y="1558338"/>
            <a:ext cx="10515600" cy="4351338"/>
          </a:xfrm>
        </p:spPr>
        <p:txBody>
          <a:bodyPr/>
          <a:lstStyle/>
          <a:p>
            <a:pPr algn="ctr">
              <a:buNone/>
            </a:pPr>
            <a:r>
              <a:rPr lang="ru-RU" sz="4400" b="1" dirty="0" smtClean="0"/>
              <a:t>В предложении </a:t>
            </a:r>
            <a:r>
              <a:rPr lang="ru-RU" sz="4400" b="1" i="1" dirty="0" smtClean="0">
                <a:solidFill>
                  <a:srgbClr val="7030A0"/>
                </a:solidFill>
              </a:rPr>
              <a:t>Я пересмотрю своё решение</a:t>
            </a:r>
            <a:r>
              <a:rPr lang="ru-RU" sz="4400" b="1" i="1" dirty="0" smtClean="0"/>
              <a:t> </a:t>
            </a:r>
            <a:r>
              <a:rPr lang="ru-RU" sz="4400" b="1" dirty="0" smtClean="0"/>
              <a:t>сказуемое </a:t>
            </a:r>
            <a:r>
              <a:rPr lang="ru-RU" sz="4400" b="1" i="1" dirty="0" smtClean="0">
                <a:solidFill>
                  <a:srgbClr val="00B050"/>
                </a:solidFill>
              </a:rPr>
              <a:t>пересмотрю</a:t>
            </a:r>
            <a:r>
              <a:rPr lang="ru-RU" sz="4400" b="1" dirty="0" smtClean="0"/>
              <a:t>.</a:t>
            </a:r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24133" y="18224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</a:rPr>
              <a:t>Истинно или ложно…</a:t>
            </a:r>
            <a:endParaRPr lang="ru-RU" sz="5400" b="1" dirty="0">
              <a:solidFill>
                <a:srgbClr val="002060"/>
              </a:solidFill>
            </a:endParaRPr>
          </a:p>
        </p:txBody>
      </p:sp>
      <p:pic>
        <p:nvPicPr>
          <p:cNvPr id="6" name="Picture 4" descr="https://te.20minut.ua/img/cache/photogallery_full/photogallery/0007/62/981c71e1615fe85ef47fdd6521b296629ecf9800.jpeg?hash=2017-08-29-09-39-4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90782" y="3203292"/>
            <a:ext cx="2271686" cy="3187459"/>
          </a:xfrm>
          <a:prstGeom prst="rect">
            <a:avLst/>
          </a:prstGeom>
          <a:noFill/>
        </p:spPr>
      </p:pic>
      <p:pic>
        <p:nvPicPr>
          <p:cNvPr id="7" name="Picture 2" descr="https://avatars.mds.yandex.net/get-pdb/2015496/0f5a4809-11a3-49af-9666-9a4fb831b751/s1200?webp=false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68948" y="3165231"/>
            <a:ext cx="3051860" cy="30518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97280" y="172227"/>
            <a:ext cx="9748911" cy="866234"/>
          </a:xfrm>
          <a:prstGeom prst="rect">
            <a:avLst/>
          </a:prstGeom>
        </p:spPr>
        <p:txBody>
          <a:bodyPr vert="horz" wrap="square" lIns="0" tIns="34896" rIns="0" bIns="0" rtlCol="0" anchor="ctr">
            <a:spAutoFit/>
          </a:bodyPr>
          <a:lstStyle/>
          <a:p>
            <a:pPr marL="26842" algn="ctr">
              <a:lnSpc>
                <a:spcPct val="100000"/>
              </a:lnSpc>
              <a:spcBef>
                <a:spcPts val="275"/>
              </a:spcBef>
            </a:pPr>
            <a:r>
              <a:rPr lang="ru-RU" sz="5400" dirty="0" smtClean="0"/>
              <a:t>Подведение итогов урока</a:t>
            </a:r>
            <a:endParaRPr sz="5400" dirty="0"/>
          </a:p>
        </p:txBody>
      </p:sp>
      <p:sp>
        <p:nvSpPr>
          <p:cNvPr id="16" name="TextBox 15"/>
          <p:cNvSpPr txBox="1"/>
          <p:nvPr/>
        </p:nvSpPr>
        <p:spPr>
          <a:xfrm>
            <a:off x="6569612" y="1702706"/>
            <a:ext cx="5078437" cy="1303438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defTabSz="1219084">
              <a:spcAft>
                <a:spcPts val="199"/>
              </a:spcAft>
              <a:defRPr/>
            </a:pPr>
            <a:r>
              <a:rPr lang="ru-RU" sz="2400" b="1" kern="0" spc="-70" dirty="0" smtClean="0">
                <a:solidFill>
                  <a:srgbClr val="57565A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Вспомнили, что является грамматической основой предложения.</a:t>
            </a:r>
            <a:endParaRPr lang="en-US" kern="0" dirty="0" smtClean="0">
              <a:solidFill>
                <a:srgbClr val="57565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513342" y="3050813"/>
            <a:ext cx="5008098" cy="1303438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defTabSz="1219084">
              <a:spcAft>
                <a:spcPts val="199"/>
              </a:spcAft>
              <a:defRPr/>
            </a:pPr>
            <a:r>
              <a:rPr lang="ru-RU" sz="2400" b="1" kern="0" spc="-70" dirty="0" smtClean="0">
                <a:solidFill>
                  <a:srgbClr val="57565A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Узнали, какие бывают сказуемые по способу выражения.</a:t>
            </a:r>
            <a:endParaRPr lang="en-US" kern="0" dirty="0" smtClean="0">
              <a:solidFill>
                <a:srgbClr val="57565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527409" y="4609939"/>
            <a:ext cx="5148776" cy="934106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defTabSz="1219084">
              <a:spcAft>
                <a:spcPts val="199"/>
              </a:spcAft>
              <a:defRPr/>
            </a:pPr>
            <a:r>
              <a:rPr lang="ru-RU" sz="2400" b="1" kern="0" spc="-70" dirty="0" smtClean="0">
                <a:solidFill>
                  <a:srgbClr val="57565A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Познакомились с простым глагольным сказуемым.</a:t>
            </a:r>
            <a:endParaRPr lang="en-US" kern="0" dirty="0" smtClean="0">
              <a:solidFill>
                <a:srgbClr val="57565A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5415742" y="1667629"/>
            <a:ext cx="0" cy="4401749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5590046" y="1678981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5547842" y="3097428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5547842" y="4586215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3</a:t>
            </a:r>
          </a:p>
        </p:txBody>
      </p:sp>
      <p:pic>
        <p:nvPicPr>
          <p:cNvPr id="13" name="Picture 2" descr="https://avatars.mds.yandex.net/get-pdb/2080369/f2a27e2a-11b9-4224-870c-13651744e9f8/s1200?webp=false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0096" y="1927275"/>
            <a:ext cx="4261373" cy="31960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9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9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9" grpId="0"/>
      <p:bldP spid="21" grpId="0" animBg="1"/>
      <p:bldP spid="22" grpId="0" animBg="1"/>
      <p:bldP spid="2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Самостоятельная работа.</a:t>
            </a:r>
            <a:endParaRPr lang="ru-RU" sz="6600" dirty="0"/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>
            <a:off x="838200" y="1530203"/>
            <a:ext cx="10515600" cy="4351338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b="1" dirty="0" smtClean="0"/>
              <a:t>Упражнение </a:t>
            </a:r>
            <a:r>
              <a:rPr lang="ru-RU" b="1" dirty="0" smtClean="0">
                <a:solidFill>
                  <a:srgbClr val="C00000"/>
                </a:solidFill>
              </a:rPr>
              <a:t>68</a:t>
            </a:r>
            <a:r>
              <a:rPr lang="ru-RU" b="1" dirty="0" smtClean="0"/>
              <a:t> (стр. 37):</a:t>
            </a:r>
            <a:r>
              <a:rPr lang="ru-RU" dirty="0" smtClean="0"/>
              <a:t> спишите отрывок из стихотворения. В каждом предложении подчеркните грамматическую основу, объясните, чем выражены подлежащее и сказуемое.</a:t>
            </a:r>
            <a:endParaRPr lang="ru-RU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58CE8633-7912-409D-B255-AC53E35071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30991" y="3175187"/>
            <a:ext cx="5504692" cy="29415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4470" y="23851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Проверка самостоятельной работы.</a:t>
            </a:r>
            <a:br>
              <a:rPr lang="ru-RU" b="1" dirty="0" smtClean="0">
                <a:solidFill>
                  <a:srgbClr val="002060"/>
                </a:solidFill>
              </a:rPr>
            </a:b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838200" y="970671"/>
            <a:ext cx="10515600" cy="5570805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b="1" dirty="0" smtClean="0"/>
              <a:t>Упражнение </a:t>
            </a:r>
            <a:r>
              <a:rPr lang="ru-RU" b="1" dirty="0" smtClean="0">
                <a:solidFill>
                  <a:srgbClr val="FF0000"/>
                </a:solidFill>
              </a:rPr>
              <a:t>60</a:t>
            </a:r>
            <a:r>
              <a:rPr lang="ru-RU" b="1" dirty="0" smtClean="0"/>
              <a:t> (стр. 34): </a:t>
            </a:r>
            <a:r>
              <a:rPr lang="ru-RU" dirty="0" smtClean="0"/>
              <a:t>спишите предложения, подчеркните подлежащие, определите способ их выражения.  </a:t>
            </a:r>
          </a:p>
          <a:p>
            <a:pPr indent="228600" algn="just">
              <a:lnSpc>
                <a:spcPct val="150000"/>
              </a:lnSpc>
              <a:buNone/>
            </a:pPr>
            <a:r>
              <a:rPr lang="ru-RU" dirty="0" smtClean="0"/>
              <a:t>1. </a:t>
            </a:r>
            <a:r>
              <a:rPr lang="ru-RU" u="sng" dirty="0" smtClean="0"/>
              <a:t>Сытый</a:t>
            </a:r>
            <a:r>
              <a:rPr lang="ru-RU" dirty="0" smtClean="0"/>
              <a:t> голодного не разумеет. 2. </a:t>
            </a:r>
            <a:r>
              <a:rPr lang="ru-RU" u="sng" dirty="0" smtClean="0"/>
              <a:t>Прошлое</a:t>
            </a:r>
            <a:r>
              <a:rPr lang="ru-RU" dirty="0" smtClean="0"/>
              <a:t> страстно глядится в грядущее. 3. </a:t>
            </a:r>
            <a:r>
              <a:rPr lang="ru-RU" u="sng" dirty="0" smtClean="0"/>
              <a:t>Окружавшие</a:t>
            </a:r>
            <a:r>
              <a:rPr lang="ru-RU" dirty="0" smtClean="0"/>
              <a:t> молчали. 4. </a:t>
            </a:r>
            <a:r>
              <a:rPr lang="ru-RU" u="sng" dirty="0" smtClean="0"/>
              <a:t>Первые</a:t>
            </a:r>
            <a:r>
              <a:rPr lang="ru-RU" dirty="0" smtClean="0"/>
              <a:t> будут последними. 5. Что </a:t>
            </a:r>
            <a:r>
              <a:rPr lang="ru-RU" u="sng" dirty="0" smtClean="0"/>
              <a:t>волки</a:t>
            </a:r>
            <a:r>
              <a:rPr lang="ru-RU" dirty="0" smtClean="0"/>
              <a:t> жадны – </a:t>
            </a:r>
            <a:r>
              <a:rPr lang="ru-RU" u="sng" dirty="0" smtClean="0"/>
              <a:t>всякий</a:t>
            </a:r>
            <a:r>
              <a:rPr lang="ru-RU" dirty="0" smtClean="0"/>
              <a:t> знает. 6. Иных уже нет, а </a:t>
            </a:r>
            <a:r>
              <a:rPr lang="ru-RU" u="sng" dirty="0" smtClean="0"/>
              <a:t>те</a:t>
            </a:r>
            <a:r>
              <a:rPr lang="ru-RU" dirty="0" smtClean="0"/>
              <a:t> далече. 7. Наше </a:t>
            </a:r>
            <a:r>
              <a:rPr lang="ru-RU" u="sng" dirty="0" smtClean="0"/>
              <a:t>сегодня</a:t>
            </a:r>
            <a:r>
              <a:rPr lang="ru-RU" dirty="0" smtClean="0"/>
              <a:t> полно чудесных свершений, наше </a:t>
            </a:r>
            <a:r>
              <a:rPr lang="ru-RU" u="sng" dirty="0" smtClean="0"/>
              <a:t>завтра</a:t>
            </a:r>
            <a:r>
              <a:rPr lang="ru-RU" dirty="0" smtClean="0"/>
              <a:t> будет еще лучше. 8. </a:t>
            </a:r>
            <a:r>
              <a:rPr lang="ru-RU" u="sng" dirty="0" smtClean="0"/>
              <a:t>Но</a:t>
            </a:r>
            <a:r>
              <a:rPr lang="ru-RU" dirty="0" smtClean="0"/>
              <a:t> – противительный союз. 9. По лесу разносилось громкое </a:t>
            </a:r>
            <a:r>
              <a:rPr lang="ru-RU" u="sng" dirty="0" smtClean="0"/>
              <a:t>ау.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957449" y="2090783"/>
            <a:ext cx="10278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B050"/>
                </a:solidFill>
              </a:rPr>
              <a:t>прил.</a:t>
            </a:r>
            <a:endParaRPr lang="ru-RU" sz="2400" b="1" dirty="0">
              <a:solidFill>
                <a:srgbClr val="00B05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15227" y="2144709"/>
            <a:ext cx="10278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B050"/>
                </a:solidFill>
              </a:rPr>
              <a:t>прил.</a:t>
            </a:r>
            <a:endParaRPr lang="ru-RU" sz="2400" b="1" dirty="0">
              <a:solidFill>
                <a:srgbClr val="00B05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30226" y="2766033"/>
            <a:ext cx="10102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err="1" smtClean="0">
                <a:solidFill>
                  <a:srgbClr val="00B050"/>
                </a:solidFill>
              </a:rPr>
              <a:t>прич</a:t>
            </a:r>
            <a:r>
              <a:rPr lang="ru-RU" sz="2400" b="1" dirty="0" smtClean="0">
                <a:solidFill>
                  <a:srgbClr val="00B050"/>
                </a:solidFill>
              </a:rPr>
              <a:t>.</a:t>
            </a:r>
            <a:endParaRPr lang="ru-RU" sz="2400" b="1" dirty="0">
              <a:solidFill>
                <a:srgbClr val="00B05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185723" y="2808236"/>
            <a:ext cx="10038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err="1" smtClean="0">
                <a:solidFill>
                  <a:srgbClr val="00B050"/>
                </a:solidFill>
              </a:rPr>
              <a:t>числ</a:t>
            </a:r>
            <a:r>
              <a:rPr lang="ru-RU" sz="2400" b="1" dirty="0" smtClean="0">
                <a:solidFill>
                  <a:srgbClr val="00B050"/>
                </a:solidFill>
              </a:rPr>
              <a:t>.</a:t>
            </a:r>
            <a:endParaRPr lang="ru-RU" sz="2400" b="1" dirty="0">
              <a:solidFill>
                <a:srgbClr val="00B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793673" y="3385011"/>
            <a:ext cx="8723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B050"/>
                </a:solidFill>
              </a:rPr>
              <a:t>сущ.</a:t>
            </a:r>
            <a:endParaRPr lang="ru-RU" sz="2400" b="1" dirty="0">
              <a:solidFill>
                <a:srgbClr val="00B05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624349" y="3385011"/>
            <a:ext cx="9598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B050"/>
                </a:solidFill>
              </a:rPr>
              <a:t>мест.</a:t>
            </a:r>
            <a:endParaRPr lang="ru-RU" sz="2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557635" y="4043848"/>
            <a:ext cx="9598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B050"/>
                </a:solidFill>
              </a:rPr>
              <a:t>мест.</a:t>
            </a:r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0031741" y="4679239"/>
            <a:ext cx="9589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B050"/>
                </a:solidFill>
              </a:rPr>
              <a:t>союз</a:t>
            </a:r>
            <a:endParaRPr lang="ru-RU" sz="2400" b="1" dirty="0">
              <a:solidFill>
                <a:srgbClr val="00B05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523640" y="4116530"/>
            <a:ext cx="8146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B050"/>
                </a:solidFill>
              </a:rPr>
              <a:t>нар.</a:t>
            </a:r>
            <a:endParaRPr lang="ru-RU" sz="2400" b="1" dirty="0">
              <a:solidFill>
                <a:srgbClr val="00B05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679622" y="4705028"/>
            <a:ext cx="8146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B050"/>
                </a:solidFill>
              </a:rPr>
              <a:t>нар.</a:t>
            </a:r>
            <a:endParaRPr lang="ru-RU" sz="2400" b="1" dirty="0">
              <a:solidFill>
                <a:srgbClr val="00B05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0032068" y="5368556"/>
            <a:ext cx="10783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B050"/>
                </a:solidFill>
              </a:rPr>
              <a:t>межд.</a:t>
            </a:r>
            <a:endParaRPr lang="ru-RU" sz="24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Повторение ранее изученного.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097280"/>
            <a:ext cx="10515600" cy="5373858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dirty="0" smtClean="0"/>
              <a:t>Вставьте пропущенные </a:t>
            </a:r>
            <a:r>
              <a:rPr lang="ru-RU" dirty="0" smtClean="0"/>
              <a:t>буквы. </a:t>
            </a:r>
            <a:r>
              <a:rPr lang="ru-RU" dirty="0" smtClean="0"/>
              <a:t>Выделите грамматические основы. Укажите, чем выражено подлежащее и сказуемое.</a:t>
            </a:r>
          </a:p>
          <a:p>
            <a:pPr indent="228600" algn="just">
              <a:buNone/>
            </a:pPr>
            <a:r>
              <a:rPr lang="ru-RU" dirty="0" smtClean="0"/>
              <a:t>1. </a:t>
            </a:r>
            <a:r>
              <a:rPr lang="ru-RU" dirty="0" err="1" smtClean="0"/>
              <a:t>Н_что</a:t>
            </a:r>
            <a:r>
              <a:rPr lang="ru-RU" dirty="0" smtClean="0"/>
              <a:t> так не передает чистоты </a:t>
            </a:r>
            <a:r>
              <a:rPr lang="ru-RU" dirty="0" err="1" smtClean="0"/>
              <a:t>чел_веческих</a:t>
            </a:r>
            <a:r>
              <a:rPr lang="ru-RU" dirty="0" smtClean="0"/>
              <a:t> помыслов, как </a:t>
            </a:r>
            <a:r>
              <a:rPr lang="ru-RU" dirty="0" err="1" smtClean="0"/>
              <a:t>улы_ка</a:t>
            </a:r>
            <a:r>
              <a:rPr lang="ru-RU" dirty="0" smtClean="0"/>
              <a:t>.</a:t>
            </a:r>
          </a:p>
          <a:p>
            <a:pPr indent="228600" algn="just">
              <a:buNone/>
            </a:pPr>
            <a:r>
              <a:rPr lang="ru-RU" b="1" u="sng" dirty="0" smtClean="0"/>
              <a:t>Н</a:t>
            </a:r>
            <a:r>
              <a:rPr lang="ru-RU" b="1" u="sng" dirty="0" smtClean="0">
                <a:solidFill>
                  <a:srgbClr val="FF0000"/>
                </a:solidFill>
              </a:rPr>
              <a:t>и</a:t>
            </a:r>
            <a:r>
              <a:rPr lang="ru-RU" b="1" u="sng" dirty="0" smtClean="0"/>
              <a:t>что</a:t>
            </a:r>
            <a:r>
              <a:rPr lang="ru-RU" b="1" dirty="0" smtClean="0"/>
              <a:t> так </a:t>
            </a:r>
            <a:r>
              <a:rPr lang="ru-RU" b="1" u="dbl" dirty="0" smtClean="0"/>
              <a:t>не передает</a:t>
            </a:r>
            <a:r>
              <a:rPr lang="ru-RU" b="1" dirty="0" smtClean="0"/>
              <a:t> чистоты чел</a:t>
            </a:r>
            <a:r>
              <a:rPr lang="ru-RU" b="1" dirty="0" smtClean="0">
                <a:solidFill>
                  <a:srgbClr val="FF0000"/>
                </a:solidFill>
              </a:rPr>
              <a:t>о</a:t>
            </a:r>
            <a:r>
              <a:rPr lang="ru-RU" b="1" dirty="0" smtClean="0"/>
              <a:t>веческих помыслов, как улы</a:t>
            </a:r>
            <a:r>
              <a:rPr lang="ru-RU" b="1" dirty="0" smtClean="0">
                <a:solidFill>
                  <a:srgbClr val="FF0000"/>
                </a:solidFill>
              </a:rPr>
              <a:t>б</a:t>
            </a:r>
            <a:r>
              <a:rPr lang="ru-RU" b="1" dirty="0" smtClean="0"/>
              <a:t>ка.</a:t>
            </a:r>
            <a:r>
              <a:rPr lang="ru-RU" b="1" dirty="0" smtClean="0">
                <a:solidFill>
                  <a:srgbClr val="00B050"/>
                </a:solidFill>
              </a:rPr>
              <a:t> (местоимение в И. п. + глагол)</a:t>
            </a:r>
          </a:p>
          <a:p>
            <a:pPr indent="228600" algn="just">
              <a:buNone/>
            </a:pPr>
            <a:r>
              <a:rPr lang="ru-RU" dirty="0" smtClean="0"/>
              <a:t>2. Жить – </a:t>
            </a:r>
            <a:r>
              <a:rPr lang="ru-RU" dirty="0" err="1" smtClean="0"/>
              <a:t>Род_не</a:t>
            </a:r>
            <a:r>
              <a:rPr lang="ru-RU" dirty="0" smtClean="0"/>
              <a:t> служить.</a:t>
            </a:r>
          </a:p>
          <a:p>
            <a:pPr indent="228600" algn="just">
              <a:buNone/>
            </a:pPr>
            <a:r>
              <a:rPr lang="ru-RU" b="1" u="sng" dirty="0" smtClean="0"/>
              <a:t>Жить</a:t>
            </a:r>
            <a:r>
              <a:rPr lang="ru-RU" b="1" dirty="0" smtClean="0"/>
              <a:t> – Род</a:t>
            </a:r>
            <a:r>
              <a:rPr lang="ru-RU" b="1" dirty="0" smtClean="0">
                <a:solidFill>
                  <a:srgbClr val="FF0000"/>
                </a:solidFill>
              </a:rPr>
              <a:t>и</a:t>
            </a:r>
            <a:r>
              <a:rPr lang="ru-RU" b="1" dirty="0" smtClean="0"/>
              <a:t>не </a:t>
            </a:r>
            <a:r>
              <a:rPr lang="ru-RU" b="1" u="dbl" dirty="0" smtClean="0"/>
              <a:t>служить</a:t>
            </a:r>
            <a:r>
              <a:rPr lang="ru-RU" b="1" dirty="0" smtClean="0"/>
              <a:t>. </a:t>
            </a:r>
            <a:r>
              <a:rPr lang="ru-RU" b="1" dirty="0" smtClean="0">
                <a:solidFill>
                  <a:srgbClr val="00B050"/>
                </a:solidFill>
              </a:rPr>
              <a:t>(инфинитив + </a:t>
            </a:r>
            <a:r>
              <a:rPr lang="ru-RU" b="1" dirty="0" err="1" smtClean="0">
                <a:solidFill>
                  <a:srgbClr val="00B050"/>
                </a:solidFill>
              </a:rPr>
              <a:t>инфинитив</a:t>
            </a:r>
            <a:r>
              <a:rPr lang="ru-RU" b="1" dirty="0" smtClean="0">
                <a:solidFill>
                  <a:srgbClr val="00B050"/>
                </a:solidFill>
              </a:rPr>
              <a:t>)</a:t>
            </a:r>
          </a:p>
          <a:p>
            <a:pPr indent="228600" algn="just">
              <a:buNone/>
            </a:pPr>
            <a:r>
              <a:rPr lang="ru-RU" dirty="0" smtClean="0"/>
              <a:t>3. Две капли брызнули в </a:t>
            </a:r>
            <a:r>
              <a:rPr lang="ru-RU" dirty="0" err="1" smtClean="0"/>
              <a:t>ст_кло</a:t>
            </a:r>
            <a:r>
              <a:rPr lang="ru-RU" dirty="0" smtClean="0"/>
              <a:t>.</a:t>
            </a:r>
          </a:p>
          <a:p>
            <a:pPr indent="228600">
              <a:buNone/>
            </a:pPr>
            <a:r>
              <a:rPr lang="ru-RU" b="1" u="sng" dirty="0" smtClean="0"/>
              <a:t>Две капли</a:t>
            </a:r>
            <a:r>
              <a:rPr lang="ru-RU" b="1" dirty="0" smtClean="0"/>
              <a:t> </a:t>
            </a:r>
            <a:r>
              <a:rPr lang="ru-RU" b="1" u="dbl" dirty="0" smtClean="0"/>
              <a:t>брызнули</a:t>
            </a:r>
            <a:r>
              <a:rPr lang="ru-RU" b="1" dirty="0" smtClean="0"/>
              <a:t> в ст</a:t>
            </a:r>
            <a:r>
              <a:rPr lang="ru-RU" b="1" dirty="0" smtClean="0">
                <a:solidFill>
                  <a:srgbClr val="FF0000"/>
                </a:solidFill>
              </a:rPr>
              <a:t>е</a:t>
            </a:r>
            <a:r>
              <a:rPr lang="ru-RU" b="1" dirty="0" smtClean="0"/>
              <a:t>кло. </a:t>
            </a:r>
            <a:r>
              <a:rPr lang="ru-RU" b="1" dirty="0" smtClean="0">
                <a:solidFill>
                  <a:srgbClr val="00B050"/>
                </a:solidFill>
              </a:rPr>
              <a:t>(неделимое СС + глагол)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956603"/>
            <a:ext cx="10515600" cy="5220360"/>
          </a:xfrm>
        </p:spPr>
        <p:txBody>
          <a:bodyPr>
            <a:normAutofit fontScale="92500" lnSpcReduction="20000"/>
          </a:bodyPr>
          <a:lstStyle/>
          <a:p>
            <a:pPr indent="228600" algn="just">
              <a:buNone/>
            </a:pPr>
            <a:r>
              <a:rPr lang="ru-RU" dirty="0" smtClean="0"/>
              <a:t>4. Смелый к победе </a:t>
            </a:r>
            <a:r>
              <a:rPr lang="ru-RU" dirty="0" err="1" smtClean="0"/>
              <a:t>буд_т</a:t>
            </a:r>
            <a:r>
              <a:rPr lang="ru-RU" dirty="0" smtClean="0"/>
              <a:t> </a:t>
            </a:r>
            <a:r>
              <a:rPr lang="ru-RU" dirty="0" err="1" smtClean="0"/>
              <a:t>стр_миться</a:t>
            </a:r>
            <a:r>
              <a:rPr lang="ru-RU" dirty="0" smtClean="0"/>
              <a:t>.</a:t>
            </a:r>
          </a:p>
          <a:p>
            <a:pPr indent="228600" algn="just">
              <a:buNone/>
            </a:pPr>
            <a:r>
              <a:rPr lang="ru-RU" b="1" u="sng" dirty="0" smtClean="0"/>
              <a:t>Смелый</a:t>
            </a:r>
            <a:r>
              <a:rPr lang="ru-RU" b="1" dirty="0" smtClean="0"/>
              <a:t> к победе </a:t>
            </a:r>
            <a:r>
              <a:rPr lang="ru-RU" b="1" u="dbl" dirty="0" smtClean="0"/>
              <a:t>буд</a:t>
            </a:r>
            <a:r>
              <a:rPr lang="ru-RU" b="1" u="dbl" dirty="0" smtClean="0">
                <a:solidFill>
                  <a:srgbClr val="FF0000"/>
                </a:solidFill>
              </a:rPr>
              <a:t>е</a:t>
            </a:r>
            <a:r>
              <a:rPr lang="ru-RU" b="1" u="dbl" dirty="0" smtClean="0"/>
              <a:t>т стр</a:t>
            </a:r>
            <a:r>
              <a:rPr lang="ru-RU" b="1" u="dbl" dirty="0" smtClean="0">
                <a:solidFill>
                  <a:srgbClr val="FF0000"/>
                </a:solidFill>
              </a:rPr>
              <a:t>е</a:t>
            </a:r>
            <a:r>
              <a:rPr lang="ru-RU" b="1" u="dbl" dirty="0" smtClean="0"/>
              <a:t>миться. </a:t>
            </a:r>
            <a:r>
              <a:rPr lang="ru-RU" b="1" u="dbl" dirty="0" smtClean="0">
                <a:solidFill>
                  <a:srgbClr val="00B050"/>
                </a:solidFill>
              </a:rPr>
              <a:t>(</a:t>
            </a:r>
            <a:r>
              <a:rPr lang="ru-RU" b="1" dirty="0" smtClean="0">
                <a:solidFill>
                  <a:srgbClr val="00B050"/>
                </a:solidFill>
              </a:rPr>
              <a:t>прил. + глагол в сложной форме будущего времени).</a:t>
            </a:r>
          </a:p>
          <a:p>
            <a:pPr indent="228600" algn="just">
              <a:buNone/>
            </a:pPr>
            <a:r>
              <a:rPr lang="ru-RU" dirty="0" smtClean="0"/>
              <a:t>5. Будущее </a:t>
            </a:r>
            <a:r>
              <a:rPr lang="ru-RU" dirty="0" err="1" smtClean="0"/>
              <a:t>прин_длежит</a:t>
            </a:r>
            <a:r>
              <a:rPr lang="ru-RU" dirty="0" smtClean="0"/>
              <a:t> людям </a:t>
            </a:r>
            <a:r>
              <a:rPr lang="ru-RU" dirty="0" err="1" smtClean="0"/>
              <a:t>чес_ного</a:t>
            </a:r>
            <a:r>
              <a:rPr lang="ru-RU" dirty="0" smtClean="0"/>
              <a:t> труда.</a:t>
            </a:r>
          </a:p>
          <a:p>
            <a:pPr indent="228600" algn="just">
              <a:buNone/>
            </a:pPr>
            <a:r>
              <a:rPr lang="ru-RU" b="1" u="sng" dirty="0" smtClean="0"/>
              <a:t>Будущее</a:t>
            </a:r>
            <a:r>
              <a:rPr lang="ru-RU" b="1" dirty="0" smtClean="0"/>
              <a:t> </a:t>
            </a:r>
            <a:r>
              <a:rPr lang="ru-RU" b="1" u="dbl" dirty="0" smtClean="0"/>
              <a:t>прин</a:t>
            </a:r>
            <a:r>
              <a:rPr lang="ru-RU" b="1" u="dbl" dirty="0" smtClean="0">
                <a:solidFill>
                  <a:srgbClr val="FF0000"/>
                </a:solidFill>
              </a:rPr>
              <a:t>а</a:t>
            </a:r>
            <a:r>
              <a:rPr lang="ru-RU" b="1" u="dbl" dirty="0" smtClean="0"/>
              <a:t>длежит</a:t>
            </a:r>
            <a:r>
              <a:rPr lang="ru-RU" b="1" dirty="0" smtClean="0"/>
              <a:t> людям чес</a:t>
            </a:r>
            <a:r>
              <a:rPr lang="ru-RU" b="1" dirty="0" smtClean="0">
                <a:solidFill>
                  <a:srgbClr val="FF0000"/>
                </a:solidFill>
              </a:rPr>
              <a:t>т</a:t>
            </a:r>
            <a:r>
              <a:rPr lang="ru-RU" b="1" dirty="0" smtClean="0"/>
              <a:t>ного труда. </a:t>
            </a:r>
            <a:r>
              <a:rPr lang="ru-RU" b="1" dirty="0" smtClean="0">
                <a:solidFill>
                  <a:srgbClr val="00B050"/>
                </a:solidFill>
              </a:rPr>
              <a:t>(</a:t>
            </a:r>
            <a:r>
              <a:rPr lang="ru-RU" b="1" dirty="0" err="1" smtClean="0">
                <a:solidFill>
                  <a:srgbClr val="00B050"/>
                </a:solidFill>
              </a:rPr>
              <a:t>прич</a:t>
            </a:r>
            <a:r>
              <a:rPr lang="ru-RU" b="1" dirty="0" smtClean="0">
                <a:solidFill>
                  <a:srgbClr val="00B050"/>
                </a:solidFill>
              </a:rPr>
              <a:t>. + глагол)</a:t>
            </a:r>
          </a:p>
          <a:p>
            <a:pPr indent="228600" algn="just">
              <a:buNone/>
            </a:pPr>
            <a:r>
              <a:rPr lang="ru-RU" dirty="0" smtClean="0"/>
              <a:t>6. Светлое завтра </a:t>
            </a:r>
            <a:r>
              <a:rPr lang="ru-RU" dirty="0" err="1" smtClean="0"/>
              <a:t>наход_тся</a:t>
            </a:r>
            <a:r>
              <a:rPr lang="ru-RU" dirty="0" smtClean="0"/>
              <a:t> в наших руках!</a:t>
            </a:r>
          </a:p>
          <a:p>
            <a:pPr indent="228600" algn="just">
              <a:buNone/>
            </a:pPr>
            <a:r>
              <a:rPr lang="ru-RU" b="1" dirty="0" smtClean="0"/>
              <a:t>Светлое </a:t>
            </a:r>
            <a:r>
              <a:rPr lang="ru-RU" b="1" u="sng" dirty="0" smtClean="0"/>
              <a:t>завтра</a:t>
            </a:r>
            <a:r>
              <a:rPr lang="ru-RU" b="1" dirty="0" smtClean="0"/>
              <a:t> </a:t>
            </a:r>
            <a:r>
              <a:rPr lang="ru-RU" b="1" u="dbl" dirty="0" smtClean="0"/>
              <a:t>наход</a:t>
            </a:r>
            <a:r>
              <a:rPr lang="ru-RU" b="1" u="dbl" dirty="0" smtClean="0">
                <a:solidFill>
                  <a:srgbClr val="FF0000"/>
                </a:solidFill>
              </a:rPr>
              <a:t>и</a:t>
            </a:r>
            <a:r>
              <a:rPr lang="ru-RU" b="1" u="dbl" dirty="0" smtClean="0"/>
              <a:t>тся</a:t>
            </a:r>
            <a:r>
              <a:rPr lang="ru-RU" b="1" dirty="0" smtClean="0"/>
              <a:t> в наших руках! </a:t>
            </a:r>
            <a:r>
              <a:rPr lang="ru-RU" b="1" dirty="0" smtClean="0">
                <a:solidFill>
                  <a:srgbClr val="00B050"/>
                </a:solidFill>
              </a:rPr>
              <a:t>(наречие + глагол)</a:t>
            </a:r>
          </a:p>
          <a:p>
            <a:pPr indent="228600" algn="just">
              <a:buNone/>
            </a:pPr>
            <a:r>
              <a:rPr lang="ru-RU" dirty="0" smtClean="0"/>
              <a:t>7. Пять – моя любимая </a:t>
            </a:r>
            <a:r>
              <a:rPr lang="ru-RU" dirty="0" err="1" smtClean="0"/>
              <a:t>ц_фра</a:t>
            </a:r>
            <a:r>
              <a:rPr lang="ru-RU" dirty="0" smtClean="0"/>
              <a:t>.</a:t>
            </a:r>
          </a:p>
          <a:p>
            <a:pPr indent="228600" algn="just">
              <a:buNone/>
            </a:pPr>
            <a:r>
              <a:rPr lang="ru-RU" b="1" u="sng" dirty="0" smtClean="0"/>
              <a:t>Пять</a:t>
            </a:r>
            <a:r>
              <a:rPr lang="ru-RU" b="1" dirty="0" smtClean="0"/>
              <a:t> – моя любимая </a:t>
            </a:r>
            <a:r>
              <a:rPr lang="ru-RU" b="1" u="dbl" dirty="0" smtClean="0"/>
              <a:t>ц</a:t>
            </a:r>
            <a:r>
              <a:rPr lang="ru-RU" b="1" u="dbl" dirty="0" smtClean="0">
                <a:solidFill>
                  <a:srgbClr val="FF0000"/>
                </a:solidFill>
              </a:rPr>
              <a:t>и</a:t>
            </a:r>
            <a:r>
              <a:rPr lang="ru-RU" b="1" u="dbl" dirty="0" smtClean="0"/>
              <a:t>фра. </a:t>
            </a:r>
            <a:r>
              <a:rPr lang="ru-RU" b="1" u="dbl" dirty="0" smtClean="0">
                <a:solidFill>
                  <a:srgbClr val="00B050"/>
                </a:solidFill>
              </a:rPr>
              <a:t>(</a:t>
            </a:r>
            <a:r>
              <a:rPr lang="ru-RU" b="1" dirty="0" smtClean="0">
                <a:solidFill>
                  <a:srgbClr val="00B050"/>
                </a:solidFill>
              </a:rPr>
              <a:t>числит. +  сущ.)</a:t>
            </a:r>
          </a:p>
          <a:p>
            <a:pPr indent="228600" algn="just">
              <a:buNone/>
            </a:pPr>
            <a:r>
              <a:rPr lang="ru-RU" dirty="0" smtClean="0"/>
              <a:t>8. Тихое ах выдало их </a:t>
            </a:r>
            <a:r>
              <a:rPr lang="ru-RU" dirty="0" err="1" smtClean="0"/>
              <a:t>пр_сутствие</a:t>
            </a:r>
            <a:r>
              <a:rPr lang="ru-RU" dirty="0" smtClean="0"/>
              <a:t>.</a:t>
            </a:r>
          </a:p>
          <a:p>
            <a:pPr indent="228600">
              <a:buNone/>
            </a:pPr>
            <a:r>
              <a:rPr lang="ru-RU" b="1" dirty="0" smtClean="0"/>
              <a:t>Тихое </a:t>
            </a:r>
            <a:r>
              <a:rPr lang="ru-RU" b="1" u="sng" dirty="0" smtClean="0"/>
              <a:t>ах</a:t>
            </a:r>
            <a:r>
              <a:rPr lang="ru-RU" b="1" dirty="0" smtClean="0"/>
              <a:t> </a:t>
            </a:r>
            <a:r>
              <a:rPr lang="ru-RU" b="1" u="dbl" dirty="0" smtClean="0"/>
              <a:t>выдало</a:t>
            </a:r>
            <a:r>
              <a:rPr lang="ru-RU" b="1" dirty="0" smtClean="0"/>
              <a:t> их пр</a:t>
            </a:r>
            <a:r>
              <a:rPr lang="ru-RU" b="1" dirty="0" smtClean="0">
                <a:solidFill>
                  <a:srgbClr val="FF0000"/>
                </a:solidFill>
              </a:rPr>
              <a:t>и</a:t>
            </a:r>
            <a:r>
              <a:rPr lang="ru-RU" b="1" dirty="0" smtClean="0"/>
              <a:t>сутствие. </a:t>
            </a:r>
            <a:r>
              <a:rPr lang="ru-RU" b="1" dirty="0" smtClean="0">
                <a:solidFill>
                  <a:srgbClr val="00B050"/>
                </a:solidFill>
              </a:rPr>
              <a:t>(междометие + глагол)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4133" y="421396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300" b="1" dirty="0" smtClean="0">
                <a:solidFill>
                  <a:srgbClr val="002060"/>
                </a:solidFill>
              </a:rPr>
              <a:t>Сказуемое — главный член предложения.</a:t>
            </a:r>
            <a:br>
              <a:rPr lang="ru-RU" sz="5300" b="1" dirty="0" smtClean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463040"/>
            <a:ext cx="10515600" cy="5050302"/>
          </a:xfrm>
        </p:spPr>
        <p:txBody>
          <a:bodyPr>
            <a:normAutofit fontScale="92500" lnSpcReduction="20000"/>
          </a:bodyPr>
          <a:lstStyle/>
          <a:p>
            <a:pPr indent="228600" algn="just" fontAlgn="base">
              <a:buNone/>
            </a:pPr>
            <a:r>
              <a:rPr lang="ru-RU" b="1" dirty="0" smtClean="0">
                <a:solidFill>
                  <a:srgbClr val="00B050"/>
                </a:solidFill>
              </a:rPr>
              <a:t>Подлежащее со сказуемым </a:t>
            </a:r>
            <a:r>
              <a:rPr lang="ru-RU" dirty="0" smtClean="0"/>
              <a:t>составляют </a:t>
            </a:r>
            <a:r>
              <a:rPr lang="ru-RU" b="1" dirty="0" smtClean="0">
                <a:solidFill>
                  <a:srgbClr val="00B050"/>
                </a:solidFill>
              </a:rPr>
              <a:t>грамматическую основу двусоставного предложения.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rgbClr val="C00000"/>
                </a:solidFill>
              </a:rPr>
              <a:t>Сказуемое</a:t>
            </a:r>
            <a:r>
              <a:rPr lang="ru-RU" dirty="0" smtClean="0"/>
              <a:t> является равноправным членом предложения по отношению к подлежащему. Оно </a:t>
            </a:r>
            <a:r>
              <a:rPr lang="ru-RU" b="1" dirty="0" smtClean="0"/>
              <a:t>поясняет подлежащее, обозначающее предмет, соотносится с ним по смыслу и грамматически и отвечает на вопросы:</a:t>
            </a:r>
          </a:p>
          <a:p>
            <a:pPr indent="228600" fontAlgn="base"/>
            <a:r>
              <a:rPr lang="ru-RU" b="1" i="1" dirty="0" smtClean="0">
                <a:solidFill>
                  <a:srgbClr val="0070C0"/>
                </a:solidFill>
              </a:rPr>
              <a:t>что делает предмет?</a:t>
            </a:r>
            <a:endParaRPr lang="ru-RU" b="1" dirty="0" smtClean="0">
              <a:solidFill>
                <a:srgbClr val="0070C0"/>
              </a:solidFill>
            </a:endParaRPr>
          </a:p>
          <a:p>
            <a:pPr indent="228600" fontAlgn="base"/>
            <a:r>
              <a:rPr lang="ru-RU" b="1" i="1" dirty="0" smtClean="0">
                <a:solidFill>
                  <a:srgbClr val="0070C0"/>
                </a:solidFill>
              </a:rPr>
              <a:t>что он делал? что он сделал?</a:t>
            </a:r>
            <a:endParaRPr lang="ru-RU" b="1" dirty="0" smtClean="0">
              <a:solidFill>
                <a:srgbClr val="0070C0"/>
              </a:solidFill>
            </a:endParaRPr>
          </a:p>
          <a:p>
            <a:pPr indent="228600" fontAlgn="base"/>
            <a:r>
              <a:rPr lang="ru-RU" b="1" i="1" dirty="0" smtClean="0">
                <a:solidFill>
                  <a:srgbClr val="0070C0"/>
                </a:solidFill>
              </a:rPr>
              <a:t>что будет делать предмет?</a:t>
            </a:r>
            <a:endParaRPr lang="ru-RU" b="1" dirty="0" smtClean="0">
              <a:solidFill>
                <a:srgbClr val="0070C0"/>
              </a:solidFill>
            </a:endParaRPr>
          </a:p>
          <a:p>
            <a:pPr indent="228600" fontAlgn="base"/>
            <a:r>
              <a:rPr lang="ru-RU" b="1" i="1" dirty="0" smtClean="0">
                <a:solidFill>
                  <a:srgbClr val="0070C0"/>
                </a:solidFill>
              </a:rPr>
              <a:t>что говорится о предмете?</a:t>
            </a:r>
            <a:endParaRPr lang="ru-RU" b="1" dirty="0" smtClean="0">
              <a:solidFill>
                <a:srgbClr val="0070C0"/>
              </a:solidFill>
            </a:endParaRPr>
          </a:p>
          <a:p>
            <a:pPr indent="228600" fontAlgn="base"/>
            <a:r>
              <a:rPr lang="ru-RU" b="1" i="1" dirty="0" smtClean="0">
                <a:solidFill>
                  <a:srgbClr val="0070C0"/>
                </a:solidFill>
              </a:rPr>
              <a:t>что с ним происходит?</a:t>
            </a:r>
            <a:endParaRPr lang="ru-RU" b="1" dirty="0" smtClean="0">
              <a:solidFill>
                <a:srgbClr val="0070C0"/>
              </a:solidFill>
            </a:endParaRPr>
          </a:p>
          <a:p>
            <a:pPr indent="228600" fontAlgn="base"/>
            <a:r>
              <a:rPr lang="ru-RU" b="1" i="1" dirty="0" smtClean="0">
                <a:solidFill>
                  <a:srgbClr val="0070C0"/>
                </a:solidFill>
              </a:rPr>
              <a:t>каков предмет?</a:t>
            </a:r>
            <a:endParaRPr lang="ru-RU" b="1" dirty="0" smtClean="0">
              <a:solidFill>
                <a:srgbClr val="0070C0"/>
              </a:solidFill>
            </a:endParaRPr>
          </a:p>
          <a:p>
            <a:pPr indent="228600" fontAlgn="base"/>
            <a:r>
              <a:rPr lang="ru-RU" b="1" i="1" dirty="0" smtClean="0">
                <a:solidFill>
                  <a:srgbClr val="0070C0"/>
                </a:solidFill>
              </a:rPr>
              <a:t>что он такое?</a:t>
            </a:r>
            <a:endParaRPr lang="ru-RU" b="1" dirty="0" smtClean="0">
              <a:solidFill>
                <a:srgbClr val="0070C0"/>
              </a:solidFill>
            </a:endParaRPr>
          </a:p>
          <a:p>
            <a:pPr indent="228600" fontAlgn="base"/>
            <a:r>
              <a:rPr lang="ru-RU" b="1" i="1" dirty="0" smtClean="0">
                <a:solidFill>
                  <a:srgbClr val="0070C0"/>
                </a:solidFill>
              </a:rPr>
              <a:t>кто он такой?</a:t>
            </a:r>
            <a:endParaRPr lang="ru-RU" b="1" dirty="0" smtClean="0">
              <a:solidFill>
                <a:srgbClr val="0070C0"/>
              </a:solidFill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22534" name="Picture 6" descr="https://png.pngtree.com/element_our/20190531/ourlarge/pngtree-hand-drawn-cartoon-boy-question-mark-free-illustration-image_1315398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87895" y="3045971"/>
            <a:ext cx="3586944" cy="3586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2268" y="25258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</a:rPr>
              <a:t>Например:</a:t>
            </a:r>
            <a:endParaRPr lang="ru-RU" sz="66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533378"/>
            <a:ext cx="10515600" cy="4937760"/>
          </a:xfrm>
        </p:spPr>
        <p:txBody>
          <a:bodyPr>
            <a:normAutofit/>
          </a:bodyPr>
          <a:lstStyle/>
          <a:p>
            <a:pPr indent="228600" algn="just" fontAlgn="base">
              <a:buNone/>
            </a:pPr>
            <a:r>
              <a:rPr lang="ru-RU" dirty="0" smtClean="0"/>
              <a:t>Мутно-жаркое солнце </a:t>
            </a:r>
            <a:r>
              <a:rPr lang="ru-RU" b="1" dirty="0" smtClean="0">
                <a:solidFill>
                  <a:srgbClr val="00B050"/>
                </a:solidFill>
              </a:rPr>
              <a:t>(что делает?)</a:t>
            </a:r>
            <a:r>
              <a:rPr lang="ru-RU" dirty="0" smtClean="0"/>
              <a:t> </a:t>
            </a:r>
            <a:r>
              <a:rPr lang="ru-RU" b="1" u="dbl" dirty="0" smtClean="0">
                <a:solidFill>
                  <a:srgbClr val="7030A0"/>
                </a:solidFill>
              </a:rPr>
              <a:t>смотрит</a:t>
            </a:r>
            <a:r>
              <a:rPr lang="ru-RU" dirty="0" smtClean="0"/>
              <a:t> в зеленоватое море, точно сквозь тонкую серую вуаль.</a:t>
            </a:r>
          </a:p>
          <a:p>
            <a:pPr indent="228600" algn="just" fontAlgn="base">
              <a:buNone/>
            </a:pPr>
            <a:r>
              <a:rPr lang="ru-RU" dirty="0" smtClean="0"/>
              <a:t>По всему лесу </a:t>
            </a:r>
            <a:r>
              <a:rPr lang="ru-RU" b="1" u="dbl" dirty="0" smtClean="0">
                <a:solidFill>
                  <a:srgbClr val="7030A0"/>
                </a:solidFill>
              </a:rPr>
              <a:t>потрескивал</a:t>
            </a:r>
            <a:r>
              <a:rPr lang="ru-RU" dirty="0" smtClean="0"/>
              <a:t> </a:t>
            </a:r>
            <a:r>
              <a:rPr lang="ru-RU" b="1" dirty="0" smtClean="0">
                <a:solidFill>
                  <a:srgbClr val="00B050"/>
                </a:solidFill>
              </a:rPr>
              <a:t>(что делал?)</a:t>
            </a:r>
            <a:r>
              <a:rPr lang="ru-RU" dirty="0" smtClean="0"/>
              <a:t> мороз.</a:t>
            </a:r>
          </a:p>
          <a:p>
            <a:pPr indent="228600" algn="just" fontAlgn="base">
              <a:buNone/>
            </a:pPr>
            <a:r>
              <a:rPr lang="ru-RU" dirty="0" smtClean="0"/>
              <a:t>О нем </a:t>
            </a:r>
            <a:r>
              <a:rPr lang="ru-RU" b="1" dirty="0" smtClean="0">
                <a:solidFill>
                  <a:srgbClr val="00B050"/>
                </a:solidFill>
              </a:rPr>
              <a:t>(что сделают?)</a:t>
            </a:r>
            <a:r>
              <a:rPr lang="ru-RU" dirty="0" smtClean="0"/>
              <a:t> </a:t>
            </a:r>
            <a:r>
              <a:rPr lang="ru-RU" b="1" u="dbl" dirty="0" smtClean="0">
                <a:solidFill>
                  <a:srgbClr val="7030A0"/>
                </a:solidFill>
              </a:rPr>
              <a:t>напишут</a:t>
            </a:r>
            <a:r>
              <a:rPr lang="ru-RU" dirty="0" smtClean="0"/>
              <a:t> книги, каждый ребенок в мире </a:t>
            </a:r>
            <a:r>
              <a:rPr lang="ru-RU" b="1" dirty="0" smtClean="0">
                <a:solidFill>
                  <a:srgbClr val="00B050"/>
                </a:solidFill>
              </a:rPr>
              <a:t>(что сделает?)</a:t>
            </a:r>
            <a:r>
              <a:rPr lang="ru-RU" dirty="0" smtClean="0"/>
              <a:t> </a:t>
            </a:r>
            <a:r>
              <a:rPr lang="ru-RU" b="1" u="dbl" dirty="0" smtClean="0">
                <a:solidFill>
                  <a:srgbClr val="7030A0"/>
                </a:solidFill>
              </a:rPr>
              <a:t>будет знать</a:t>
            </a:r>
            <a:r>
              <a:rPr lang="ru-RU" dirty="0" smtClean="0"/>
              <a:t> его имя!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23554" name="Picture 2" descr="https://avatars.mds.yandex.net/get-pdb/2757904/704e0fa4-d500-44bf-9db6-981c6eacc581/s1200?webp=fals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25883" y="3808977"/>
            <a:ext cx="4829284" cy="2676229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106658" y="3865490"/>
            <a:ext cx="5181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just" fontAlgn="base">
              <a:buNone/>
            </a:pPr>
            <a:r>
              <a:rPr lang="ru-RU" sz="2800" dirty="0" smtClean="0"/>
              <a:t>Сад </a:t>
            </a:r>
            <a:r>
              <a:rPr lang="ru-RU" sz="2800" b="1" dirty="0" smtClean="0">
                <a:solidFill>
                  <a:srgbClr val="00B050"/>
                </a:solidFill>
              </a:rPr>
              <a:t>(каков?) </a:t>
            </a:r>
            <a:r>
              <a:rPr lang="ru-RU" sz="2800" b="1" u="dbl" dirty="0" smtClean="0">
                <a:solidFill>
                  <a:srgbClr val="7030A0"/>
                </a:solidFill>
              </a:rPr>
              <a:t>был невелик</a:t>
            </a:r>
            <a:r>
              <a:rPr lang="ru-RU" sz="2800" dirty="0" smtClean="0"/>
              <a:t>, но </a:t>
            </a:r>
            <a:r>
              <a:rPr lang="ru-RU" sz="2800" b="1" dirty="0" smtClean="0">
                <a:solidFill>
                  <a:srgbClr val="00B050"/>
                </a:solidFill>
              </a:rPr>
              <a:t>(каков?)</a:t>
            </a:r>
            <a:r>
              <a:rPr lang="ru-RU" sz="2800" dirty="0" smtClean="0"/>
              <a:t> </a:t>
            </a:r>
            <a:r>
              <a:rPr lang="ru-RU" sz="2800" b="1" u="dbl" dirty="0" smtClean="0">
                <a:solidFill>
                  <a:srgbClr val="7030A0"/>
                </a:solidFill>
              </a:rPr>
              <a:t>полон</a:t>
            </a:r>
            <a:r>
              <a:rPr lang="ru-RU" sz="2800" dirty="0" smtClean="0"/>
              <a:t> укромных уголков.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</a:rPr>
              <a:t>Таким образом…</a:t>
            </a:r>
            <a:endParaRPr lang="ru-RU" sz="60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228600" algn="just">
              <a:buNone/>
            </a:pPr>
            <a:r>
              <a:rPr lang="ru-RU" b="1" dirty="0" smtClean="0">
                <a:solidFill>
                  <a:srgbClr val="C00000"/>
                </a:solidFill>
              </a:rPr>
              <a:t>Сказуемое</a:t>
            </a:r>
            <a:r>
              <a:rPr lang="ru-RU" dirty="0" smtClean="0"/>
              <a:t> — </a:t>
            </a:r>
            <a:r>
              <a:rPr lang="ru-RU" b="1" dirty="0" smtClean="0"/>
              <a:t>главный член предложения</a:t>
            </a:r>
            <a:r>
              <a:rPr lang="ru-RU" dirty="0" smtClean="0"/>
              <a:t>, называющий </a:t>
            </a:r>
            <a:r>
              <a:rPr lang="ru-RU" b="1" dirty="0" smtClean="0"/>
              <a:t>действие, состояние или признак предмета</a:t>
            </a:r>
            <a:r>
              <a:rPr lang="ru-RU" dirty="0" smtClean="0"/>
              <a:t>, который обозначен подлежащим, и отвечающий на вопросы: </a:t>
            </a:r>
            <a:r>
              <a:rPr lang="ru-RU" b="1" i="1" dirty="0" smtClean="0">
                <a:solidFill>
                  <a:srgbClr val="00B050"/>
                </a:solidFill>
              </a:rPr>
              <a:t>что делает? что делал? что будет делать? каков он? что он такое? кто он такой?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76997" y="4036480"/>
            <a:ext cx="665870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Вся сила суждения содержится в сказуемом. Без сказуемого не может быть суждения.</a:t>
            </a:r>
          </a:p>
          <a:p>
            <a:pPr indent="457200" algn="r"/>
            <a:r>
              <a:rPr lang="ru-RU" sz="2800" b="1" dirty="0" smtClean="0"/>
              <a:t>Ф.И. Буслаев</a:t>
            </a:r>
            <a:endParaRPr lang="ru-RU" sz="2800" dirty="0"/>
          </a:p>
        </p:txBody>
      </p:sp>
      <p:pic>
        <p:nvPicPr>
          <p:cNvPr id="24578" name="Picture 2" descr="Буслаев Ф.И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36866" y="3830564"/>
            <a:ext cx="2179662" cy="28006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cf.ppt-online.org/files1/slide/l/LgoxiCf5PnryJml19p23bVwFqQKzv46EUdhsukDatA/slide-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962" y="0"/>
            <a:ext cx="11408899" cy="6858000"/>
          </a:xfrm>
          <a:prstGeom prst="rect">
            <a:avLst/>
          </a:prstGeom>
          <a:noFill/>
        </p:spPr>
      </p:pic>
      <p:pic>
        <p:nvPicPr>
          <p:cNvPr id="1028" name="Picture 4" descr="https://im0-tub-ru.yandex.net/i?id=6c70933057864357cd834bfd0aedcf36-l&amp;n=1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11777" y="4407207"/>
            <a:ext cx="3221543" cy="2148115"/>
          </a:xfrm>
          <a:prstGeom prst="rect">
            <a:avLst/>
          </a:prstGeom>
          <a:noFill/>
        </p:spPr>
      </p:pic>
      <p:pic>
        <p:nvPicPr>
          <p:cNvPr id="6" name="Picture 2" descr="C:\Documents and Settings\Marina\Рабочий стол\Копия учеба\Копия 209.gif">
            <a:extLst>
              <a:ext uri="{FF2B5EF4-FFF2-40B4-BE49-F238E27FC236}">
                <a16:creationId xmlns:a16="http://schemas.microsoft.com/office/drawing/2014/main" xmlns="" id="{F5A9094E-0D5D-4D33-82F9-1C9EF57E25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47657" y="207848"/>
            <a:ext cx="1717879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7A5619C-3F8B-4895-88C9-BAC0351203A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4228" y="4205036"/>
            <a:ext cx="2852657" cy="21394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667</TotalTime>
  <Words>698</Words>
  <Application>Microsoft Office PowerPoint</Application>
  <PresentationFormat>Произвольный</PresentationFormat>
  <Paragraphs>134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Слайд 1</vt:lpstr>
      <vt:lpstr>Сегодня на уроке</vt:lpstr>
      <vt:lpstr>Проверка самостоятельной работы. </vt:lpstr>
      <vt:lpstr>Повторение ранее изученного.</vt:lpstr>
      <vt:lpstr>Слайд 5</vt:lpstr>
      <vt:lpstr>Сказуемое — главный член предложения. </vt:lpstr>
      <vt:lpstr>Например:</vt:lpstr>
      <vt:lpstr>Таким образом…</vt:lpstr>
      <vt:lpstr>Слайд 9</vt:lpstr>
      <vt:lpstr>Что такое простое глагольное сказуемое?</vt:lpstr>
      <vt:lpstr>Задание №1.</vt:lpstr>
      <vt:lpstr>Слайд 12</vt:lpstr>
      <vt:lpstr>Обратим внимание!</vt:lpstr>
      <vt:lpstr>Сложные случаи выражения простого глагольного сказуемого.</vt:lpstr>
      <vt:lpstr>Слайд 15</vt:lpstr>
      <vt:lpstr>Сложные случаи выражения простого глагольного сказуемого.</vt:lpstr>
      <vt:lpstr>Сложные случаи выражения простого глагольного сказуемого.</vt:lpstr>
      <vt:lpstr>Сложные случаи выражения простого глагольного сказуемого.</vt:lpstr>
      <vt:lpstr>Истинно или ложно…</vt:lpstr>
      <vt:lpstr>Истинно или ложно…</vt:lpstr>
      <vt:lpstr>Истинно или ложно…</vt:lpstr>
      <vt:lpstr>Истинно или ложно…</vt:lpstr>
      <vt:lpstr>Истинно или ложно…</vt:lpstr>
      <vt:lpstr>Подведение итогов урока</vt:lpstr>
      <vt:lpstr>Самостоятельная работа.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ТАНЮШКА</dc:creator>
  <cp:lastModifiedBy>Пользователь</cp:lastModifiedBy>
  <cp:revision>57</cp:revision>
  <dcterms:created xsi:type="dcterms:W3CDTF">2020-08-20T14:06:43Z</dcterms:created>
  <dcterms:modified xsi:type="dcterms:W3CDTF">2020-09-21T14:03:35Z</dcterms:modified>
</cp:coreProperties>
</file>