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399" r:id="rId4"/>
    <p:sldId id="1421" r:id="rId5"/>
    <p:sldId id="1422" r:id="rId6"/>
    <p:sldId id="1404" r:id="rId7"/>
    <p:sldId id="1405" r:id="rId8"/>
    <p:sldId id="1406" r:id="rId9"/>
    <p:sldId id="1403" r:id="rId10"/>
    <p:sldId id="1407" r:id="rId11"/>
    <p:sldId id="1423" r:id="rId12"/>
    <p:sldId id="1424" r:id="rId13"/>
    <p:sldId id="1410" r:id="rId14"/>
    <p:sldId id="1412" r:id="rId15"/>
    <p:sldId id="1413" r:id="rId16"/>
    <p:sldId id="1416" r:id="rId17"/>
    <p:sldId id="1417" r:id="rId18"/>
    <p:sldId id="1418" r:id="rId19"/>
    <p:sldId id="1425" r:id="rId20"/>
    <p:sldId id="1426" r:id="rId21"/>
    <p:sldId id="1427" r:id="rId22"/>
    <p:sldId id="1428" r:id="rId23"/>
    <p:sldId id="1429" r:id="rId24"/>
    <p:sldId id="1420" r:id="rId25"/>
    <p:sldId id="140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00117" y="2672559"/>
            <a:ext cx="759871" cy="2082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80" y="2647700"/>
            <a:ext cx="8276449" cy="25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Простое глагольное сказуемое.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757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Что такое простое глагольное сказуемое?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098" y="1153551"/>
            <a:ext cx="11366696" cy="5023412"/>
          </a:xfrm>
        </p:spPr>
        <p:txBody>
          <a:bodyPr>
            <a:normAutofit/>
          </a:bodyPr>
          <a:lstStyle/>
          <a:p>
            <a:pPr indent="228600" algn="ctr">
              <a:buNone/>
            </a:pPr>
            <a:r>
              <a:rPr lang="ru-RU" b="1" dirty="0" smtClean="0"/>
              <a:t>Простое глагольное сказуемое выражается глаголом </a:t>
            </a:r>
            <a:r>
              <a:rPr lang="ru-RU" b="1" i="1" dirty="0" smtClean="0">
                <a:solidFill>
                  <a:srgbClr val="00B050"/>
                </a:solidFill>
              </a:rPr>
              <a:t>любого наклонения, времени, лица или рода.</a:t>
            </a:r>
          </a:p>
          <a:p>
            <a:pPr indent="228600" algn="just" fontAlgn="base">
              <a:buFont typeface="+mj-lt"/>
              <a:buAutoNum type="arabicPeriod"/>
            </a:pPr>
            <a:r>
              <a:rPr lang="ru-RU" dirty="0" smtClean="0"/>
              <a:t> Человек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(что делает?)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живет</a:t>
            </a:r>
            <a:r>
              <a:rPr lang="ru-RU" dirty="0" smtClean="0"/>
              <a:t> </a:t>
            </a:r>
            <a:r>
              <a:rPr lang="ru-RU" b="1" dirty="0" smtClean="0"/>
              <a:t>(гл.  ед. ч. 3 лица, наст. </a:t>
            </a:r>
            <a:r>
              <a:rPr lang="ru-RU" b="1" dirty="0" err="1" smtClean="0"/>
              <a:t>вр</a:t>
            </a:r>
            <a:r>
              <a:rPr lang="ru-RU" b="1" dirty="0" smtClean="0"/>
              <a:t>., изъяв. накл.)</a:t>
            </a:r>
            <a:r>
              <a:rPr lang="ru-RU" dirty="0" smtClean="0"/>
              <a:t> в определенной окружающей среде.</a:t>
            </a:r>
          </a:p>
          <a:p>
            <a:pPr indent="228600" algn="just" fontAlgn="base">
              <a:buFont typeface="+mj-lt"/>
              <a:buAutoNum type="arabicPeriod"/>
            </a:pPr>
            <a:r>
              <a:rPr lang="ru-RU" dirty="0" smtClean="0"/>
              <a:t> Сейчас-то он, конечно, </a:t>
            </a:r>
            <a:r>
              <a:rPr lang="ru-RU" b="1" dirty="0" smtClean="0">
                <a:solidFill>
                  <a:srgbClr val="7030A0"/>
                </a:solidFill>
              </a:rPr>
              <a:t>написал бы</a:t>
            </a:r>
            <a:r>
              <a:rPr lang="ru-RU" dirty="0" smtClean="0"/>
              <a:t>  </a:t>
            </a:r>
            <a:r>
              <a:rPr lang="ru-RU" b="1" dirty="0" smtClean="0"/>
              <a:t>(гл. ед. ч. муж. р. </a:t>
            </a:r>
            <a:r>
              <a:rPr lang="ru-RU" b="1" dirty="0" err="1" smtClean="0"/>
              <a:t>услов</a:t>
            </a:r>
            <a:r>
              <a:rPr lang="ru-RU" b="1" dirty="0" smtClean="0"/>
              <a:t>. накл.)</a:t>
            </a:r>
            <a:r>
              <a:rPr lang="ru-RU" dirty="0" smtClean="0"/>
              <a:t> лучше.</a:t>
            </a:r>
          </a:p>
          <a:p>
            <a:pPr indent="228600" algn="just" fontAlgn="base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 Пусть поют</a:t>
            </a:r>
            <a:r>
              <a:rPr lang="ru-RU" dirty="0" smtClean="0"/>
              <a:t> </a:t>
            </a:r>
            <a:r>
              <a:rPr lang="ru-RU" b="1" dirty="0" smtClean="0"/>
              <a:t>(гл. мн. ч. повел. накл.) </a:t>
            </a:r>
            <a:r>
              <a:rPr lang="ru-RU" dirty="0" smtClean="0"/>
              <a:t>в последний час.</a:t>
            </a:r>
          </a:p>
          <a:p>
            <a:pPr indent="228600" algn="just" fontAlgn="base">
              <a:buFont typeface="+mj-lt"/>
              <a:buAutoNum type="arabicPeriod"/>
            </a:pPr>
            <a:endParaRPr lang="ru-RU" dirty="0" smtClean="0"/>
          </a:p>
          <a:p>
            <a:pPr indent="228600" algn="just">
              <a:buNone/>
            </a:pP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166" y="4530361"/>
            <a:ext cx="2813538" cy="201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9940" name="Picture 4" descr="https://ds05.infourok.ru/uploads/ex/0fe1/000db7f8-bd089052/hello_html_m562973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80" y="227977"/>
            <a:ext cx="2096917" cy="157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№1.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39482"/>
            <a:ext cx="10515600" cy="288387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Запишите предложения, подчеркните грамматическую основу, определите наклонение и время глаголов-сказуемых.</a:t>
            </a:r>
          </a:p>
          <a:p>
            <a:pPr indent="228600" algn="just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s1.fotokto.ru/photo/full/39/394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997" y="2564453"/>
            <a:ext cx="4467324" cy="29782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92591" y="249774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/>
            <a:r>
              <a:rPr lang="ru-RU" sz="2400" b="1" dirty="0" smtClean="0"/>
              <a:t>1. </a:t>
            </a:r>
            <a:r>
              <a:rPr lang="ru-RU" sz="2400" dirty="0" smtClean="0"/>
              <a:t>Ласточек мы не обижаем, гнезд их не трогаем.</a:t>
            </a:r>
            <a:endParaRPr lang="ru-RU" sz="2400" b="1" dirty="0" smtClean="0"/>
          </a:p>
          <a:p>
            <a:pPr indent="228600" algn="just">
              <a:buNone/>
            </a:pPr>
            <a:r>
              <a:rPr lang="ru-RU" sz="2400" b="1" dirty="0" smtClean="0"/>
              <a:t>Ласточек </a:t>
            </a:r>
            <a:r>
              <a:rPr lang="ru-RU" sz="2400" b="1" u="sng" dirty="0" smtClean="0">
                <a:solidFill>
                  <a:srgbClr val="7030A0"/>
                </a:solidFill>
              </a:rPr>
              <a:t>мы</a:t>
            </a:r>
            <a:r>
              <a:rPr lang="ru-RU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u="dbl" dirty="0" smtClean="0">
                <a:solidFill>
                  <a:srgbClr val="7030A0"/>
                </a:solidFill>
              </a:rPr>
              <a:t>не обижаем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(изъяв. наст.)</a:t>
            </a:r>
            <a:r>
              <a:rPr lang="ru-RU" sz="2400" b="1" dirty="0" smtClean="0"/>
              <a:t>, гнезд их </a:t>
            </a:r>
            <a:r>
              <a:rPr lang="ru-RU" sz="2400" b="1" u="dbl" dirty="0" smtClean="0">
                <a:solidFill>
                  <a:srgbClr val="7030A0"/>
                </a:solidFill>
              </a:rPr>
              <a:t>не трогаем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(изъяв. наст.).</a:t>
            </a:r>
          </a:p>
          <a:p>
            <a:pPr indent="228600" algn="just">
              <a:buNone/>
            </a:pPr>
            <a:r>
              <a:rPr lang="ru-RU" sz="2400" dirty="0" smtClean="0"/>
              <a:t>2. Тянулись по синему небу облака.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indent="228600" algn="just">
              <a:buNone/>
            </a:pPr>
            <a:r>
              <a:rPr lang="ru-RU" sz="2400" b="1" dirty="0" smtClean="0"/>
              <a:t> </a:t>
            </a:r>
            <a:r>
              <a:rPr lang="ru-RU" sz="2400" b="1" u="dbl" dirty="0" smtClean="0">
                <a:solidFill>
                  <a:srgbClr val="7030A0"/>
                </a:solidFill>
              </a:rPr>
              <a:t>Тянулись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(изъяв.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прош</a:t>
            </a:r>
            <a:r>
              <a:rPr lang="ru-RU" sz="2400" b="1" dirty="0" smtClean="0">
                <a:solidFill>
                  <a:srgbClr val="00B050"/>
                </a:solidFill>
              </a:rPr>
              <a:t>.) </a:t>
            </a:r>
            <a:r>
              <a:rPr lang="ru-RU" sz="2400" b="1" dirty="0" smtClean="0"/>
              <a:t>по синему небу </a:t>
            </a:r>
            <a:r>
              <a:rPr lang="ru-RU" sz="2400" b="1" u="sng" dirty="0" smtClean="0">
                <a:solidFill>
                  <a:srgbClr val="7030A0"/>
                </a:solidFill>
              </a:rPr>
              <a:t>облака.</a:t>
            </a:r>
          </a:p>
          <a:p>
            <a:pPr indent="228600" algn="just">
              <a:buNone/>
            </a:pPr>
            <a:r>
              <a:rPr lang="ru-RU" sz="2400" dirty="0" smtClean="0"/>
              <a:t>3. Я сдержу своё слово.</a:t>
            </a:r>
          </a:p>
          <a:p>
            <a:pPr indent="228600" algn="just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Я</a:t>
            </a:r>
            <a:r>
              <a:rPr lang="ru-RU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u="dbl" dirty="0" smtClean="0">
                <a:solidFill>
                  <a:srgbClr val="7030A0"/>
                </a:solidFill>
              </a:rPr>
              <a:t>сдержу</a:t>
            </a:r>
            <a:r>
              <a:rPr lang="ru-RU" sz="2400" b="1" dirty="0" smtClean="0">
                <a:solidFill>
                  <a:srgbClr val="7030A0"/>
                </a:solidFill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(изъяв. буд.) </a:t>
            </a:r>
            <a:r>
              <a:rPr lang="ru-RU" sz="2400" b="1" dirty="0" smtClean="0"/>
              <a:t>своё слово.</a:t>
            </a:r>
          </a:p>
          <a:p>
            <a:pPr indent="228600"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113" y="886265"/>
            <a:ext cx="11029071" cy="5290698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4. Мы будем танцевать до утра.</a:t>
            </a:r>
          </a:p>
          <a:p>
            <a:pPr indent="228600" algn="just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Мы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будем танцевать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(изъяв. буд.) </a:t>
            </a:r>
            <a:r>
              <a:rPr lang="ru-RU" b="1" dirty="0" smtClean="0"/>
              <a:t>до утра.</a:t>
            </a:r>
          </a:p>
          <a:p>
            <a:pPr indent="228600" algn="just">
              <a:buNone/>
            </a:pPr>
            <a:r>
              <a:rPr lang="ru-RU" dirty="0" smtClean="0"/>
              <a:t>5. Мы убрали бы урожай вовремя, если бы дожди не затянулись на две недели.</a:t>
            </a:r>
          </a:p>
          <a:p>
            <a:pPr indent="228600" algn="just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Мы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убрали бы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усл</a:t>
            </a:r>
            <a:r>
              <a:rPr lang="ru-RU" b="1" dirty="0" smtClean="0">
                <a:solidFill>
                  <a:srgbClr val="00B050"/>
                </a:solidFill>
              </a:rPr>
              <a:t>.) </a:t>
            </a:r>
            <a:r>
              <a:rPr lang="ru-RU" b="1" dirty="0" smtClean="0"/>
              <a:t>урожай вовремя, если </a:t>
            </a:r>
            <a:r>
              <a:rPr lang="ru-RU" b="1" u="dbl" dirty="0" smtClean="0">
                <a:solidFill>
                  <a:srgbClr val="7030A0"/>
                </a:solidFill>
              </a:rPr>
              <a:t>бы </a:t>
            </a:r>
            <a:r>
              <a:rPr lang="ru-RU" b="1" u="sng" dirty="0" smtClean="0">
                <a:solidFill>
                  <a:srgbClr val="7030A0"/>
                </a:solidFill>
              </a:rPr>
              <a:t>дожди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не затянулись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усл</a:t>
            </a:r>
            <a:r>
              <a:rPr lang="ru-RU" b="1" dirty="0" smtClean="0">
                <a:solidFill>
                  <a:srgbClr val="00B050"/>
                </a:solidFill>
              </a:rPr>
              <a:t>.) </a:t>
            </a:r>
            <a:r>
              <a:rPr lang="ru-RU" b="1" dirty="0" smtClean="0"/>
              <a:t>на две недели.</a:t>
            </a:r>
          </a:p>
          <a:p>
            <a:pPr indent="228600" algn="just">
              <a:buNone/>
            </a:pPr>
            <a:r>
              <a:rPr lang="ru-RU" dirty="0" smtClean="0"/>
              <a:t>6. Помолчите, пожалуйста.</a:t>
            </a:r>
          </a:p>
          <a:p>
            <a:pPr indent="228600" algn="just">
              <a:buNone/>
            </a:pPr>
            <a:r>
              <a:rPr lang="ru-RU" b="1" u="dbl" dirty="0" smtClean="0">
                <a:solidFill>
                  <a:srgbClr val="7030A0"/>
                </a:solidFill>
              </a:rPr>
              <a:t>Помолчите</a:t>
            </a:r>
            <a:r>
              <a:rPr lang="ru-RU" b="1" u="sng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(повелит.)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7030A0"/>
                </a:solidFill>
              </a:rPr>
              <a:t>пожалуйста</a:t>
            </a:r>
            <a:r>
              <a:rPr lang="ru-RU" b="1" dirty="0" smtClean="0"/>
              <a:t>.</a:t>
            </a:r>
          </a:p>
          <a:p>
            <a:pPr indent="228600" algn="just">
              <a:buNone/>
            </a:pPr>
            <a:r>
              <a:rPr lang="ru-RU" dirty="0" smtClean="0"/>
              <a:t>7. Давайте пообедаем.</a:t>
            </a:r>
          </a:p>
          <a:p>
            <a:pPr indent="228600" algn="just">
              <a:buNone/>
            </a:pPr>
            <a:r>
              <a:rPr lang="ru-RU" b="1" u="dbl" dirty="0" smtClean="0">
                <a:solidFill>
                  <a:srgbClr val="7030A0"/>
                </a:solidFill>
              </a:rPr>
              <a:t>Давайте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пообедаем</a:t>
            </a:r>
            <a:r>
              <a:rPr lang="ru-RU" b="1" u="dbl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(повелит.).</a:t>
            </a:r>
          </a:p>
          <a:p>
            <a:pPr indent="22860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7EABD6-DD7E-4CA6-9327-8F55FEF9A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94902" y="3784211"/>
            <a:ext cx="3250243" cy="243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4" name="Picture 2" descr="https://ds05.infourok.ru/uploads/ex/0fe1/000db7f8-bd089052/hello_html_m562973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3827" y="249078"/>
            <a:ext cx="2139120" cy="160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Обратим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477108"/>
            <a:ext cx="10739511" cy="5022166"/>
          </a:xfrm>
        </p:spPr>
        <p:txBody>
          <a:bodyPr>
            <a:normAutofit fontScale="92500" lnSpcReduction="10000"/>
          </a:bodyPr>
          <a:lstStyle/>
          <a:p>
            <a:pPr indent="228600" algn="just" fontAlgn="base">
              <a:buNone/>
            </a:pPr>
            <a:r>
              <a:rPr lang="ru-RU" dirty="0" smtClean="0"/>
              <a:t>В составе простого глагольного сказуемого (ПГС) может быть </a:t>
            </a:r>
            <a:r>
              <a:rPr lang="ru-RU" b="1" dirty="0" smtClean="0"/>
              <a:t>не одно слово</a:t>
            </a:r>
            <a:r>
              <a:rPr lang="ru-RU" dirty="0" smtClean="0"/>
              <a:t>, а </a:t>
            </a:r>
            <a:r>
              <a:rPr lang="ru-RU" b="1" dirty="0" smtClean="0"/>
              <a:t>два</a:t>
            </a:r>
            <a:r>
              <a:rPr lang="ru-RU" dirty="0" smtClean="0"/>
              <a:t>, если сказуемое выражается </a:t>
            </a:r>
            <a:r>
              <a:rPr lang="ru-RU" b="1" dirty="0" smtClean="0"/>
              <a:t>сложной формой будущего времени глагола</a:t>
            </a:r>
            <a:r>
              <a:rPr lang="ru-RU" dirty="0" smtClean="0"/>
              <a:t>, состоящей из вспомогательного глагола </a:t>
            </a:r>
            <a:r>
              <a:rPr lang="ru-RU" b="1" i="1" dirty="0" smtClean="0">
                <a:solidFill>
                  <a:srgbClr val="0070C0"/>
                </a:solidFill>
              </a:rPr>
              <a:t>«быть»</a:t>
            </a:r>
            <a:r>
              <a:rPr lang="ru-RU" dirty="0" smtClean="0"/>
              <a:t> в личной форме и </a:t>
            </a:r>
            <a:r>
              <a:rPr lang="ru-RU" b="1" dirty="0" smtClean="0">
                <a:solidFill>
                  <a:srgbClr val="0070C0"/>
                </a:solidFill>
              </a:rPr>
              <a:t>смыслового глагола в неопределенной форме</a:t>
            </a:r>
            <a:r>
              <a:rPr lang="ru-RU" dirty="0" smtClean="0"/>
              <a:t>, например:</a:t>
            </a:r>
          </a:p>
          <a:p>
            <a:pPr indent="228600" algn="just" fontAlgn="base">
              <a:buNone/>
            </a:pPr>
            <a:r>
              <a:rPr lang="ru-RU" b="1" i="1" dirty="0" smtClean="0"/>
              <a:t>я </a:t>
            </a:r>
            <a:r>
              <a:rPr lang="ru-RU" b="1" i="1" dirty="0" smtClean="0">
                <a:solidFill>
                  <a:srgbClr val="7030A0"/>
                </a:solidFill>
              </a:rPr>
              <a:t>буду говорить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ты </a:t>
            </a:r>
            <a:r>
              <a:rPr lang="ru-RU" b="1" i="1" dirty="0" smtClean="0">
                <a:solidFill>
                  <a:srgbClr val="7030A0"/>
                </a:solidFill>
              </a:rPr>
              <a:t>будешь писать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он </a:t>
            </a:r>
            <a:r>
              <a:rPr lang="ru-RU" b="1" i="1" dirty="0" smtClean="0">
                <a:solidFill>
                  <a:srgbClr val="7030A0"/>
                </a:solidFill>
              </a:rPr>
              <a:t>будет плыть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мы </a:t>
            </a:r>
            <a:r>
              <a:rPr lang="ru-RU" b="1" i="1" dirty="0" smtClean="0">
                <a:solidFill>
                  <a:srgbClr val="7030A0"/>
                </a:solidFill>
              </a:rPr>
              <a:t>будем отвечать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вы </a:t>
            </a:r>
            <a:r>
              <a:rPr lang="ru-RU" b="1" i="1" dirty="0" smtClean="0">
                <a:solidFill>
                  <a:srgbClr val="7030A0"/>
                </a:solidFill>
              </a:rPr>
              <a:t>будете рисовать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b="1" i="1" dirty="0" smtClean="0"/>
              <a:t>они </a:t>
            </a:r>
            <a:r>
              <a:rPr lang="ru-RU" b="1" i="1" dirty="0" smtClean="0">
                <a:solidFill>
                  <a:srgbClr val="7030A0"/>
                </a:solidFill>
              </a:rPr>
              <a:t>будут уговаривать</a:t>
            </a:r>
            <a:r>
              <a:rPr lang="ru-RU" b="1" i="1" dirty="0" smtClean="0"/>
              <a:t>.</a:t>
            </a:r>
            <a:endParaRPr lang="ru-RU" b="1" dirty="0" smtClean="0"/>
          </a:p>
          <a:p>
            <a:pPr indent="228600" algn="just" fontAlgn="base">
              <a:buNone/>
            </a:pPr>
            <a:r>
              <a:rPr lang="ru-RU" dirty="0" smtClean="0"/>
              <a:t>Том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ушёл</a:t>
            </a:r>
            <a:r>
              <a:rPr lang="ru-RU" dirty="0" smtClean="0"/>
              <a:t>, но уходя, пригрозил, что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будет бродить</a:t>
            </a:r>
            <a:r>
              <a:rPr lang="ru-RU" dirty="0" smtClean="0"/>
              <a:t> поблизости.</a:t>
            </a:r>
          </a:p>
          <a:p>
            <a:endParaRPr lang="ru-RU" dirty="0"/>
          </a:p>
        </p:txBody>
      </p:sp>
      <p:pic>
        <p:nvPicPr>
          <p:cNvPr id="28676" name="Picture 4" descr="https://book24.kz/upload/iblock/f53/f5369fb28ba9150c66f80a2fab93050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6209" y="3107223"/>
            <a:ext cx="2321125" cy="304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Сложные случаи выражения простого глагольного сказуемого.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sz="3200" b="1" dirty="0" smtClean="0"/>
              <a:t>1. В качестве простого глагольного сказуемого употребляется </a:t>
            </a:r>
            <a:r>
              <a:rPr lang="ru-RU" sz="3200" b="1" dirty="0" smtClean="0">
                <a:solidFill>
                  <a:srgbClr val="0070C0"/>
                </a:solidFill>
              </a:rPr>
              <a:t>инфинитив без связки</a:t>
            </a:r>
            <a:r>
              <a:rPr lang="ru-RU" sz="3200" b="1" dirty="0" smtClean="0"/>
              <a:t>, </a:t>
            </a:r>
            <a:r>
              <a:rPr lang="ru-RU" sz="3200" dirty="0" smtClean="0"/>
              <a:t>например:</a:t>
            </a:r>
          </a:p>
          <a:p>
            <a:pPr indent="228600" algn="ctr" fontAlgn="base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Люди</a:t>
            </a:r>
            <a:r>
              <a:rPr lang="ru-RU" sz="3200" b="1" dirty="0" smtClean="0"/>
              <a:t> </a:t>
            </a:r>
            <a:r>
              <a:rPr lang="ru-RU" sz="3200" b="1" dirty="0" smtClean="0">
                <a:solidFill>
                  <a:srgbClr val="00B050"/>
                </a:solidFill>
              </a:rPr>
              <a:t>пахать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а мы руками</a:t>
            </a:r>
            <a:r>
              <a:rPr lang="ru-RU" sz="3200" b="1" dirty="0" smtClean="0"/>
              <a:t> </a:t>
            </a:r>
            <a:r>
              <a:rPr lang="ru-RU" sz="3200" b="1" dirty="0" smtClean="0">
                <a:solidFill>
                  <a:srgbClr val="00B050"/>
                </a:solidFill>
              </a:rPr>
              <a:t>махать</a:t>
            </a:r>
            <a:r>
              <a:rPr lang="ru-RU" sz="3200" dirty="0" smtClean="0"/>
              <a:t> (пословица).</a:t>
            </a:r>
          </a:p>
          <a:p>
            <a:endParaRPr lang="ru-RU" sz="3200" dirty="0"/>
          </a:p>
        </p:txBody>
      </p:sp>
      <p:pic>
        <p:nvPicPr>
          <p:cNvPr id="37892" name="Picture 4" descr="http://znayka.moy.su/Nar_skazki/Rus_skazki/Rus-08-Z/zagadk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223" y="3327339"/>
            <a:ext cx="4009293" cy="3006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b="1" dirty="0" smtClean="0"/>
              <a:t>2. Простое глагольное сказуемое выражается глаголом с различными </a:t>
            </a:r>
            <a:r>
              <a:rPr lang="ru-RU" b="1" dirty="0" smtClean="0">
                <a:solidFill>
                  <a:srgbClr val="0070C0"/>
                </a:solidFill>
              </a:rPr>
              <a:t>частицами</a:t>
            </a:r>
            <a:r>
              <a:rPr lang="ru-RU" b="1" dirty="0" smtClean="0"/>
              <a:t> (</a:t>
            </a:r>
            <a:r>
              <a:rPr lang="ru-RU" b="1" i="1" dirty="0" smtClean="0"/>
              <a:t>знай себе, как бы, точно, словно, как будто, чуть, было</a:t>
            </a:r>
            <a:r>
              <a:rPr lang="ru-RU" b="1" dirty="0" smtClean="0"/>
              <a:t> и пр.)</a:t>
            </a:r>
          </a:p>
          <a:p>
            <a:pPr indent="228600" algn="ctr" fontAlgn="base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воздухе уже не так сильно пахло. В нем снова </a:t>
            </a:r>
            <a:r>
              <a:rPr lang="ru-RU" b="1" dirty="0" smtClean="0">
                <a:solidFill>
                  <a:srgbClr val="00B050"/>
                </a:solidFill>
              </a:rPr>
              <a:t>как будто разливалась</a:t>
            </a:r>
            <a:r>
              <a:rPr lang="ru-RU" b="1" dirty="0" smtClean="0">
                <a:solidFill>
                  <a:srgbClr val="7030A0"/>
                </a:solidFill>
              </a:rPr>
              <a:t> сырость </a:t>
            </a:r>
            <a:r>
              <a:rPr lang="ru-RU" dirty="0" smtClean="0"/>
              <a:t>(И. Тургенев).</a:t>
            </a:r>
          </a:p>
          <a:p>
            <a:pPr indent="228600" algn="ctr" fontAlgn="base">
              <a:buNone/>
            </a:pPr>
            <a:endParaRPr lang="ru-RU" dirty="0" smtClean="0"/>
          </a:p>
          <a:p>
            <a:pPr indent="228600" algn="just" fontAlgn="base">
              <a:buNone/>
            </a:pPr>
            <a:r>
              <a:rPr lang="ru-RU" b="1" dirty="0" smtClean="0"/>
              <a:t>3. </a:t>
            </a:r>
            <a:r>
              <a:rPr lang="ru-RU" b="1" dirty="0" smtClean="0">
                <a:solidFill>
                  <a:srgbClr val="0070C0"/>
                </a:solidFill>
              </a:rPr>
              <a:t>Фразеологизмы</a:t>
            </a:r>
            <a:r>
              <a:rPr lang="ru-RU" b="1" dirty="0" smtClean="0"/>
              <a:t> выступают в роли ПГС:</a:t>
            </a:r>
          </a:p>
          <a:p>
            <a:pPr indent="228600" algn="ctr" fontAlgn="base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Вот и </a:t>
            </a:r>
            <a:r>
              <a:rPr lang="ru-RU" b="1" dirty="0" smtClean="0">
                <a:solidFill>
                  <a:srgbClr val="00B050"/>
                </a:solidFill>
              </a:rPr>
              <a:t>ломали</a:t>
            </a:r>
            <a:r>
              <a:rPr lang="ru-RU" b="1" dirty="0" smtClean="0">
                <a:solidFill>
                  <a:srgbClr val="7030A0"/>
                </a:solidFill>
              </a:rPr>
              <a:t> они </a:t>
            </a:r>
            <a:r>
              <a:rPr lang="ru-RU" b="1" dirty="0" smtClean="0">
                <a:solidFill>
                  <a:srgbClr val="00B050"/>
                </a:solidFill>
              </a:rPr>
              <a:t>себе головы</a:t>
            </a:r>
            <a:r>
              <a:rPr lang="ru-RU" b="1" dirty="0" smtClean="0">
                <a:solidFill>
                  <a:srgbClr val="7030A0"/>
                </a:solidFill>
              </a:rPr>
              <a:t>, как бы очиститься от обвинений в поджоге города </a:t>
            </a:r>
            <a:r>
              <a:rPr lang="ru-RU" dirty="0" smtClean="0"/>
              <a:t>(Генрик Сенкевич).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Сложные случаи выражения простого глагольного сказуемого.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sz="3200" b="1" dirty="0" smtClean="0"/>
              <a:t>4. Простое глагольное сказуемое — </a:t>
            </a:r>
            <a:r>
              <a:rPr lang="ru-RU" sz="3200" b="1" dirty="0" smtClean="0">
                <a:solidFill>
                  <a:srgbClr val="0070C0"/>
                </a:solidFill>
              </a:rPr>
              <a:t>спрягаемая глагольная форма с повтором</a:t>
            </a:r>
            <a:r>
              <a:rPr lang="ru-RU" sz="3200" b="1" dirty="0" smtClean="0"/>
              <a:t>:</a:t>
            </a:r>
          </a:p>
          <a:p>
            <a:pPr indent="228600" algn="ctr" fontAlgn="base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Живут-поживают</a:t>
            </a:r>
            <a:r>
              <a:rPr lang="ru-RU" sz="3200" b="1" dirty="0" smtClean="0">
                <a:solidFill>
                  <a:srgbClr val="7030A0"/>
                </a:solidFill>
              </a:rPr>
              <a:t> и горя не знают.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Сложные случаи выражения простого глагольного сказуемого.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6" name="Picture 4" descr="https://i.pinimg.com/736x/0f/98/b2/0f98b291468d18b8e9cb2dd06f217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5218" y="3361983"/>
            <a:ext cx="3072720" cy="323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708" y="2247656"/>
            <a:ext cx="7343335" cy="4351338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b="1" dirty="0" smtClean="0"/>
              <a:t>5. Простое глагольное сказуемое — это </a:t>
            </a:r>
            <a:r>
              <a:rPr lang="ru-RU" b="1" dirty="0" smtClean="0">
                <a:solidFill>
                  <a:srgbClr val="0070C0"/>
                </a:solidFill>
              </a:rPr>
              <a:t>междометие </a:t>
            </a:r>
            <a:r>
              <a:rPr lang="ru-RU" b="1" dirty="0" smtClean="0"/>
              <a:t>в роли глагола изъявительного наклонения: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Мартышка, </a:t>
            </a:r>
            <a:r>
              <a:rPr lang="ru-RU" b="1" smtClean="0">
                <a:solidFill>
                  <a:srgbClr val="7030A0"/>
                </a:solidFill>
              </a:rPr>
              <a:t>в </a:t>
            </a:r>
            <a:r>
              <a:rPr lang="ru-RU" b="1" smtClean="0">
                <a:solidFill>
                  <a:srgbClr val="7030A0"/>
                </a:solidFill>
              </a:rPr>
              <a:t>Зеркале </a:t>
            </a:r>
            <a:r>
              <a:rPr lang="ru-RU" b="1" dirty="0" err="1" smtClean="0">
                <a:solidFill>
                  <a:srgbClr val="7030A0"/>
                </a:solidFill>
              </a:rPr>
              <a:t>увидя</a:t>
            </a:r>
            <a:r>
              <a:rPr lang="ru-RU" b="1" dirty="0" smtClean="0">
                <a:solidFill>
                  <a:srgbClr val="7030A0"/>
                </a:solidFill>
              </a:rPr>
              <a:t> образ свой, тихохонько Медведя </a:t>
            </a:r>
            <a:r>
              <a:rPr lang="ru-RU" b="1" dirty="0" smtClean="0">
                <a:solidFill>
                  <a:srgbClr val="00B050"/>
                </a:solidFill>
              </a:rPr>
              <a:t>толк</a:t>
            </a:r>
            <a:r>
              <a:rPr lang="ru-RU" b="1" dirty="0" smtClean="0">
                <a:solidFill>
                  <a:srgbClr val="7030A0"/>
                </a:solidFill>
              </a:rPr>
              <a:t> ногой (И. А. Крылов).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Сложные случаи выражения простого глагольного сказуемого.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 descr="http://tale.su/publish/writer-krylov/assets/images/writer-krylov-07/01-writer-krylov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2185" y="1758461"/>
            <a:ext cx="3355350" cy="459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sz="3200" b="1" dirty="0" smtClean="0"/>
              <a:t>6. Простое глагольное сказуемое выражено </a:t>
            </a:r>
            <a:r>
              <a:rPr lang="ru-RU" sz="3200" b="1" dirty="0" smtClean="0">
                <a:solidFill>
                  <a:srgbClr val="0070C0"/>
                </a:solidFill>
              </a:rPr>
              <a:t>сочетанием двух глаголов </a:t>
            </a:r>
            <a:r>
              <a:rPr lang="ru-RU" sz="3200" b="1" dirty="0" smtClean="0"/>
              <a:t>в одной форме:</a:t>
            </a:r>
          </a:p>
          <a:p>
            <a:pPr indent="228600" algn="ctr" fontAlgn="base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Пойду спрошу</a:t>
            </a:r>
            <a:r>
              <a:rPr lang="ru-RU" sz="3200" b="1" dirty="0" smtClean="0">
                <a:solidFill>
                  <a:srgbClr val="7030A0"/>
                </a:solidFill>
              </a:rPr>
              <a:t>, когда начинать концерт.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Сложные случаи выражения простого глагольного сказуемого.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 descr="https://funart.pro/uploads/posts/2020-03/1584643578_35-p-foni-dlya-muzikalnikh-shkol-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569" y="3349052"/>
            <a:ext cx="3934127" cy="295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37958"/>
            <a:ext cx="10515600" cy="493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Подлежащее всегда выражено существительным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664" y="3038621"/>
            <a:ext cx="2602524" cy="2602524"/>
          </a:xfrm>
          <a:prstGeom prst="rect">
            <a:avLst/>
          </a:prstGeom>
          <a:noFill/>
        </p:spPr>
      </p:pic>
      <p:pic>
        <p:nvPicPr>
          <p:cNvPr id="5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Вспомним, что является грамматической основой предложения.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42" y="3050813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какие бывают сказуемые по способу выражения.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7409" y="4609939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Познакомимся с простым глагольным сказуемым.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3097428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47842" y="4586215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538" y="1516135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/>
              <a:t>Сказуемое согласуется с подлежащим.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133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3932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Сказуемое может отвечать на вопрос </a:t>
            </a:r>
            <a:r>
              <a:rPr lang="ru-RU" sz="5400" b="1" i="1" dirty="0" smtClean="0"/>
              <a:t>каков?</a:t>
            </a:r>
            <a:endParaRPr lang="ru-RU" sz="5400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133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1445797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В предложении </a:t>
            </a:r>
            <a:r>
              <a:rPr lang="ru-RU" sz="5400" b="1" i="1" dirty="0" smtClean="0">
                <a:solidFill>
                  <a:srgbClr val="7030A0"/>
                </a:solidFill>
              </a:rPr>
              <a:t>Мне не повезло</a:t>
            </a:r>
            <a:r>
              <a:rPr lang="ru-RU" sz="5400" b="1" i="1" dirty="0" smtClean="0"/>
              <a:t> </a:t>
            </a:r>
            <a:r>
              <a:rPr lang="ru-RU" sz="5400" b="1" dirty="0" smtClean="0"/>
              <a:t>подлежащее </a:t>
            </a:r>
            <a:r>
              <a:rPr lang="ru-RU" sz="5400" b="1" i="1" dirty="0" smtClean="0">
                <a:solidFill>
                  <a:srgbClr val="00B050"/>
                </a:solidFill>
              </a:rPr>
              <a:t>мне.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133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s://www.pinclipart.com/picdir/big/100-1002573_open-user-busy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67" y="3249637"/>
            <a:ext cx="2602524" cy="2602524"/>
          </a:xfrm>
          <a:prstGeom prst="rect">
            <a:avLst/>
          </a:prstGeom>
          <a:noFill/>
        </p:spPr>
      </p:pic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3" y="1558338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В предложении </a:t>
            </a:r>
            <a:r>
              <a:rPr lang="ru-RU" sz="4400" b="1" i="1" dirty="0" smtClean="0">
                <a:solidFill>
                  <a:srgbClr val="7030A0"/>
                </a:solidFill>
              </a:rPr>
              <a:t>Я пересмотрю своё решение</a:t>
            </a:r>
            <a:r>
              <a:rPr lang="ru-RU" sz="4400" b="1" i="1" dirty="0" smtClean="0"/>
              <a:t> </a:t>
            </a:r>
            <a:r>
              <a:rPr lang="ru-RU" sz="4400" b="1" dirty="0" smtClean="0"/>
              <a:t>сказуемое </a:t>
            </a:r>
            <a:r>
              <a:rPr lang="ru-RU" sz="4400" b="1" i="1" dirty="0" smtClean="0">
                <a:solidFill>
                  <a:srgbClr val="00B050"/>
                </a:solidFill>
              </a:rPr>
              <a:t>пересмотрю</a:t>
            </a:r>
            <a:r>
              <a:rPr lang="ru-RU" sz="4400" b="1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133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Истинно или ложно…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https://te.20minut.ua/img/cache/photogallery_full/photogallery/0007/62/981c71e1615fe85ef47fdd6521b296629ecf9800.jpeg?hash=2017-08-29-09-39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782" y="3203292"/>
            <a:ext cx="2271686" cy="3187459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pdb/2015496/0f5a4809-11a3-49af-9666-9a4fb831b751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8948" y="3165231"/>
            <a:ext cx="3051860" cy="305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172227"/>
            <a:ext cx="9748911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69612" y="1702706"/>
            <a:ext cx="5078437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Вспомнили, что является грамматической основой предложения.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3342" y="3050813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Узнали, какие бывают сказуемые по способу выражения.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7409" y="4609939"/>
            <a:ext cx="5148776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Познакомились с простым глагольным сказуемым.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90046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47842" y="3097428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47842" y="4586215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66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530203"/>
            <a:ext cx="10515600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68</a:t>
            </a:r>
            <a:r>
              <a:rPr lang="ru-RU" b="1" dirty="0" smtClean="0"/>
              <a:t> (стр. 37):</a:t>
            </a:r>
            <a:r>
              <a:rPr lang="ru-RU" dirty="0" smtClean="0"/>
              <a:t> спишите отрывок из стихотворения. В каждом предложении подчеркните грамматическую основу, объясните, чем выражены подлежащее и сказуемое.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0" y="2385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570805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FF0000"/>
                </a:solidFill>
              </a:rPr>
              <a:t>60</a:t>
            </a:r>
            <a:r>
              <a:rPr lang="ru-RU" b="1" dirty="0" smtClean="0"/>
              <a:t> (стр. 34): </a:t>
            </a:r>
            <a:r>
              <a:rPr lang="ru-RU" dirty="0" smtClean="0"/>
              <a:t>спишите предложения, подчеркните подлежащие, определите способ их выражения.  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dirty="0" smtClean="0"/>
              <a:t>1. </a:t>
            </a:r>
            <a:r>
              <a:rPr lang="ru-RU" u="sng" dirty="0" smtClean="0"/>
              <a:t>Сытый</a:t>
            </a:r>
            <a:r>
              <a:rPr lang="ru-RU" dirty="0" smtClean="0"/>
              <a:t> голодного не разумеет. 2. </a:t>
            </a:r>
            <a:r>
              <a:rPr lang="ru-RU" u="sng" dirty="0" smtClean="0"/>
              <a:t>Прошлое</a:t>
            </a:r>
            <a:r>
              <a:rPr lang="ru-RU" dirty="0" smtClean="0"/>
              <a:t> страстно глядится в грядущее. 3. </a:t>
            </a:r>
            <a:r>
              <a:rPr lang="ru-RU" u="sng" dirty="0" smtClean="0"/>
              <a:t>Окружавшие</a:t>
            </a:r>
            <a:r>
              <a:rPr lang="ru-RU" dirty="0" smtClean="0"/>
              <a:t> молчали. 4. </a:t>
            </a:r>
            <a:r>
              <a:rPr lang="ru-RU" u="sng" dirty="0" smtClean="0"/>
              <a:t>Первые</a:t>
            </a:r>
            <a:r>
              <a:rPr lang="ru-RU" dirty="0" smtClean="0"/>
              <a:t> будут последними. 5. Что </a:t>
            </a:r>
            <a:r>
              <a:rPr lang="ru-RU" u="sng" dirty="0" smtClean="0"/>
              <a:t>волки</a:t>
            </a:r>
            <a:r>
              <a:rPr lang="ru-RU" dirty="0" smtClean="0"/>
              <a:t> жадны – </a:t>
            </a:r>
            <a:r>
              <a:rPr lang="ru-RU" u="sng" dirty="0" smtClean="0"/>
              <a:t>всякий</a:t>
            </a:r>
            <a:r>
              <a:rPr lang="ru-RU" dirty="0" smtClean="0"/>
              <a:t> знает. 6. Иных уже нет, а </a:t>
            </a:r>
            <a:r>
              <a:rPr lang="ru-RU" u="sng" dirty="0" smtClean="0"/>
              <a:t>те</a:t>
            </a:r>
            <a:r>
              <a:rPr lang="ru-RU" dirty="0" smtClean="0"/>
              <a:t> далече. 7. Наше </a:t>
            </a:r>
            <a:r>
              <a:rPr lang="ru-RU" u="sng" dirty="0" smtClean="0"/>
              <a:t>сегодня</a:t>
            </a:r>
            <a:r>
              <a:rPr lang="ru-RU" dirty="0" smtClean="0"/>
              <a:t> полно чудесных свершений, наше </a:t>
            </a:r>
            <a:r>
              <a:rPr lang="ru-RU" u="sng" dirty="0" smtClean="0"/>
              <a:t>завтра</a:t>
            </a:r>
            <a:r>
              <a:rPr lang="ru-RU" dirty="0" smtClean="0"/>
              <a:t> будет еще лучше. 8. </a:t>
            </a:r>
            <a:r>
              <a:rPr lang="ru-RU" u="sng" dirty="0" smtClean="0"/>
              <a:t>Но</a:t>
            </a:r>
            <a:r>
              <a:rPr lang="ru-RU" dirty="0" smtClean="0"/>
              <a:t> – противительный союз. 9. По лесу разносилось громкое </a:t>
            </a:r>
            <a:r>
              <a:rPr lang="ru-RU" u="sng" dirty="0" smtClean="0"/>
              <a:t>ау.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7449" y="2090783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5227" y="2144709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прил.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0226" y="2766033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прич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85723" y="2808236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числ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3673" y="3385011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сущ.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24349" y="3385011"/>
            <a:ext cx="959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мест.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57635" y="4043848"/>
            <a:ext cx="959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мест.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31741" y="4679239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союз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3640" y="4116530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нар.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9622" y="4705028"/>
            <a:ext cx="814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нар.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32068" y="5368556"/>
            <a:ext cx="107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межд.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Повторение ранее изученного.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7385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Вставьте пропущенные </a:t>
            </a:r>
            <a:r>
              <a:rPr lang="ru-RU" dirty="0" smtClean="0"/>
              <a:t>буквы. </a:t>
            </a:r>
            <a:r>
              <a:rPr lang="ru-RU" dirty="0" smtClean="0"/>
              <a:t>Выделите грамматические основы. Укажите, чем выражено подлежащее и сказуемое.</a:t>
            </a:r>
          </a:p>
          <a:p>
            <a:pPr indent="22860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Н_что</a:t>
            </a:r>
            <a:r>
              <a:rPr lang="ru-RU" dirty="0" smtClean="0"/>
              <a:t> так не передает чистоты </a:t>
            </a:r>
            <a:r>
              <a:rPr lang="ru-RU" dirty="0" err="1" smtClean="0"/>
              <a:t>чел_веческих</a:t>
            </a:r>
            <a:r>
              <a:rPr lang="ru-RU" dirty="0" smtClean="0"/>
              <a:t> помыслов, как </a:t>
            </a:r>
            <a:r>
              <a:rPr lang="ru-RU" dirty="0" err="1" smtClean="0"/>
              <a:t>улы_ка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u="sng" dirty="0" smtClean="0"/>
              <a:t>Н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u="sng" dirty="0" smtClean="0"/>
              <a:t>что</a:t>
            </a:r>
            <a:r>
              <a:rPr lang="ru-RU" b="1" dirty="0" smtClean="0"/>
              <a:t> так </a:t>
            </a:r>
            <a:r>
              <a:rPr lang="ru-RU" b="1" u="dbl" dirty="0" smtClean="0"/>
              <a:t>не передает</a:t>
            </a:r>
            <a:r>
              <a:rPr lang="ru-RU" b="1" dirty="0" smtClean="0"/>
              <a:t> чистоты чел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веческих помыслов, как улы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/>
              <a:t>ка.</a:t>
            </a:r>
            <a:r>
              <a:rPr lang="ru-RU" b="1" dirty="0" smtClean="0">
                <a:solidFill>
                  <a:srgbClr val="00B050"/>
                </a:solidFill>
              </a:rPr>
              <a:t> (местоимение в И. п. + глагол)</a:t>
            </a:r>
          </a:p>
          <a:p>
            <a:pPr indent="228600" algn="just">
              <a:buNone/>
            </a:pPr>
            <a:r>
              <a:rPr lang="ru-RU" dirty="0" smtClean="0"/>
              <a:t>2. Жить – </a:t>
            </a:r>
            <a:r>
              <a:rPr lang="ru-RU" dirty="0" err="1" smtClean="0"/>
              <a:t>Род_не</a:t>
            </a:r>
            <a:r>
              <a:rPr lang="ru-RU" dirty="0" smtClean="0"/>
              <a:t> служить.</a:t>
            </a:r>
          </a:p>
          <a:p>
            <a:pPr indent="228600" algn="just">
              <a:buNone/>
            </a:pPr>
            <a:r>
              <a:rPr lang="ru-RU" b="1" u="sng" dirty="0" smtClean="0"/>
              <a:t>Жить</a:t>
            </a:r>
            <a:r>
              <a:rPr lang="ru-RU" b="1" dirty="0" smtClean="0"/>
              <a:t> – Род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не </a:t>
            </a:r>
            <a:r>
              <a:rPr lang="ru-RU" b="1" u="dbl" dirty="0" smtClean="0"/>
              <a:t>служить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00B050"/>
                </a:solidFill>
              </a:rPr>
              <a:t>(инфинитив + </a:t>
            </a:r>
            <a:r>
              <a:rPr lang="ru-RU" b="1" dirty="0" err="1" smtClean="0">
                <a:solidFill>
                  <a:srgbClr val="00B050"/>
                </a:solidFill>
              </a:rPr>
              <a:t>инфинитив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</a:p>
          <a:p>
            <a:pPr indent="228600" algn="just">
              <a:buNone/>
            </a:pPr>
            <a:r>
              <a:rPr lang="ru-RU" dirty="0" smtClean="0"/>
              <a:t>3. Две капли брызнули в </a:t>
            </a:r>
            <a:r>
              <a:rPr lang="ru-RU" dirty="0" err="1" smtClean="0"/>
              <a:t>ст_кло</a:t>
            </a:r>
            <a:r>
              <a:rPr lang="ru-RU" dirty="0" smtClean="0"/>
              <a:t>.</a:t>
            </a:r>
          </a:p>
          <a:p>
            <a:pPr indent="228600">
              <a:buNone/>
            </a:pPr>
            <a:r>
              <a:rPr lang="ru-RU" b="1" u="sng" dirty="0" smtClean="0"/>
              <a:t>Две капли</a:t>
            </a:r>
            <a:r>
              <a:rPr lang="ru-RU" b="1" dirty="0" smtClean="0"/>
              <a:t> </a:t>
            </a:r>
            <a:r>
              <a:rPr lang="ru-RU" b="1" u="dbl" dirty="0" smtClean="0"/>
              <a:t>брызнули</a:t>
            </a:r>
            <a:r>
              <a:rPr lang="ru-RU" b="1" dirty="0" smtClean="0"/>
              <a:t> в ст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кло. </a:t>
            </a:r>
            <a:r>
              <a:rPr lang="ru-RU" b="1" dirty="0" smtClean="0">
                <a:solidFill>
                  <a:srgbClr val="00B050"/>
                </a:solidFill>
              </a:rPr>
              <a:t>(неделимое СС + глагол)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56603"/>
            <a:ext cx="10515600" cy="5220360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4. Смелый к победе </a:t>
            </a:r>
            <a:r>
              <a:rPr lang="ru-RU" dirty="0" err="1" smtClean="0"/>
              <a:t>буд_т</a:t>
            </a:r>
            <a:r>
              <a:rPr lang="ru-RU" dirty="0" smtClean="0"/>
              <a:t> </a:t>
            </a:r>
            <a:r>
              <a:rPr lang="ru-RU" dirty="0" err="1" smtClean="0"/>
              <a:t>стр_миться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u="sng" dirty="0" smtClean="0"/>
              <a:t>Смелый</a:t>
            </a:r>
            <a:r>
              <a:rPr lang="ru-RU" b="1" dirty="0" smtClean="0"/>
              <a:t> к победе </a:t>
            </a:r>
            <a:r>
              <a:rPr lang="ru-RU" b="1" u="dbl" dirty="0" smtClean="0"/>
              <a:t>буд</a:t>
            </a:r>
            <a:r>
              <a:rPr lang="ru-RU" b="1" u="dbl" dirty="0" smtClean="0">
                <a:solidFill>
                  <a:srgbClr val="FF0000"/>
                </a:solidFill>
              </a:rPr>
              <a:t>е</a:t>
            </a:r>
            <a:r>
              <a:rPr lang="ru-RU" b="1" u="dbl" dirty="0" smtClean="0"/>
              <a:t>т стр</a:t>
            </a:r>
            <a:r>
              <a:rPr lang="ru-RU" b="1" u="dbl" dirty="0" smtClean="0">
                <a:solidFill>
                  <a:srgbClr val="FF0000"/>
                </a:solidFill>
              </a:rPr>
              <a:t>е</a:t>
            </a:r>
            <a:r>
              <a:rPr lang="ru-RU" b="1" u="dbl" dirty="0" smtClean="0"/>
              <a:t>миться. </a:t>
            </a:r>
            <a:r>
              <a:rPr lang="ru-RU" b="1" u="dbl" dirty="0" smtClean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прил. + глагол в сложной форме будущего времени).</a:t>
            </a:r>
          </a:p>
          <a:p>
            <a:pPr indent="228600" algn="just">
              <a:buNone/>
            </a:pPr>
            <a:r>
              <a:rPr lang="ru-RU" dirty="0" smtClean="0"/>
              <a:t>5. Будущее </a:t>
            </a:r>
            <a:r>
              <a:rPr lang="ru-RU" dirty="0" err="1" smtClean="0"/>
              <a:t>прин_длежит</a:t>
            </a:r>
            <a:r>
              <a:rPr lang="ru-RU" dirty="0" smtClean="0"/>
              <a:t> людям </a:t>
            </a:r>
            <a:r>
              <a:rPr lang="ru-RU" dirty="0" err="1" smtClean="0"/>
              <a:t>чес_ного</a:t>
            </a:r>
            <a:r>
              <a:rPr lang="ru-RU" dirty="0" smtClean="0"/>
              <a:t> труда.</a:t>
            </a:r>
          </a:p>
          <a:p>
            <a:pPr indent="228600" algn="just">
              <a:buNone/>
            </a:pPr>
            <a:r>
              <a:rPr lang="ru-RU" b="1" u="sng" dirty="0" smtClean="0"/>
              <a:t>Будущее</a:t>
            </a:r>
            <a:r>
              <a:rPr lang="ru-RU" b="1" dirty="0" smtClean="0"/>
              <a:t> </a:t>
            </a:r>
            <a:r>
              <a:rPr lang="ru-RU" b="1" u="dbl" dirty="0" smtClean="0"/>
              <a:t>прин</a:t>
            </a:r>
            <a:r>
              <a:rPr lang="ru-RU" b="1" u="dbl" dirty="0" smtClean="0">
                <a:solidFill>
                  <a:srgbClr val="FF0000"/>
                </a:solidFill>
              </a:rPr>
              <a:t>а</a:t>
            </a:r>
            <a:r>
              <a:rPr lang="ru-RU" b="1" u="dbl" dirty="0" smtClean="0"/>
              <a:t>длежит</a:t>
            </a:r>
            <a:r>
              <a:rPr lang="ru-RU" b="1" dirty="0" smtClean="0"/>
              <a:t> людям чес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/>
              <a:t>ного труда. </a:t>
            </a:r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 err="1" smtClean="0">
                <a:solidFill>
                  <a:srgbClr val="00B050"/>
                </a:solidFill>
              </a:rPr>
              <a:t>прич</a:t>
            </a:r>
            <a:r>
              <a:rPr lang="ru-RU" b="1" dirty="0" smtClean="0">
                <a:solidFill>
                  <a:srgbClr val="00B050"/>
                </a:solidFill>
              </a:rPr>
              <a:t>. + глагол)</a:t>
            </a:r>
          </a:p>
          <a:p>
            <a:pPr indent="228600" algn="just">
              <a:buNone/>
            </a:pPr>
            <a:r>
              <a:rPr lang="ru-RU" dirty="0" smtClean="0"/>
              <a:t>6. Светлое завтра </a:t>
            </a:r>
            <a:r>
              <a:rPr lang="ru-RU" dirty="0" err="1" smtClean="0"/>
              <a:t>наход_тся</a:t>
            </a:r>
            <a:r>
              <a:rPr lang="ru-RU" dirty="0" smtClean="0"/>
              <a:t> в наших руках!</a:t>
            </a:r>
          </a:p>
          <a:p>
            <a:pPr indent="228600" algn="just">
              <a:buNone/>
            </a:pPr>
            <a:r>
              <a:rPr lang="ru-RU" b="1" dirty="0" smtClean="0"/>
              <a:t>Светлое </a:t>
            </a:r>
            <a:r>
              <a:rPr lang="ru-RU" b="1" u="sng" dirty="0" smtClean="0"/>
              <a:t>завтра</a:t>
            </a:r>
            <a:r>
              <a:rPr lang="ru-RU" b="1" dirty="0" smtClean="0"/>
              <a:t> </a:t>
            </a:r>
            <a:r>
              <a:rPr lang="ru-RU" b="1" u="dbl" dirty="0" smtClean="0"/>
              <a:t>наход</a:t>
            </a:r>
            <a:r>
              <a:rPr lang="ru-RU" b="1" u="dbl" dirty="0" smtClean="0">
                <a:solidFill>
                  <a:srgbClr val="FF0000"/>
                </a:solidFill>
              </a:rPr>
              <a:t>и</a:t>
            </a:r>
            <a:r>
              <a:rPr lang="ru-RU" b="1" u="dbl" dirty="0" smtClean="0"/>
              <a:t>тся</a:t>
            </a:r>
            <a:r>
              <a:rPr lang="ru-RU" b="1" dirty="0" smtClean="0"/>
              <a:t> в наших руках! </a:t>
            </a:r>
            <a:r>
              <a:rPr lang="ru-RU" b="1" dirty="0" smtClean="0">
                <a:solidFill>
                  <a:srgbClr val="00B050"/>
                </a:solidFill>
              </a:rPr>
              <a:t>(наречие + глагол)</a:t>
            </a:r>
          </a:p>
          <a:p>
            <a:pPr indent="228600" algn="just">
              <a:buNone/>
            </a:pPr>
            <a:r>
              <a:rPr lang="ru-RU" dirty="0" smtClean="0"/>
              <a:t>7. Пять – моя любимая </a:t>
            </a:r>
            <a:r>
              <a:rPr lang="ru-RU" dirty="0" err="1" smtClean="0"/>
              <a:t>ц_фра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u="sng" dirty="0" smtClean="0"/>
              <a:t>Пять</a:t>
            </a:r>
            <a:r>
              <a:rPr lang="ru-RU" b="1" dirty="0" smtClean="0"/>
              <a:t> – моя любимая </a:t>
            </a:r>
            <a:r>
              <a:rPr lang="ru-RU" b="1" u="dbl" dirty="0" smtClean="0"/>
              <a:t>ц</a:t>
            </a:r>
            <a:r>
              <a:rPr lang="ru-RU" b="1" u="dbl" dirty="0" smtClean="0">
                <a:solidFill>
                  <a:srgbClr val="FF0000"/>
                </a:solidFill>
              </a:rPr>
              <a:t>и</a:t>
            </a:r>
            <a:r>
              <a:rPr lang="ru-RU" b="1" u="dbl" dirty="0" smtClean="0"/>
              <a:t>фра. </a:t>
            </a:r>
            <a:r>
              <a:rPr lang="ru-RU" b="1" u="dbl" dirty="0" smtClean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числит. +  сущ.)</a:t>
            </a:r>
          </a:p>
          <a:p>
            <a:pPr indent="228600" algn="just">
              <a:buNone/>
            </a:pPr>
            <a:r>
              <a:rPr lang="ru-RU" dirty="0" smtClean="0"/>
              <a:t>8. Тихое ах выдало их </a:t>
            </a:r>
            <a:r>
              <a:rPr lang="ru-RU" dirty="0" err="1" smtClean="0"/>
              <a:t>пр_сутствие</a:t>
            </a:r>
            <a:r>
              <a:rPr lang="ru-RU" dirty="0" smtClean="0"/>
              <a:t>.</a:t>
            </a:r>
          </a:p>
          <a:p>
            <a:pPr indent="228600">
              <a:buNone/>
            </a:pPr>
            <a:r>
              <a:rPr lang="ru-RU" b="1" dirty="0" smtClean="0"/>
              <a:t>Тихое </a:t>
            </a:r>
            <a:r>
              <a:rPr lang="ru-RU" b="1" u="sng" dirty="0" smtClean="0"/>
              <a:t>ах</a:t>
            </a:r>
            <a:r>
              <a:rPr lang="ru-RU" b="1" dirty="0" smtClean="0"/>
              <a:t> </a:t>
            </a:r>
            <a:r>
              <a:rPr lang="ru-RU" b="1" u="dbl" dirty="0" smtClean="0"/>
              <a:t>выдало</a:t>
            </a:r>
            <a:r>
              <a:rPr lang="ru-RU" b="1" dirty="0" smtClean="0"/>
              <a:t> их пр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сутствие. </a:t>
            </a:r>
            <a:r>
              <a:rPr lang="ru-RU" b="1" dirty="0" smtClean="0">
                <a:solidFill>
                  <a:srgbClr val="00B050"/>
                </a:solidFill>
              </a:rPr>
              <a:t>(междометие + глагол)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4213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Сказуемое — главный член предложения.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50302"/>
          </a:xfrm>
        </p:spPr>
        <p:txBody>
          <a:bodyPr>
            <a:normAutofit fontScale="92500" lnSpcReduction="20000"/>
          </a:bodyPr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Подлежащее со сказуемым </a:t>
            </a:r>
            <a:r>
              <a:rPr lang="ru-RU" dirty="0" smtClean="0"/>
              <a:t>составляют </a:t>
            </a:r>
            <a:r>
              <a:rPr lang="ru-RU" b="1" dirty="0" smtClean="0">
                <a:solidFill>
                  <a:srgbClr val="00B050"/>
                </a:solidFill>
              </a:rPr>
              <a:t>грамматическую основу двусоставного предложения.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Сказуемое</a:t>
            </a:r>
            <a:r>
              <a:rPr lang="ru-RU" dirty="0" smtClean="0"/>
              <a:t> является равноправным членом предложения по отношению к подлежащему. Оно </a:t>
            </a:r>
            <a:r>
              <a:rPr lang="ru-RU" b="1" dirty="0" smtClean="0"/>
              <a:t>поясняет подлежащее, обозначающее предмет, соотносится с ним по смыслу и грамматически и отвечает на вопросы:</a:t>
            </a: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что делает предмет?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что он делал? что он сделал?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что будет делать предмет?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что говорится о предмете?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что с ним происходит?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каков предмет?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что он такое?</a:t>
            </a:r>
            <a:endParaRPr lang="ru-RU" b="1" dirty="0" smtClean="0">
              <a:solidFill>
                <a:srgbClr val="0070C0"/>
              </a:solidFill>
            </a:endParaRPr>
          </a:p>
          <a:p>
            <a:pPr indent="228600" fontAlgn="base"/>
            <a:r>
              <a:rPr lang="ru-RU" b="1" i="1" dirty="0" smtClean="0">
                <a:solidFill>
                  <a:srgbClr val="0070C0"/>
                </a:solidFill>
              </a:rPr>
              <a:t>кто он такой?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2534" name="Picture 6" descr="https://png.pngtree.com/element_our/20190531/ourlarge/pngtree-hand-drawn-cartoon-boy-question-mark-free-illustration-image_13153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7895" y="3045971"/>
            <a:ext cx="3586944" cy="358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2525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Например: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937760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dirty="0" smtClean="0"/>
              <a:t>Мутно-жаркое солнце </a:t>
            </a:r>
            <a:r>
              <a:rPr lang="ru-RU" b="1" dirty="0" smtClean="0">
                <a:solidFill>
                  <a:srgbClr val="00B050"/>
                </a:solidFill>
              </a:rPr>
              <a:t>(что делает?)</a:t>
            </a:r>
            <a:r>
              <a:rPr lang="ru-RU" dirty="0" smtClean="0"/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смотрит</a:t>
            </a:r>
            <a:r>
              <a:rPr lang="ru-RU" dirty="0" smtClean="0"/>
              <a:t> в зеленоватое море, точно сквозь тонкую серую вуаль.</a:t>
            </a:r>
          </a:p>
          <a:p>
            <a:pPr indent="228600" algn="just" fontAlgn="base">
              <a:buNone/>
            </a:pPr>
            <a:r>
              <a:rPr lang="ru-RU" dirty="0" smtClean="0"/>
              <a:t>По всему лесу </a:t>
            </a:r>
            <a:r>
              <a:rPr lang="ru-RU" b="1" u="dbl" dirty="0" smtClean="0">
                <a:solidFill>
                  <a:srgbClr val="7030A0"/>
                </a:solidFill>
              </a:rPr>
              <a:t>потрескивал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(что делал?)</a:t>
            </a:r>
            <a:r>
              <a:rPr lang="ru-RU" dirty="0" smtClean="0"/>
              <a:t> мороз.</a:t>
            </a:r>
          </a:p>
          <a:p>
            <a:pPr indent="228600" algn="just" fontAlgn="base">
              <a:buNone/>
            </a:pPr>
            <a:r>
              <a:rPr lang="ru-RU" dirty="0" smtClean="0"/>
              <a:t>О нем </a:t>
            </a:r>
            <a:r>
              <a:rPr lang="ru-RU" b="1" dirty="0" smtClean="0">
                <a:solidFill>
                  <a:srgbClr val="00B050"/>
                </a:solidFill>
              </a:rPr>
              <a:t>(что сделают?)</a:t>
            </a:r>
            <a:r>
              <a:rPr lang="ru-RU" dirty="0" smtClean="0"/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напишут</a:t>
            </a:r>
            <a:r>
              <a:rPr lang="ru-RU" dirty="0" smtClean="0"/>
              <a:t> книги, каждый ребенок в мире </a:t>
            </a:r>
            <a:r>
              <a:rPr lang="ru-RU" b="1" dirty="0" smtClean="0">
                <a:solidFill>
                  <a:srgbClr val="00B050"/>
                </a:solidFill>
              </a:rPr>
              <a:t>(что сделает?)</a:t>
            </a:r>
            <a:r>
              <a:rPr lang="ru-RU" dirty="0" smtClean="0"/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будет знать</a:t>
            </a:r>
            <a:r>
              <a:rPr lang="ru-RU" dirty="0" smtClean="0"/>
              <a:t> его имя!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avatars.mds.yandex.net/get-pdb/2757904/704e0fa4-d500-44bf-9db6-981c6eacc581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5883" y="3808977"/>
            <a:ext cx="4829284" cy="26762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06658" y="386549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buNone/>
            </a:pPr>
            <a:r>
              <a:rPr lang="ru-RU" sz="2800" dirty="0" smtClean="0"/>
              <a:t>Сад </a:t>
            </a:r>
            <a:r>
              <a:rPr lang="ru-RU" sz="2800" b="1" dirty="0" smtClean="0">
                <a:solidFill>
                  <a:srgbClr val="00B050"/>
                </a:solidFill>
              </a:rPr>
              <a:t>(каков?) </a:t>
            </a:r>
            <a:r>
              <a:rPr lang="ru-RU" sz="2800" b="1" u="dbl" dirty="0" smtClean="0">
                <a:solidFill>
                  <a:srgbClr val="7030A0"/>
                </a:solidFill>
              </a:rPr>
              <a:t>был невелик</a:t>
            </a:r>
            <a:r>
              <a:rPr lang="ru-RU" sz="2800" dirty="0" smtClean="0"/>
              <a:t>, но </a:t>
            </a:r>
            <a:r>
              <a:rPr lang="ru-RU" sz="2800" b="1" dirty="0" smtClean="0">
                <a:solidFill>
                  <a:srgbClr val="00B050"/>
                </a:solidFill>
              </a:rPr>
              <a:t>(каков?)</a:t>
            </a:r>
            <a:r>
              <a:rPr lang="ru-RU" sz="2800" dirty="0" smtClean="0"/>
              <a:t> </a:t>
            </a:r>
            <a:r>
              <a:rPr lang="ru-RU" sz="2800" b="1" u="dbl" dirty="0" smtClean="0">
                <a:solidFill>
                  <a:srgbClr val="7030A0"/>
                </a:solidFill>
              </a:rPr>
              <a:t>полон</a:t>
            </a:r>
            <a:r>
              <a:rPr lang="ru-RU" sz="2800" dirty="0" smtClean="0"/>
              <a:t> укромных уголков.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Таким образом…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Сказуемое</a:t>
            </a:r>
            <a:r>
              <a:rPr lang="ru-RU" dirty="0" smtClean="0"/>
              <a:t> — </a:t>
            </a:r>
            <a:r>
              <a:rPr lang="ru-RU" b="1" dirty="0" smtClean="0"/>
              <a:t>главный член предложения</a:t>
            </a:r>
            <a:r>
              <a:rPr lang="ru-RU" dirty="0" smtClean="0"/>
              <a:t>, называющий </a:t>
            </a:r>
            <a:r>
              <a:rPr lang="ru-RU" b="1" dirty="0" smtClean="0"/>
              <a:t>действие, состояние или признак предмета</a:t>
            </a:r>
            <a:r>
              <a:rPr lang="ru-RU" dirty="0" smtClean="0"/>
              <a:t>, который обозначен подлежащим, и отвечающий на вопросы: </a:t>
            </a:r>
            <a:r>
              <a:rPr lang="ru-RU" b="1" i="1" dirty="0" smtClean="0">
                <a:solidFill>
                  <a:srgbClr val="00B050"/>
                </a:solidFill>
              </a:rPr>
              <a:t>что делает? что делал? что будет делать? каков он? что он такое? кто он такой?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997" y="4036480"/>
            <a:ext cx="66587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Вся сила суждения содержится в сказуемом. Без сказуемого не может быть суждения.</a:t>
            </a:r>
          </a:p>
          <a:p>
            <a:pPr indent="457200" algn="r"/>
            <a:r>
              <a:rPr lang="ru-RU" sz="2800" b="1" dirty="0" smtClean="0"/>
              <a:t>Ф.И. Буслаев</a:t>
            </a:r>
            <a:endParaRPr lang="ru-RU" sz="2800" dirty="0"/>
          </a:p>
        </p:txBody>
      </p:sp>
      <p:pic>
        <p:nvPicPr>
          <p:cNvPr id="24578" name="Picture 2" descr="Буслаев Ф.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6866" y="3830564"/>
            <a:ext cx="2179662" cy="280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1/slide/l/LgoxiCf5PnryJml19p23bVwFqQKzv46EUdhsukDatA/slid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62" y="0"/>
            <a:ext cx="11408899" cy="6858000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6c70933057864357cd834bfd0aedcf36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1777" y="4407207"/>
            <a:ext cx="3221543" cy="2148115"/>
          </a:xfrm>
          <a:prstGeom prst="rect">
            <a:avLst/>
          </a:prstGeom>
          <a:noFill/>
        </p:spPr>
      </p:pic>
      <p:pic>
        <p:nvPicPr>
          <p:cNvPr id="6" name="Picture 2" descr="C:\Documents and Settings\Marina\Рабочий стол\Копия учеба\Копия 209.gif">
            <a:extLst>
              <a:ext uri="{FF2B5EF4-FFF2-40B4-BE49-F238E27FC236}">
                <a16:creationId xmlns:a16="http://schemas.microsoft.com/office/drawing/2014/main" xmlns="" id="{F5A9094E-0D5D-4D33-82F9-1C9EF57E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7657" y="207848"/>
            <a:ext cx="171787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A5619C-3F8B-4895-88C9-BAC0351203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28" y="4205036"/>
            <a:ext cx="2852657" cy="213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698</Words>
  <Application>Microsoft Office PowerPoint</Application>
  <PresentationFormat>Произвольный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Сегодня на уроке</vt:lpstr>
      <vt:lpstr>Проверка самостоятельной работы. </vt:lpstr>
      <vt:lpstr>Повторение ранее изученного.</vt:lpstr>
      <vt:lpstr>Слайд 5</vt:lpstr>
      <vt:lpstr>Сказуемое — главный член предложения. </vt:lpstr>
      <vt:lpstr>Например:</vt:lpstr>
      <vt:lpstr>Таким образом…</vt:lpstr>
      <vt:lpstr>Слайд 9</vt:lpstr>
      <vt:lpstr>Что такое простое глагольное сказуемое?</vt:lpstr>
      <vt:lpstr>Задание №1.</vt:lpstr>
      <vt:lpstr>Слайд 12</vt:lpstr>
      <vt:lpstr>Обратим внимание!</vt:lpstr>
      <vt:lpstr>Сложные случаи выражения простого глагольного сказуемого.</vt:lpstr>
      <vt:lpstr>Слайд 15</vt:lpstr>
      <vt:lpstr>Сложные случаи выражения простого глагольного сказуемого.</vt:lpstr>
      <vt:lpstr>Сложные случаи выражения простого глагольного сказуемого.</vt:lpstr>
      <vt:lpstr>Сложные случаи выражения простого глагольного сказуемого.</vt:lpstr>
      <vt:lpstr>Истинно или ложно…</vt:lpstr>
      <vt:lpstr>Истинно или ложно…</vt:lpstr>
      <vt:lpstr>Истинно или ложно…</vt:lpstr>
      <vt:lpstr>Истинно или ложно…</vt:lpstr>
      <vt:lpstr>Истинно или ложно…</vt:lpstr>
      <vt:lpstr>Подведение итогов урока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57</cp:revision>
  <dcterms:created xsi:type="dcterms:W3CDTF">2020-08-20T14:06:43Z</dcterms:created>
  <dcterms:modified xsi:type="dcterms:W3CDTF">2020-09-21T14:03:35Z</dcterms:modified>
</cp:coreProperties>
</file>