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399" r:id="rId4"/>
    <p:sldId id="1403" r:id="rId5"/>
    <p:sldId id="1404" r:id="rId6"/>
    <p:sldId id="1424" r:id="rId7"/>
    <p:sldId id="1414" r:id="rId8"/>
    <p:sldId id="1416" r:id="rId9"/>
    <p:sldId id="1417" r:id="rId10"/>
    <p:sldId id="1418" r:id="rId11"/>
    <p:sldId id="1419" r:id="rId12"/>
    <p:sldId id="1415" r:id="rId13"/>
    <p:sldId id="1406" r:id="rId14"/>
    <p:sldId id="1408" r:id="rId15"/>
    <p:sldId id="1413" r:id="rId16"/>
    <p:sldId id="1409" r:id="rId17"/>
    <p:sldId id="1410" r:id="rId18"/>
    <p:sldId id="1411" r:id="rId19"/>
    <p:sldId id="1407" r:id="rId20"/>
    <p:sldId id="1412" r:id="rId21"/>
    <p:sldId id="1420" r:id="rId22"/>
    <p:sldId id="1422" r:id="rId23"/>
    <p:sldId id="1421" r:id="rId24"/>
    <p:sldId id="1423" r:id="rId25"/>
    <p:sldId id="1425" r:id="rId26"/>
    <p:sldId id="140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48" y="2591429"/>
            <a:ext cx="8276449" cy="24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Главные члены предложения. </a:t>
            </a:r>
          </a:p>
          <a:p>
            <a:pPr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Подлежащее.</a:t>
            </a: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Игра: </a:t>
            </a:r>
            <a:r>
              <a:rPr lang="ru-RU" b="1" dirty="0" err="1" smtClean="0">
                <a:solidFill>
                  <a:srgbClr val="002060"/>
                </a:solidFill>
              </a:rPr>
              <a:t>Верные-неверные</a:t>
            </a:r>
            <a:r>
              <a:rPr lang="ru-RU" b="1" dirty="0" smtClean="0">
                <a:solidFill>
                  <a:srgbClr val="002060"/>
                </a:solidFill>
              </a:rPr>
              <a:t> суждения.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По цели высказывания предложения бывают повествовательные, вопросительные и восклицательные.</a:t>
            </a:r>
          </a:p>
          <a:p>
            <a:endParaRPr lang="ru-RU" dirty="0"/>
          </a:p>
        </p:txBody>
      </p:sp>
      <p:pic>
        <p:nvPicPr>
          <p:cNvPr id="4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594" y="3348110"/>
            <a:ext cx="3137542" cy="3137542"/>
          </a:xfrm>
          <a:prstGeom prst="rect">
            <a:avLst/>
          </a:prstGeom>
          <a:noFill/>
        </p:spPr>
      </p:pic>
      <p:pic>
        <p:nvPicPr>
          <p:cNvPr id="5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58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Игра: </a:t>
            </a:r>
            <a:r>
              <a:rPr lang="ru-RU" b="1" dirty="0" err="1" smtClean="0">
                <a:solidFill>
                  <a:srgbClr val="002060"/>
                </a:solidFill>
              </a:rPr>
              <a:t>Верные-неверные</a:t>
            </a:r>
            <a:r>
              <a:rPr lang="ru-RU" b="1" dirty="0" smtClean="0">
                <a:solidFill>
                  <a:srgbClr val="002060"/>
                </a:solidFill>
              </a:rPr>
              <a:t> суждения.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pPr indent="228600" algn="ctr">
              <a:buNone/>
            </a:pPr>
            <a:r>
              <a:rPr lang="ru-RU" sz="3600" b="1" dirty="0" smtClean="0"/>
              <a:t>По эмоциональной окраске предложения бывают восклицательные и повествовательные.</a:t>
            </a:r>
          </a:p>
        </p:txBody>
      </p:sp>
      <p:pic>
        <p:nvPicPr>
          <p:cNvPr id="4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594" y="3348110"/>
            <a:ext cx="3137542" cy="3137542"/>
          </a:xfrm>
          <a:prstGeom prst="rect">
            <a:avLst/>
          </a:prstGeom>
          <a:noFill/>
        </p:spPr>
      </p:pic>
      <p:pic>
        <p:nvPicPr>
          <p:cNvPr id="5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Игра: </a:t>
            </a:r>
            <a:r>
              <a:rPr lang="ru-RU" b="1" dirty="0" err="1" smtClean="0">
                <a:solidFill>
                  <a:srgbClr val="002060"/>
                </a:solidFill>
              </a:rPr>
              <a:t>Верные-неверные</a:t>
            </a:r>
            <a:r>
              <a:rPr lang="ru-RU" b="1" dirty="0" smtClean="0">
                <a:solidFill>
                  <a:srgbClr val="002060"/>
                </a:solidFill>
              </a:rPr>
              <a:t> суждения.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22364"/>
            <a:ext cx="10515600" cy="4854600"/>
          </a:xfrm>
        </p:spPr>
        <p:txBody>
          <a:bodyPr/>
          <a:lstStyle/>
          <a:p>
            <a:pPr indent="228600" algn="ctr">
              <a:buNone/>
            </a:pPr>
            <a:r>
              <a:rPr lang="ru-RU" sz="3200" b="1" dirty="0" smtClean="0"/>
              <a:t>Грамматическая основа предложения — это основная часть предложения, состоящая из его главных членов: подлежащего и сказуемого, — или одного из них.</a:t>
            </a:r>
          </a:p>
          <a:p>
            <a:endParaRPr lang="ru-RU" dirty="0"/>
          </a:p>
        </p:txBody>
      </p:sp>
      <p:pic>
        <p:nvPicPr>
          <p:cNvPr id="38914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153" y="3179298"/>
            <a:ext cx="3474720" cy="3474720"/>
          </a:xfrm>
          <a:prstGeom prst="rect">
            <a:avLst/>
          </a:prstGeom>
          <a:noFill/>
        </p:spPr>
      </p:pic>
      <p:pic>
        <p:nvPicPr>
          <p:cNvPr id="5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s://1.bp.blogspot.com/-71QkBHL8qhY/XqqRLV6q7cI/AAAAAAAACoE/CUQuA-2mYDMB0TKzkWh9QoEEVWUqBaGLQCLcBGAsYHQ/s1600/7.05%2B%25D1%2580%25D1%2583%25D1%2581%25D1%2581%25D0%25BA%25D0%25B8%25D0%25B9%2B%25D0%25BA%25D0%25B0%25D1%2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824"/>
            <a:ext cx="12192000" cy="691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002060"/>
                </a:solidFill>
              </a:rPr>
              <a:t>Подлежащее и сказуемое.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370" y="1308295"/>
            <a:ext cx="10832122" cy="4868668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Подлежащим</a:t>
            </a:r>
            <a:r>
              <a:rPr lang="ru-RU" sz="2400" dirty="0" smtClean="0"/>
              <a:t> называется </a:t>
            </a:r>
            <a:r>
              <a:rPr lang="ru-RU" sz="2400" b="1" dirty="0" smtClean="0"/>
              <a:t>главный член предложения</a:t>
            </a:r>
            <a:r>
              <a:rPr lang="ru-RU" sz="2400" dirty="0" smtClean="0"/>
              <a:t>, который обозначает </a:t>
            </a:r>
            <a:r>
              <a:rPr lang="ru-RU" sz="2400" b="1" dirty="0" smtClean="0"/>
              <a:t>предмет речи</a:t>
            </a:r>
            <a:r>
              <a:rPr lang="ru-RU" sz="2400" dirty="0" smtClean="0"/>
              <a:t> и отвечает на вопросы именительного падежа </a:t>
            </a:r>
            <a:r>
              <a:rPr lang="ru-RU" sz="2400" b="1" i="1" dirty="0" smtClean="0">
                <a:solidFill>
                  <a:srgbClr val="00B050"/>
                </a:solidFill>
              </a:rPr>
              <a:t>кто?</a:t>
            </a:r>
            <a:r>
              <a:rPr lang="ru-RU" sz="2400" dirty="0" smtClean="0"/>
              <a:t> или </a:t>
            </a:r>
            <a:r>
              <a:rPr lang="ru-RU" sz="2400" b="1" i="1" dirty="0" smtClean="0">
                <a:solidFill>
                  <a:srgbClr val="00B050"/>
                </a:solidFill>
              </a:rPr>
              <a:t>что?</a:t>
            </a:r>
            <a:r>
              <a:rPr lang="ru-RU" sz="2400" dirty="0" smtClean="0"/>
              <a:t> например: </a:t>
            </a:r>
            <a:r>
              <a:rPr lang="ru-RU" sz="2400" b="1" i="1" dirty="0" smtClean="0"/>
              <a:t>Цвели </a:t>
            </a:r>
            <a:r>
              <a:rPr lang="ru-RU" sz="2400" b="1" i="1" dirty="0" smtClean="0">
                <a:solidFill>
                  <a:srgbClr val="7030A0"/>
                </a:solidFill>
              </a:rPr>
              <a:t>розы</a:t>
            </a:r>
            <a:r>
              <a:rPr lang="ru-RU" sz="2400" b="1" i="1" dirty="0" smtClean="0"/>
              <a:t>. </a:t>
            </a:r>
            <a:r>
              <a:rPr lang="ru-RU" sz="2400" b="1" i="1" dirty="0" smtClean="0">
                <a:solidFill>
                  <a:srgbClr val="7030A0"/>
                </a:solidFill>
              </a:rPr>
              <a:t>Мы</a:t>
            </a:r>
            <a:r>
              <a:rPr lang="ru-RU" sz="2400" b="1" i="1" dirty="0" smtClean="0"/>
              <a:t> любовались их нежной красотой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9508" y="299229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400" b="1" dirty="0" smtClean="0">
                <a:solidFill>
                  <a:srgbClr val="C00000"/>
                </a:solidFill>
              </a:rPr>
              <a:t>Сказуемое</a:t>
            </a:r>
            <a:r>
              <a:rPr lang="ru-RU" sz="2400" dirty="0" smtClean="0"/>
              <a:t> — это главный член предложения, который </a:t>
            </a:r>
            <a:r>
              <a:rPr lang="ru-RU" sz="2400" b="1" dirty="0" smtClean="0"/>
              <a:t>согласуется с подлежащим</a:t>
            </a:r>
            <a:r>
              <a:rPr lang="ru-RU" sz="2400" dirty="0" smtClean="0"/>
              <a:t> и отвечает на вопросы</a:t>
            </a:r>
            <a:r>
              <a:rPr lang="ru-RU" sz="2400" b="1" i="1" dirty="0" smtClean="0"/>
              <a:t> </a:t>
            </a:r>
            <a:r>
              <a:rPr lang="ru-RU" sz="2400" b="1" i="1" dirty="0" smtClean="0">
                <a:solidFill>
                  <a:srgbClr val="00B050"/>
                </a:solidFill>
              </a:rPr>
              <a:t>что делает предмет?</a:t>
            </a:r>
            <a:r>
              <a:rPr lang="ru-RU" sz="2400" i="1" dirty="0" smtClean="0">
                <a:solidFill>
                  <a:srgbClr val="00B050"/>
                </a:solidFill>
              </a:rPr>
              <a:t> </a:t>
            </a:r>
            <a:r>
              <a:rPr lang="ru-RU" sz="2400" b="1" i="1" dirty="0" smtClean="0">
                <a:solidFill>
                  <a:srgbClr val="00B050"/>
                </a:solidFill>
              </a:rPr>
              <a:t>в каком состоянии находится? каков предмет? что с ним происходит? что он такое? кто он такой?</a:t>
            </a:r>
            <a:r>
              <a:rPr lang="ru-RU" sz="2400" dirty="0" smtClean="0"/>
              <a:t> и т.п. Например: </a:t>
            </a:r>
            <a:r>
              <a:rPr lang="ru-RU" sz="2400" b="1" i="1" dirty="0" smtClean="0">
                <a:solidFill>
                  <a:srgbClr val="7030A0"/>
                </a:solidFill>
              </a:rPr>
              <a:t>Наступил</a:t>
            </a:r>
            <a:r>
              <a:rPr lang="ru-RU" sz="2400" b="1" i="1" dirty="0" smtClean="0"/>
              <a:t> март. </a:t>
            </a:r>
            <a:endParaRPr lang="ru-RU" sz="2400" dirty="0"/>
          </a:p>
        </p:txBody>
      </p:sp>
      <p:pic>
        <p:nvPicPr>
          <p:cNvPr id="5" name="Picture 2" descr="https://fs01.infourok.ru/images/doc/87/104345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046" y="2926081"/>
            <a:ext cx="4789269" cy="308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6068" y="1319188"/>
            <a:ext cx="7230794" cy="2493158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Подлежащее и сказуемое не составляют словосочетания, они являются основой предложения и связаны между собой двусторонней связью...</a:t>
            </a:r>
          </a:p>
          <a:p>
            <a:pPr indent="228600" algn="r">
              <a:buNone/>
            </a:pPr>
            <a:r>
              <a:rPr lang="ru-RU" sz="3600" b="1" dirty="0" smtClean="0"/>
              <a:t> Е. И. </a:t>
            </a:r>
            <a:r>
              <a:rPr lang="ru-RU" sz="3600" b="1" dirty="0" err="1" smtClean="0"/>
              <a:t>Литневская</a:t>
            </a:r>
            <a:endParaRPr lang="ru-RU" sz="3600" b="1" dirty="0"/>
          </a:p>
        </p:txBody>
      </p:sp>
      <p:pic>
        <p:nvPicPr>
          <p:cNvPr id="31746" name="Picture 2" descr="https://www.philol.msu.ru/~ruslang/im/f/Litnevskaya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96" y="967302"/>
            <a:ext cx="4078799" cy="378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4" y="5761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Чтобы легче было найти главные члены, есть такое стихотворение, которое вам поможет: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3792" y="1895963"/>
            <a:ext cx="5112435" cy="4351338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ru-RU" sz="4200" dirty="0" smtClean="0"/>
              <a:t>Когда перед вами задача – найти</a:t>
            </a:r>
          </a:p>
          <a:p>
            <a:pPr indent="0">
              <a:buNone/>
            </a:pPr>
            <a:r>
              <a:rPr lang="ru-RU" sz="4200" dirty="0" smtClean="0"/>
              <a:t>Главные члены предложения,</a:t>
            </a:r>
          </a:p>
          <a:p>
            <a:pPr indent="0">
              <a:buNone/>
            </a:pPr>
            <a:r>
              <a:rPr lang="ru-RU" sz="4200" dirty="0" smtClean="0"/>
              <a:t>Прежде всего отыщите </a:t>
            </a:r>
            <a:r>
              <a:rPr lang="ru-RU" sz="4200" b="1" dirty="0" smtClean="0">
                <a:solidFill>
                  <a:srgbClr val="00B050"/>
                </a:solidFill>
              </a:rPr>
              <a:t>глагол</a:t>
            </a:r>
            <a:r>
              <a:rPr lang="ru-RU" sz="4200" dirty="0" smtClean="0"/>
              <a:t>,</a:t>
            </a:r>
          </a:p>
          <a:p>
            <a:pPr indent="0">
              <a:buNone/>
            </a:pPr>
            <a:r>
              <a:rPr lang="ru-RU" sz="4200" b="1" dirty="0" smtClean="0">
                <a:solidFill>
                  <a:srgbClr val="00B050"/>
                </a:solidFill>
              </a:rPr>
              <a:t>Глагол в любом наклонении</a:t>
            </a:r>
            <a:r>
              <a:rPr lang="ru-RU" sz="4200" dirty="0" smtClean="0"/>
              <a:t>.</a:t>
            </a:r>
          </a:p>
          <a:p>
            <a:pPr indent="0">
              <a:buNone/>
            </a:pPr>
            <a:r>
              <a:rPr lang="ru-RU" sz="4200" dirty="0" smtClean="0"/>
              <a:t>Когда обнаружится этот глагол</a:t>
            </a:r>
          </a:p>
          <a:p>
            <a:pPr indent="0">
              <a:buNone/>
            </a:pPr>
            <a:r>
              <a:rPr lang="ru-RU" sz="4200" dirty="0" smtClean="0"/>
              <a:t>Между другими словами,</a:t>
            </a:r>
          </a:p>
          <a:p>
            <a:pPr indent="0">
              <a:buNone/>
            </a:pPr>
            <a:r>
              <a:rPr lang="ru-RU" sz="4200" dirty="0" smtClean="0"/>
              <a:t>То </a:t>
            </a:r>
            <a:r>
              <a:rPr lang="ru-RU" sz="4200" b="1" dirty="0" smtClean="0">
                <a:solidFill>
                  <a:srgbClr val="0070C0"/>
                </a:solidFill>
              </a:rPr>
              <a:t>подчеркните</a:t>
            </a:r>
            <a:r>
              <a:rPr lang="ru-RU" sz="4200" dirty="0" smtClean="0"/>
              <a:t> его поскорей</a:t>
            </a:r>
          </a:p>
          <a:p>
            <a:pPr indent="0">
              <a:buNone/>
            </a:pPr>
            <a:r>
              <a:rPr lang="ru-RU" sz="4200" dirty="0" smtClean="0"/>
              <a:t>Сразу </a:t>
            </a:r>
            <a:r>
              <a:rPr lang="ru-RU" sz="4200" b="1" dirty="0" smtClean="0">
                <a:solidFill>
                  <a:srgbClr val="0070C0"/>
                </a:solidFill>
              </a:rPr>
              <a:t>двумя чертами</a:t>
            </a:r>
            <a:r>
              <a:rPr lang="ru-RU" sz="4200" dirty="0" smtClean="0"/>
              <a:t>.</a:t>
            </a:r>
          </a:p>
          <a:p>
            <a:pPr>
              <a:buNone/>
            </a:pPr>
            <a:r>
              <a:rPr lang="ru-RU" dirty="0" smtClean="0"/>
              <a:t>            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9446" y="1824671"/>
            <a:ext cx="561301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300" dirty="0" smtClean="0"/>
              <a:t>Потом от него мы вопросы </a:t>
            </a:r>
            <a:r>
              <a:rPr lang="ru-RU" sz="2300" b="1" i="1" dirty="0" smtClean="0">
                <a:solidFill>
                  <a:srgbClr val="002060"/>
                </a:solidFill>
              </a:rPr>
              <a:t>кто? что?</a:t>
            </a:r>
            <a:endParaRPr lang="ru-RU" sz="23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300" dirty="0" smtClean="0"/>
              <a:t>К другим словам направляем,</a:t>
            </a:r>
          </a:p>
          <a:p>
            <a:pPr>
              <a:buNone/>
            </a:pPr>
            <a:r>
              <a:rPr lang="ru-RU" sz="2300" dirty="0" smtClean="0"/>
              <a:t>И </a:t>
            </a:r>
            <a:r>
              <a:rPr lang="ru-RU" sz="2300" b="1" dirty="0" smtClean="0">
                <a:solidFill>
                  <a:srgbClr val="00B050"/>
                </a:solidFill>
              </a:rPr>
              <a:t>подлежащее</a:t>
            </a:r>
            <a:r>
              <a:rPr lang="ru-RU" sz="2300" dirty="0" smtClean="0"/>
              <a:t>, как на крючок,</a:t>
            </a:r>
          </a:p>
          <a:p>
            <a:pPr>
              <a:buNone/>
            </a:pPr>
            <a:r>
              <a:rPr lang="ru-RU" sz="2300" dirty="0" smtClean="0"/>
              <a:t>На эти вопросы поймаем.</a:t>
            </a:r>
          </a:p>
          <a:p>
            <a:pPr>
              <a:buNone/>
            </a:pPr>
            <a:r>
              <a:rPr lang="ru-RU" sz="2300" dirty="0" smtClean="0"/>
              <a:t>Тут мы его </a:t>
            </a:r>
            <a:r>
              <a:rPr lang="ru-RU" sz="2300" b="1" dirty="0" smtClean="0">
                <a:solidFill>
                  <a:srgbClr val="0070C0"/>
                </a:solidFill>
              </a:rPr>
              <a:t>одною чертой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70C0"/>
                </a:solidFill>
              </a:rPr>
              <a:t>Вмиг подчеркнем без сомнения</a:t>
            </a:r>
            <a:r>
              <a:rPr lang="ru-RU" sz="2300" dirty="0" smtClean="0"/>
              <a:t>,</a:t>
            </a:r>
          </a:p>
          <a:p>
            <a:pPr>
              <a:buNone/>
            </a:pPr>
            <a:r>
              <a:rPr lang="ru-RU" sz="2300" dirty="0" smtClean="0"/>
              <a:t>И полюбуйся – перед тобой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Главные члены предложения.</a:t>
            </a:r>
            <a:endParaRPr lang="ru-RU" sz="23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6572" y="5350467"/>
            <a:ext cx="3846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на   перемену.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1232" y="5363420"/>
            <a:ext cx="2941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Прозвенел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80092" y="5348906"/>
            <a:ext cx="1936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звонок</a:t>
            </a:r>
            <a:endParaRPr lang="ru-RU" sz="4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772529" y="6147581"/>
            <a:ext cx="2743200" cy="140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98320" y="6271845"/>
            <a:ext cx="2715065" cy="140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08805" y="6133515"/>
            <a:ext cx="1676401" cy="1172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4" y="196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Задание №1.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5219114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Из данных слов составьте предложения. Решите орфографические задачи.</a:t>
            </a:r>
          </a:p>
          <a:p>
            <a:pPr indent="228600" algn="just">
              <a:buNone/>
            </a:pPr>
            <a:r>
              <a:rPr lang="ru-RU" dirty="0" smtClean="0"/>
              <a:t>Хлоп…я, на, снежные, л…</a:t>
            </a:r>
            <a:r>
              <a:rPr lang="ru-RU" dirty="0" err="1" smtClean="0"/>
              <a:t>гли</a:t>
            </a:r>
            <a:r>
              <a:rPr lang="ru-RU" dirty="0" smtClean="0"/>
              <a:t>, землю</a:t>
            </a:r>
          </a:p>
          <a:p>
            <a:pPr indent="228600" algn="just">
              <a:buNone/>
            </a:pPr>
            <a:r>
              <a:rPr lang="ru-RU" dirty="0" smtClean="0"/>
              <a:t>одел, в, </a:t>
            </a:r>
            <a:r>
              <a:rPr lang="ru-RU" dirty="0" err="1" smtClean="0"/>
              <a:t>пуш</a:t>
            </a:r>
            <a:r>
              <a:rPr lang="ru-RU" dirty="0" smtClean="0"/>
              <a:t>…</a:t>
            </a:r>
            <a:r>
              <a:rPr lang="ru-RU" dirty="0" err="1" smtClean="0"/>
              <a:t>стые</a:t>
            </a:r>
            <a:r>
              <a:rPr lang="ru-RU" dirty="0" smtClean="0"/>
              <a:t>, сне…,  рукавиц…, кусты</a:t>
            </a:r>
          </a:p>
          <a:p>
            <a:pPr indent="228600" algn="just">
              <a:buNone/>
            </a:pPr>
            <a:r>
              <a:rPr lang="ru-RU" dirty="0" smtClean="0"/>
              <a:t>над, </a:t>
            </a:r>
            <a:r>
              <a:rPr lang="ru-RU" dirty="0" err="1" smtClean="0"/>
              <a:t>нав</a:t>
            </a:r>
            <a:r>
              <a:rPr lang="ru-RU" dirty="0" smtClean="0"/>
              <a:t>…</a:t>
            </a:r>
            <a:r>
              <a:rPr lang="ru-RU" dirty="0" err="1" smtClean="0"/>
              <a:t>сают</a:t>
            </a:r>
            <a:r>
              <a:rPr lang="ru-RU" dirty="0" smtClean="0"/>
              <a:t>, м…</a:t>
            </a:r>
            <a:r>
              <a:rPr lang="ru-RU" dirty="0" err="1" smtClean="0"/>
              <a:t>хнатые</a:t>
            </a:r>
            <a:r>
              <a:rPr lang="ru-RU" dirty="0" smtClean="0"/>
              <a:t>, д…</a:t>
            </a:r>
            <a:r>
              <a:rPr lang="ru-RU" dirty="0" err="1" smtClean="0"/>
              <a:t>ревьев</a:t>
            </a:r>
            <a:r>
              <a:rPr lang="ru-RU" dirty="0" smtClean="0"/>
              <a:t>, ветки, тр…пинкой</a:t>
            </a:r>
          </a:p>
          <a:p>
            <a:pPr indent="228600" algn="just">
              <a:buFont typeface="+mj-lt"/>
              <a:buAutoNum type="arabicPeriod"/>
            </a:pPr>
            <a:r>
              <a:rPr lang="ru-RU" b="1" dirty="0" smtClean="0"/>
              <a:t> Найдите в каждом предложении  грамматическую основу и подчеркните.</a:t>
            </a:r>
          </a:p>
          <a:p>
            <a:pPr indent="228600" algn="just">
              <a:buFont typeface="+mj-lt"/>
              <a:buAutoNum type="arabicPeriod"/>
            </a:pPr>
            <a:r>
              <a:rPr lang="ru-RU" b="1" dirty="0" smtClean="0"/>
              <a:t> Определите, какой частью речи является подлежащее и сказуемое.</a:t>
            </a:r>
          </a:p>
          <a:p>
            <a:endParaRPr lang="ru-RU" dirty="0"/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1713" y="970671"/>
            <a:ext cx="1382759" cy="232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437" y="675249"/>
            <a:ext cx="10847363" cy="5501714"/>
          </a:xfrm>
        </p:spPr>
        <p:txBody>
          <a:bodyPr/>
          <a:lstStyle/>
          <a:p>
            <a:pPr indent="-457200" algn="just">
              <a:lnSpc>
                <a:spcPct val="150000"/>
              </a:lnSpc>
              <a:buNone/>
            </a:pPr>
            <a:r>
              <a:rPr lang="ru-RU" sz="3200" dirty="0" smtClean="0"/>
              <a:t>    На землю </a:t>
            </a:r>
            <a:r>
              <a:rPr lang="ru-RU" sz="3200" u="dbl" dirty="0" smtClean="0"/>
              <a:t>л</a:t>
            </a:r>
            <a:r>
              <a:rPr lang="ru-RU" sz="3200" b="1" u="dbl" dirty="0" smtClean="0">
                <a:solidFill>
                  <a:srgbClr val="FF0000"/>
                </a:solidFill>
              </a:rPr>
              <a:t>е</a:t>
            </a:r>
            <a:r>
              <a:rPr lang="ru-RU" sz="3200" u="dbl" dirty="0" smtClean="0"/>
              <a:t>гли</a:t>
            </a:r>
            <a:r>
              <a:rPr lang="ru-RU" sz="3200" dirty="0" smtClean="0"/>
              <a:t> снежные </a:t>
            </a:r>
            <a:r>
              <a:rPr lang="ru-RU" sz="3200" u="sng" dirty="0" smtClean="0"/>
              <a:t>хлоп</a:t>
            </a:r>
            <a:r>
              <a:rPr lang="ru-RU" sz="3200" b="1" u="sng" dirty="0" smtClean="0">
                <a:solidFill>
                  <a:srgbClr val="FF0000"/>
                </a:solidFill>
              </a:rPr>
              <a:t>ь</a:t>
            </a:r>
            <a:r>
              <a:rPr lang="ru-RU" sz="3200" u="sng" dirty="0" smtClean="0"/>
              <a:t>я</a:t>
            </a:r>
            <a:r>
              <a:rPr lang="ru-RU" sz="3200" dirty="0" smtClean="0"/>
              <a:t>. </a:t>
            </a:r>
          </a:p>
          <a:p>
            <a:pPr indent="-457200">
              <a:lnSpc>
                <a:spcPct val="150000"/>
              </a:lnSpc>
              <a:buNone/>
            </a:pPr>
            <a:endParaRPr lang="ru-RU" sz="3200" dirty="0" smtClean="0"/>
          </a:p>
          <a:p>
            <a:pPr indent="-457200">
              <a:lnSpc>
                <a:spcPct val="150000"/>
              </a:lnSpc>
              <a:buNone/>
            </a:pPr>
            <a:r>
              <a:rPr lang="ru-RU" sz="3200" dirty="0" smtClean="0"/>
              <a:t>Над тр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пинкой </a:t>
            </a:r>
            <a:r>
              <a:rPr lang="ru-RU" sz="3200" u="dbl" dirty="0" smtClean="0"/>
              <a:t>нав</a:t>
            </a:r>
            <a:r>
              <a:rPr lang="ru-RU" sz="3200" b="1" u="dbl" dirty="0" smtClean="0">
                <a:solidFill>
                  <a:srgbClr val="FF0000"/>
                </a:solidFill>
              </a:rPr>
              <a:t>и</a:t>
            </a:r>
            <a:r>
              <a:rPr lang="ru-RU" sz="3200" u="dbl" dirty="0" smtClean="0"/>
              <a:t>сают</a:t>
            </a:r>
            <a:r>
              <a:rPr lang="ru-RU" sz="3200" dirty="0" smtClean="0"/>
              <a:t> м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хнатые </a:t>
            </a:r>
            <a:r>
              <a:rPr lang="ru-RU" sz="3200" u="sng" dirty="0" smtClean="0"/>
              <a:t>ветки</a:t>
            </a:r>
            <a:r>
              <a:rPr lang="ru-RU" sz="3200" dirty="0" smtClean="0"/>
              <a:t> д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ревьев.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6696" y="543337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сущ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3860" y="1413189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сущ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20783" y="2257251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сущ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66535" y="515201"/>
            <a:ext cx="651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гл.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5193" y="1385052"/>
            <a:ext cx="651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гл.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9268" y="2243182"/>
            <a:ext cx="651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гл.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6189" y="1551942"/>
            <a:ext cx="790569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just">
              <a:lnSpc>
                <a:spcPct val="150000"/>
              </a:lnSpc>
              <a:buNone/>
            </a:pPr>
            <a:r>
              <a:rPr lang="ru-RU" sz="3200" u="sng" dirty="0" smtClean="0"/>
              <a:t>Сне</a:t>
            </a:r>
            <a:r>
              <a:rPr lang="ru-RU" sz="3200" b="1" u="sng" dirty="0" smtClean="0">
                <a:solidFill>
                  <a:srgbClr val="FF0000"/>
                </a:solidFill>
              </a:rPr>
              <a:t>г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u="dbl" dirty="0" smtClean="0"/>
              <a:t>одел</a:t>
            </a:r>
            <a:r>
              <a:rPr lang="ru-RU" sz="3200" dirty="0" smtClean="0"/>
              <a:t> кусты в пуш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стые рукавиц</a:t>
            </a:r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r>
              <a:rPr lang="ru-RU" sz="3200" b="1" dirty="0" smtClean="0"/>
              <a:t>.</a:t>
            </a:r>
            <a:r>
              <a:rPr lang="ru-RU" sz="3200" dirty="0" smtClean="0"/>
              <a:t> </a:t>
            </a:r>
          </a:p>
        </p:txBody>
      </p:sp>
      <p:pic>
        <p:nvPicPr>
          <p:cNvPr id="28680" name="Picture 8" descr="http://i.mycdn.me/i?r=AzEPZsRbOZEKgBhR0XGMT1Rk7evt0C5V-Hc2FWJER9YevK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2683" y="3273075"/>
            <a:ext cx="5036234" cy="324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3.infourok.ru/uploads/ex/06aa/0003fe49-3a6a33e8/2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261317" cy="1118772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0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Вспомним, какие члены предложения относятся к главным, какие – к второстепенным.</a:t>
            </a:r>
            <a:endParaRPr lang="en-US" sz="1600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9612" y="3107085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Повторим, что является грамматической основой предложения.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7409" y="4595871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 о способах </a:t>
            </a: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выражения подлежащего.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33775" y="3167767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90045" y="472689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№2.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4"/>
          </a:xfrm>
        </p:spPr>
        <p:txBody>
          <a:bodyPr>
            <a:normAutofit/>
          </a:bodyPr>
          <a:lstStyle/>
          <a:p>
            <a:pPr indent="228600" algn="ctr">
              <a:buNone/>
            </a:pPr>
            <a:r>
              <a:rPr lang="ru-RU" b="1" dirty="0" smtClean="0"/>
              <a:t>Подчеркнуть подлежащее, определить, чем оно выражено.</a:t>
            </a:r>
          </a:p>
          <a:p>
            <a:pPr indent="228600" algn="just">
              <a:lnSpc>
                <a:spcPct val="200000"/>
              </a:lnSpc>
              <a:buAutoNum type="arabicPeriod"/>
            </a:pPr>
            <a:r>
              <a:rPr lang="ru-RU" dirty="0" smtClean="0"/>
              <a:t>Молчание было довольно продолжительное. </a:t>
            </a:r>
          </a:p>
          <a:p>
            <a:pPr indent="228600" algn="just">
              <a:lnSpc>
                <a:spcPct val="200000"/>
              </a:lnSpc>
              <a:buAutoNum type="arabicPeriod"/>
            </a:pPr>
            <a:r>
              <a:rPr lang="ru-RU" dirty="0" smtClean="0"/>
              <a:t> Домашние Настю к себе не требовали.</a:t>
            </a:r>
          </a:p>
          <a:p>
            <a:pPr indent="228600" algn="just">
              <a:lnSpc>
                <a:spcPct val="200000"/>
              </a:lnSpc>
              <a:buAutoNum type="arabicPeriod"/>
            </a:pPr>
            <a:r>
              <a:rPr lang="ru-RU" dirty="0" smtClean="0"/>
              <a:t> Восемнадцать не делится на четыре.</a:t>
            </a:r>
          </a:p>
          <a:p>
            <a:pPr indent="228600" algn="just">
              <a:lnSpc>
                <a:spcPct val="200000"/>
              </a:lnSpc>
              <a:buAutoNum type="arabicPeriod"/>
            </a:pPr>
            <a:r>
              <a:rPr lang="ru-RU" dirty="0" smtClean="0"/>
              <a:t> Ловить снегирей – увлекательное занятие. 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78634" y="2757267"/>
            <a:ext cx="1730326" cy="1407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36726" y="2020445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сущ.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74763" y="3753729"/>
            <a:ext cx="1730326" cy="1407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30841" y="3033319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прил.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00553" y="4764258"/>
            <a:ext cx="2353995" cy="46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61687" y="4018057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числ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12276" y="5746653"/>
            <a:ext cx="1104315" cy="703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612887" y="4974660"/>
            <a:ext cx="91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инф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2771" name="Picture 3" descr="https://avatars.mds.yandex.net/get-pdb/1530302/1f9a7e5f-0b4c-4e60-ad66-d0629633d1c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7580" y="2363372"/>
            <a:ext cx="2644725" cy="3305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12874"/>
            <a:ext cx="10515600" cy="5164089"/>
          </a:xfrm>
        </p:spPr>
        <p:txBody>
          <a:bodyPr/>
          <a:lstStyle/>
          <a:p>
            <a:pPr indent="228600" algn="just">
              <a:buNone/>
            </a:pPr>
            <a:r>
              <a:rPr lang="ru-RU" sz="3600" dirty="0" smtClean="0"/>
              <a:t>5. А в раннем детстве всё представляется нам в </a:t>
            </a:r>
            <a:r>
              <a:rPr lang="ru-RU" sz="3600" dirty="0" err="1" smtClean="0"/>
              <a:t>розовом</a:t>
            </a:r>
            <a:r>
              <a:rPr lang="ru-RU" sz="3600" dirty="0" smtClean="0"/>
              <a:t> цвете. </a:t>
            </a:r>
          </a:p>
          <a:p>
            <a:pPr indent="228600" algn="just">
              <a:buNone/>
            </a:pPr>
            <a:endParaRPr lang="ru-RU" sz="3600" dirty="0" smtClean="0"/>
          </a:p>
          <a:p>
            <a:pPr indent="228600" algn="just">
              <a:buNone/>
            </a:pPr>
            <a:r>
              <a:rPr lang="ru-RU" sz="3600" dirty="0" smtClean="0"/>
              <a:t>6. «Ура» прокатилось над судами флотилии. </a:t>
            </a:r>
          </a:p>
          <a:p>
            <a:pPr indent="228600" algn="just">
              <a:buNone/>
            </a:pPr>
            <a:r>
              <a:rPr lang="ru-RU" sz="3600" dirty="0" smtClean="0"/>
              <a:t> </a:t>
            </a:r>
          </a:p>
          <a:p>
            <a:pPr indent="228600" algn="just">
              <a:buNone/>
            </a:pPr>
            <a:r>
              <a:rPr lang="ru-RU" sz="3600" dirty="0" smtClean="0"/>
              <a:t>7. Она не сводила с него</a:t>
            </a:r>
          </a:p>
          <a:p>
            <a:pPr indent="228600" algn="just">
              <a:buNone/>
            </a:pPr>
            <a:r>
              <a:rPr lang="ru-RU" sz="3600" dirty="0" smtClean="0"/>
              <a:t>влюблённых глаз. 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65034" y="1519310"/>
            <a:ext cx="773723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771331" y="669946"/>
            <a:ext cx="109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мест.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1226" y="3565546"/>
            <a:ext cx="109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мест.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995268" y="3334043"/>
            <a:ext cx="1085557" cy="117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41423" y="2311177"/>
            <a:ext cx="122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межд.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781908" y="4541520"/>
            <a:ext cx="1085557" cy="117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syria.mil.ru/images/upload/2018/zXJjulzf4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711" y="3342866"/>
            <a:ext cx="4418086" cy="294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Синквейн</a:t>
            </a:r>
            <a:endParaRPr lang="ru-RU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5795" y="1237957"/>
            <a:ext cx="11354795" cy="5106572"/>
          </a:xfrm>
        </p:spPr>
        <p:txBody>
          <a:bodyPr>
            <a:normAutofit fontScale="25000" lnSpcReduction="20000"/>
          </a:bodyPr>
          <a:lstStyle/>
          <a:p>
            <a:pPr indent="342900" algn="just">
              <a:buNone/>
            </a:pPr>
            <a:r>
              <a:rPr lang="ru-RU" sz="1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 - стихотворение из пяти строк, написанное по определенным правилам.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- заголовок, в который вносится ключевое слово, понятие, тема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синквейна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, выраженное в форме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существительного.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два прилагательных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три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глагола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предложение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, несущее определенный смысл.</a:t>
            </a:r>
          </a:p>
          <a:p>
            <a:pPr indent="342900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endParaRPr lang="ru-RU" dirty="0"/>
          </a:p>
        </p:txBody>
      </p:sp>
      <p:pic>
        <p:nvPicPr>
          <p:cNvPr id="4" name="Picture 1" descr="C:\Users\user\Desktop\к презентациям\1544028067_hello_html_16e848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4172" y="4670474"/>
            <a:ext cx="2503752" cy="18778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7114"/>
            <a:ext cx="10515600" cy="5529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Подлежащее.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7030A0"/>
                </a:solidFill>
              </a:rPr>
              <a:t>Независимое, основополагающее.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7030A0"/>
                </a:solidFill>
              </a:rPr>
              <a:t>Обозначает, называет, отвечает.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7030A0"/>
                </a:solidFill>
              </a:rPr>
              <a:t>Подлежащее – главный член предложения.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7030A0"/>
                </a:solidFill>
              </a:rPr>
              <a:t>Предмет.</a:t>
            </a:r>
          </a:p>
          <a:p>
            <a:endParaRPr lang="ru-RU" dirty="0"/>
          </a:p>
        </p:txBody>
      </p:sp>
      <p:pic>
        <p:nvPicPr>
          <p:cNvPr id="4" name="Picture 1" descr="C:\Users\user\Desktop\к презентациям\263914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54" y="4248443"/>
            <a:ext cx="2011878" cy="198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№3.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8" y="2335236"/>
            <a:ext cx="10515600" cy="4066809"/>
          </a:xfrm>
        </p:spPr>
        <p:txBody>
          <a:bodyPr/>
          <a:lstStyle/>
          <a:p>
            <a:pPr indent="0">
              <a:buNone/>
            </a:pPr>
            <a:endParaRPr lang="ru-RU" b="1" dirty="0" smtClean="0"/>
          </a:p>
          <a:p>
            <a:pPr indent="0">
              <a:buNone/>
            </a:pPr>
            <a:r>
              <a:rPr lang="ru-RU" dirty="0" smtClean="0"/>
              <a:t>1. В поле вышли                                         Родине служить.</a:t>
            </a:r>
          </a:p>
          <a:p>
            <a:pPr indent="0">
              <a:buNone/>
            </a:pPr>
            <a:r>
              <a:rPr lang="ru-RU" dirty="0" smtClean="0"/>
              <a:t>2. Пятью пять-                                             а </a:t>
            </a:r>
            <a:r>
              <a:rPr lang="ru-RU" dirty="0" err="1" smtClean="0"/>
              <a:t>неученье-тьма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 smtClean="0"/>
              <a:t>3. Ученье-свет                                             от мала до велика.</a:t>
            </a:r>
          </a:p>
          <a:p>
            <a:pPr indent="0">
              <a:buNone/>
            </a:pPr>
            <a:r>
              <a:rPr lang="ru-RU" dirty="0" smtClean="0"/>
              <a:t>4. Жить-                                                        двадцать пять.</a:t>
            </a:r>
          </a:p>
          <a:p>
            <a:pPr>
              <a:buNone/>
            </a:pPr>
            <a:r>
              <a:rPr lang="ru-RU" dirty="0" smtClean="0"/>
              <a:t>  5. Смелый к победе                                     стремится.</a:t>
            </a:r>
          </a:p>
          <a:p>
            <a:pPr>
              <a:buNone/>
            </a:pPr>
            <a:r>
              <a:rPr lang="ru-RU" dirty="0" smtClean="0"/>
              <a:t>  6. Учиться-                                                    всегда пригодится.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4793" y="1180738"/>
            <a:ext cx="10119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Соедините части предложения по вариантам, выделите подлежащие, определите, чем они выражены.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23360" y="3137096"/>
            <a:ext cx="3910818" cy="956602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81864" y="3584917"/>
            <a:ext cx="4166382" cy="1043354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13052" y="3629465"/>
            <a:ext cx="4292991" cy="504093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656450" y="3108960"/>
            <a:ext cx="5249593" cy="1531035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92548" y="5652868"/>
            <a:ext cx="4855698" cy="2344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13384" y="5104228"/>
            <a:ext cx="3420794" cy="30480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016240" y="4332849"/>
            <a:ext cx="3069102" cy="1172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446628" y="4811151"/>
            <a:ext cx="1085557" cy="117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31034" y="4288301"/>
            <a:ext cx="1155895" cy="234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269459" y="3753728"/>
            <a:ext cx="1507587" cy="234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516967" y="3770142"/>
            <a:ext cx="1929618" cy="2578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16966" y="5303520"/>
            <a:ext cx="1324708" cy="117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573237" y="5852160"/>
            <a:ext cx="1240301" cy="117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808590" y="3666365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сущ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90165" y="4749577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67792" y="318806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числ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29076" y="3157584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сущ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11361" y="5256015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инф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45284" y="3750771"/>
            <a:ext cx="83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фраз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680881" y="4226728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инф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569612" y="1702706"/>
            <a:ext cx="5261317" cy="1118772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0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Вспомнили, какие члены предложения относятся к главным, какие – к второстепенным.</a:t>
            </a:r>
            <a:endParaRPr lang="en-US" sz="1600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9612" y="3107085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Повторили, что является грамматической основой предложения.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7409" y="4595871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 о способах выражения подлежащего.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33775" y="3167767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90045" y="472689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  <p:sp>
        <p:nvSpPr>
          <p:cNvPr id="12" name="object 2"/>
          <p:cNvSpPr txBox="1">
            <a:spLocks noGrp="1"/>
          </p:cNvSpPr>
          <p:nvPr/>
        </p:nvSpPr>
        <p:spPr>
          <a:xfrm>
            <a:off x="2053992" y="186307"/>
            <a:ext cx="8534181" cy="773901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1" i="0" kern="120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800" dirty="0" smtClean="0"/>
              <a:t>Подведение итогов урока.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60</a:t>
            </a:r>
            <a:r>
              <a:rPr lang="ru-RU" sz="3200" b="1" dirty="0" smtClean="0"/>
              <a:t> (стр.34): </a:t>
            </a:r>
            <a:r>
              <a:rPr lang="ru-RU" sz="3200" dirty="0" smtClean="0"/>
              <a:t>спишите предложения, подчеркните подлежащие, определите способ их выражения.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sz="2200" b="1" dirty="0" smtClean="0"/>
              <a:t>Упражнение </a:t>
            </a:r>
            <a:r>
              <a:rPr lang="ru-RU" sz="2200" b="1" dirty="0" smtClean="0">
                <a:solidFill>
                  <a:srgbClr val="FF0000"/>
                </a:solidFill>
              </a:rPr>
              <a:t>45</a:t>
            </a:r>
            <a:r>
              <a:rPr lang="ru-RU" sz="2200" b="1" dirty="0" smtClean="0"/>
              <a:t> (стр. 28): </a:t>
            </a:r>
            <a:r>
              <a:rPr lang="ru-RU" sz="2200" dirty="0" smtClean="0"/>
              <a:t>охарактеризуйте предложения по цели высказывания и наличию второстепенных членов предложения. Объясните лексическое значение выделенного словосочетания.</a:t>
            </a:r>
          </a:p>
          <a:p>
            <a:pPr indent="228600" algn="just">
              <a:buNone/>
            </a:pPr>
            <a:r>
              <a:rPr lang="ru-RU" dirty="0" smtClean="0"/>
              <a:t>Медленно плывут над лесом облака.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распространенное)</a:t>
            </a:r>
            <a:r>
              <a:rPr lang="ru-RU" dirty="0" smtClean="0"/>
              <a:t>. Они серые, скучные.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нераспространенное)</a:t>
            </a:r>
            <a:r>
              <a:rPr lang="ru-RU" dirty="0" smtClean="0"/>
              <a:t>. Лес мрачный.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нераспространенное)</a:t>
            </a:r>
            <a:r>
              <a:rPr lang="ru-RU" dirty="0" smtClean="0"/>
              <a:t>. Но вот сквозь толщу облаков прорвалось солнце.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распространенное)</a:t>
            </a:r>
            <a:r>
              <a:rPr lang="ru-RU" dirty="0" smtClean="0"/>
              <a:t>. Деревья вспыхнули </a:t>
            </a:r>
            <a:r>
              <a:rPr lang="ru-RU" i="1" dirty="0" smtClean="0"/>
              <a:t>изумрудными свечами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распространенное). </a:t>
            </a:r>
            <a:r>
              <a:rPr lang="ru-RU" dirty="0" smtClean="0"/>
              <a:t>В еловой просеке особенно хорошо высветилась рыжая глинистая дорога.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распространенное)</a:t>
            </a:r>
            <a:r>
              <a:rPr lang="ru-RU" dirty="0" smtClean="0"/>
              <a:t>. На ней зеркальца луж.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распространенное). </a:t>
            </a:r>
            <a:r>
              <a:rPr lang="ru-RU" dirty="0" smtClean="0"/>
              <a:t>Хорошо в лесу! </a:t>
            </a:r>
            <a:r>
              <a:rPr lang="ru-RU" b="1" dirty="0" smtClean="0">
                <a:solidFill>
                  <a:srgbClr val="00B050"/>
                </a:solidFill>
              </a:rPr>
              <a:t>(повествовательное, распространенное).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5656458"/>
          </a:xfrm>
        </p:spPr>
        <p:txBody>
          <a:bodyPr/>
          <a:lstStyle/>
          <a:p>
            <a:pPr indent="228600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https://im0-tub-ru.yandex.net/i?id=e10c2a024e5ba13f6128249f4ff09f80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2591" y="1913208"/>
            <a:ext cx="1961518" cy="1955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1746" y="276052"/>
            <a:ext cx="4954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Изумрудный</a:t>
            </a:r>
            <a:r>
              <a:rPr lang="ru-RU" sz="2800" b="1" dirty="0" smtClean="0"/>
              <a:t> – </a:t>
            </a:r>
            <a:r>
              <a:rPr lang="ru-RU" sz="2800" dirty="0" smtClean="0"/>
              <a:t>прозрачно-зелёный, цвета изумруда.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4928" y="294646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7030A0"/>
                </a:solidFill>
              </a:rPr>
              <a:t>Свеча:</a:t>
            </a:r>
          </a:p>
          <a:p>
            <a:pPr marL="342900" indent="457200">
              <a:buAutoNum type="arabicPeriod"/>
            </a:pPr>
            <a:r>
              <a:rPr lang="ru-RU" sz="2400" dirty="0" smtClean="0"/>
              <a:t>Палочка из жирового вещества с фитилем внутри, служащая источником освещения. </a:t>
            </a:r>
          </a:p>
          <a:p>
            <a:pPr marL="342900" indent="457200">
              <a:buAutoNum type="arabicPeriod"/>
            </a:pPr>
            <a:r>
              <a:rPr lang="ru-RU" sz="2400" dirty="0" smtClean="0"/>
              <a:t>Приспособление для </a:t>
            </a:r>
            <a:r>
              <a:rPr lang="ru-RU" sz="2400" smtClean="0"/>
              <a:t>воспламенения чего-нибудь. </a:t>
            </a:r>
            <a:endParaRPr lang="ru-RU" sz="2400" dirty="0" smtClean="0"/>
          </a:p>
          <a:p>
            <a:pPr marL="342900" indent="457200">
              <a:buAutoNum type="arabicPeriod"/>
            </a:pPr>
            <a:r>
              <a:rPr lang="ru-RU" sz="2400" dirty="0" smtClean="0"/>
              <a:t>Прежнее название единицы силы света. </a:t>
            </a:r>
          </a:p>
          <a:p>
            <a:pPr marL="342900" indent="457200">
              <a:buAutoNum type="arabicPeriod"/>
            </a:pPr>
            <a:r>
              <a:rPr lang="ru-RU" sz="2400" dirty="0" smtClean="0"/>
              <a:t>Лекарственная форма </a:t>
            </a:r>
          </a:p>
          <a:p>
            <a:pPr marL="342900" indent="457200">
              <a:buAutoNum type="arabicPeriod"/>
            </a:pPr>
            <a:r>
              <a:rPr lang="ru-RU" sz="2400" dirty="0" smtClean="0"/>
              <a:t>Крутой взлёт, крутой подъём (спец.).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thumbs.dreamstime.com/b/%D0%B3%D0%BE%D1%80%D1%8F-%D1%81%D0%B2%D0%B5%D1%87%D0%B0-%D0%B2-%D0%BA%D1%80%D0%B0%D1%81%D0%B8%D0%B2%D0%BE%D0%BC-%D0%BF%D0%BE%D0%B4%D1%81%D0%B2%D0%B5%D1%87%D0%BD%D0%B8%D0%BA%D0%B5-%D0%B8%D0%B7%D0%BE%D0%BB%D0%B8%D1%80%D0%BE%D0%B2%D0%B0%D0%BD%D0%BD%D0%BE%D0%BC-%D0%BD%D0%B0-%D0%B1%D0%B5%D0%BB%D0%BE%D0%B9-%D0%BF%D1%80%D0%B5%D0%B4%D0%BF%D0%BE%D1%81%D1%8B%D0%BB%D0%BA%D0%B5-14254157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6031" y="4044462"/>
            <a:ext cx="2813538" cy="2813538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130d74b9e815fcbc549a691b972ca489&amp;ref=rim&amp;n=33&amp;w=225&amp;h=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0295" y="4997548"/>
            <a:ext cx="2143125" cy="142875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2989384" y="3988191"/>
            <a:ext cx="956604" cy="80185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5880298" y="4825217"/>
            <a:ext cx="2349303" cy="5064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93895"/>
            <a:ext cx="10515600" cy="5783068"/>
          </a:xfrm>
        </p:spPr>
        <p:txBody>
          <a:bodyPr>
            <a:normAutofit/>
          </a:bodyPr>
          <a:lstStyle/>
          <a:p>
            <a:pPr indent="228600" algn="ctr">
              <a:buNone/>
            </a:pPr>
            <a:r>
              <a:rPr lang="ru-RU" sz="4400" b="1" dirty="0" smtClean="0"/>
              <a:t>Деревья вспыхнули </a:t>
            </a:r>
            <a:r>
              <a:rPr lang="ru-RU" sz="4400" b="1" dirty="0" smtClean="0">
                <a:solidFill>
                  <a:srgbClr val="00B050"/>
                </a:solidFill>
              </a:rPr>
              <a:t>изумрудными свечами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pic>
        <p:nvPicPr>
          <p:cNvPr id="22530" name="Picture 2" descr="https://img2.goodfon.ru/wallpaper/nbig/5/77/derevo-zelen-listva-prir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676" y="2131472"/>
            <a:ext cx="6680490" cy="426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Словарный диктант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0174"/>
            <a:ext cx="10515600" cy="514353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err="1" smtClean="0"/>
              <a:t>Прит</a:t>
            </a:r>
            <a:r>
              <a:rPr lang="ru-RU" sz="3200" dirty="0" smtClean="0"/>
              <a:t>..</a:t>
            </a:r>
            <a:r>
              <a:rPr lang="ru-RU" sz="3200" dirty="0" err="1" smtClean="0"/>
              <a:t>жательное</a:t>
            </a:r>
            <a:r>
              <a:rPr lang="ru-RU" sz="3200" dirty="0" smtClean="0"/>
              <a:t> прил..</a:t>
            </a:r>
            <a:r>
              <a:rPr lang="ru-RU" sz="3200" dirty="0" err="1" smtClean="0"/>
              <a:t>гательное</a:t>
            </a:r>
            <a:r>
              <a:rPr lang="ru-RU" sz="3200" dirty="0" smtClean="0"/>
              <a:t>, провести к..</a:t>
            </a:r>
            <a:r>
              <a:rPr lang="ru-RU" sz="3200" dirty="0" err="1" smtClean="0"/>
              <a:t>сательную</a:t>
            </a:r>
            <a:r>
              <a:rPr lang="ru-RU" sz="3200" dirty="0" smtClean="0"/>
              <a:t>, </a:t>
            </a:r>
            <a:r>
              <a:rPr lang="ru-RU" sz="3200" dirty="0" err="1" smtClean="0"/>
              <a:t>зар</a:t>
            </a:r>
            <a:r>
              <a:rPr lang="ru-RU" sz="3200" dirty="0" smtClean="0"/>
              <a:t>..</a:t>
            </a:r>
            <a:r>
              <a:rPr lang="ru-RU" sz="3200" dirty="0" err="1" smtClean="0"/>
              <a:t>сли</a:t>
            </a:r>
            <a:r>
              <a:rPr lang="ru-RU" sz="3200" dirty="0" smtClean="0"/>
              <a:t> бур..</a:t>
            </a:r>
            <a:r>
              <a:rPr lang="ru-RU" sz="3200" dirty="0" err="1" smtClean="0"/>
              <a:t>яна</a:t>
            </a:r>
            <a:r>
              <a:rPr lang="ru-RU" sz="3200" dirty="0" smtClean="0"/>
              <a:t>, т..</a:t>
            </a:r>
            <a:r>
              <a:rPr lang="ru-RU" sz="3200" dirty="0" err="1" smtClean="0"/>
              <a:t>жело</a:t>
            </a:r>
            <a:r>
              <a:rPr lang="ru-RU" sz="3200" dirty="0" smtClean="0"/>
              <a:t> </a:t>
            </a:r>
            <a:r>
              <a:rPr lang="ru-RU" sz="3200" dirty="0" err="1" smtClean="0"/>
              <a:t>дыш</a:t>
            </a:r>
            <a:r>
              <a:rPr lang="ru-RU" sz="3200" dirty="0" smtClean="0"/>
              <a:t>..т, </a:t>
            </a:r>
            <a:r>
              <a:rPr lang="ru-RU" sz="3200" dirty="0" err="1" smtClean="0"/>
              <a:t>бл</a:t>
            </a:r>
            <a:r>
              <a:rPr lang="ru-RU" sz="3200" dirty="0" smtClean="0"/>
              <a:t>..</a:t>
            </a:r>
            <a:r>
              <a:rPr lang="ru-RU" sz="3200" dirty="0" err="1" smtClean="0"/>
              <a:t>стательное</a:t>
            </a:r>
            <a:r>
              <a:rPr lang="ru-RU" sz="3200" dirty="0" smtClean="0"/>
              <a:t> достижение, раз..яренный медведь, трепещут </a:t>
            </a:r>
            <a:r>
              <a:rPr lang="ru-RU" sz="3200" dirty="0" err="1" smtClean="0"/>
              <a:t>з</a:t>
            </a:r>
            <a:r>
              <a:rPr lang="ru-RU" sz="3200" dirty="0" smtClean="0"/>
              <a:t>..</a:t>
            </a:r>
            <a:r>
              <a:rPr lang="ru-RU" sz="3200" dirty="0" err="1" smtClean="0"/>
              <a:t>рницы</a:t>
            </a:r>
            <a:r>
              <a:rPr lang="ru-RU" sz="3200" dirty="0" smtClean="0"/>
              <a:t>, </a:t>
            </a:r>
            <a:r>
              <a:rPr lang="ru-RU" sz="3200" dirty="0" err="1" smtClean="0"/>
              <a:t>ц</a:t>
            </a:r>
            <a:r>
              <a:rPr lang="ru-RU" sz="3200" dirty="0" smtClean="0"/>
              <a:t>..ганский романс, завис..т от обстоятельств, травы стел..</a:t>
            </a:r>
            <a:r>
              <a:rPr lang="ru-RU" sz="3200" dirty="0" err="1" smtClean="0"/>
              <a:t>тся</a:t>
            </a:r>
            <a:r>
              <a:rPr lang="ru-RU" sz="3200" dirty="0" smtClean="0"/>
              <a:t>, пр..кроватная тумбочка, без..</a:t>
            </a:r>
            <a:r>
              <a:rPr lang="ru-RU" sz="3200" dirty="0" err="1" smtClean="0"/>
              <a:t>нициативный</a:t>
            </a:r>
            <a:r>
              <a:rPr lang="ru-RU" sz="3200" dirty="0" smtClean="0"/>
              <a:t> человек, кое..кто, </a:t>
            </a:r>
            <a:r>
              <a:rPr lang="ru-RU" sz="3200" dirty="0" err="1" smtClean="0"/>
              <a:t>восем</a:t>
            </a:r>
            <a:r>
              <a:rPr lang="ru-RU" sz="3200" dirty="0" smtClean="0"/>
              <a:t>..</a:t>
            </a:r>
            <a:r>
              <a:rPr lang="ru-RU" sz="3200" dirty="0" err="1" smtClean="0"/>
              <a:t>десят</a:t>
            </a:r>
            <a:r>
              <a:rPr lang="ru-RU" sz="3200" dirty="0" smtClean="0"/>
              <a:t> шестой, к </a:t>
            </a:r>
            <a:r>
              <a:rPr lang="ru-RU" sz="3200" dirty="0" err="1" smtClean="0"/>
              <a:t>шес</a:t>
            </a:r>
            <a:r>
              <a:rPr lang="ru-RU" sz="3200" dirty="0" smtClean="0"/>
              <a:t>..</a:t>
            </a:r>
            <a:r>
              <a:rPr lang="ru-RU" sz="3200" dirty="0" err="1" smtClean="0"/>
              <a:t>надцати</a:t>
            </a:r>
            <a:r>
              <a:rPr lang="ru-RU" sz="3200" dirty="0" smtClean="0"/>
              <a:t> годам, н..кого не видел.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0268" y="1415533"/>
            <a:ext cx="423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77172" y="140146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2802" y="18938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24840" y="1879767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21650" y="1823497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15307" y="1893835"/>
            <a:ext cx="423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73146" y="1851632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4821" y="272383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15078" y="2315866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00172" y="2751965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ы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84075" y="2301799"/>
            <a:ext cx="48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96370" y="2737897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88294" y="3173995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ю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9090" y="3188063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62214" y="3610094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ы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04394" y="3989922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298045" y="3610094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65739" y="4032125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180776" y="4046192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Игра: </a:t>
            </a:r>
            <a:r>
              <a:rPr lang="ru-RU" b="1" dirty="0" err="1" smtClean="0">
                <a:solidFill>
                  <a:srgbClr val="002060"/>
                </a:solidFill>
              </a:rPr>
              <a:t>Верные-неверные</a:t>
            </a:r>
            <a:r>
              <a:rPr lang="ru-RU" b="1" dirty="0" smtClean="0">
                <a:solidFill>
                  <a:srgbClr val="002060"/>
                </a:solidFill>
              </a:rPr>
              <a:t> суждения.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106573"/>
          </a:xfrm>
        </p:spPr>
        <p:txBody>
          <a:bodyPr>
            <a:normAutofit/>
          </a:bodyPr>
          <a:lstStyle/>
          <a:p>
            <a:pPr indent="228600" algn="ctr">
              <a:buNone/>
            </a:pPr>
            <a:r>
              <a:rPr lang="ru-RU" sz="4000" b="1" dirty="0" smtClean="0"/>
              <a:t>Предложение – это единица речевого общения, обладает смысловой и интонационной законченностью..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9938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48" y="3165231"/>
            <a:ext cx="3051860" cy="3051860"/>
          </a:xfrm>
          <a:prstGeom prst="rect">
            <a:avLst/>
          </a:prstGeom>
          <a:noFill/>
        </p:spPr>
      </p:pic>
      <p:pic>
        <p:nvPicPr>
          <p:cNvPr id="39940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Игра: </a:t>
            </a:r>
            <a:r>
              <a:rPr lang="ru-RU" b="1" dirty="0" err="1" smtClean="0">
                <a:solidFill>
                  <a:srgbClr val="002060"/>
                </a:solidFill>
              </a:rPr>
              <a:t>Верные-неверные</a:t>
            </a:r>
            <a:r>
              <a:rPr lang="ru-RU" b="1" dirty="0" smtClean="0">
                <a:solidFill>
                  <a:srgbClr val="002060"/>
                </a:solidFill>
              </a:rPr>
              <a:t> суждения.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Морфология – раздел языкознания, изучающий словосочетания и предложения.</a:t>
            </a:r>
          </a:p>
          <a:p>
            <a:endParaRPr lang="ru-RU" dirty="0"/>
          </a:p>
        </p:txBody>
      </p:sp>
      <p:pic>
        <p:nvPicPr>
          <p:cNvPr id="37892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594" y="3348110"/>
            <a:ext cx="3137542" cy="3137542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Игра: </a:t>
            </a:r>
            <a:r>
              <a:rPr lang="ru-RU" b="1" dirty="0" err="1" smtClean="0">
                <a:solidFill>
                  <a:srgbClr val="002060"/>
                </a:solidFill>
              </a:rPr>
              <a:t>Верные-неверные</a:t>
            </a:r>
            <a:r>
              <a:rPr lang="ru-RU" b="1" dirty="0" smtClean="0">
                <a:solidFill>
                  <a:srgbClr val="002060"/>
                </a:solidFill>
              </a:rPr>
              <a:t> суждения.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По характеру грамматической основы предложения бывают односоставные и двусоставные.</a:t>
            </a:r>
          </a:p>
          <a:p>
            <a:endParaRPr lang="ru-RU" dirty="0"/>
          </a:p>
        </p:txBody>
      </p:sp>
      <p:pic>
        <p:nvPicPr>
          <p:cNvPr id="5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48" y="3165231"/>
            <a:ext cx="3051860" cy="3051860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777</Words>
  <Application>Microsoft Office PowerPoint</Application>
  <PresentationFormat>Произвольный</PresentationFormat>
  <Paragraphs>160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Сегодня на уроке</vt:lpstr>
      <vt:lpstr>Проверка самостоятельной работы. </vt:lpstr>
      <vt:lpstr>Слайд 4</vt:lpstr>
      <vt:lpstr>Слайд 5</vt:lpstr>
      <vt:lpstr>Словарный диктант</vt:lpstr>
      <vt:lpstr>Игра: Верные-неверные суждения. </vt:lpstr>
      <vt:lpstr>Игра: Верные-неверные суждения. </vt:lpstr>
      <vt:lpstr>Игра: Верные-неверные суждения. </vt:lpstr>
      <vt:lpstr>Игра: Верные-неверные суждения. </vt:lpstr>
      <vt:lpstr>Игра: Верные-неверные суждения. </vt:lpstr>
      <vt:lpstr>Игра: Верные-неверные суждения. </vt:lpstr>
      <vt:lpstr>Слайд 13</vt:lpstr>
      <vt:lpstr>Подлежащее и сказуемое. </vt:lpstr>
      <vt:lpstr>Слайд 15</vt:lpstr>
      <vt:lpstr>Чтобы легче было найти главные члены, есть такое стихотворение, которое вам поможет: </vt:lpstr>
      <vt:lpstr>Задание №1. </vt:lpstr>
      <vt:lpstr>Слайд 18</vt:lpstr>
      <vt:lpstr>Слайд 19</vt:lpstr>
      <vt:lpstr>Задание №2.</vt:lpstr>
      <vt:lpstr>Слайд 21</vt:lpstr>
      <vt:lpstr>Синквейн</vt:lpstr>
      <vt:lpstr>Слайд 23</vt:lpstr>
      <vt:lpstr>Задание №3.</vt:lpstr>
      <vt:lpstr>Слайд 25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73</cp:revision>
  <dcterms:created xsi:type="dcterms:W3CDTF">2020-08-20T14:06:43Z</dcterms:created>
  <dcterms:modified xsi:type="dcterms:W3CDTF">2020-09-19T04:27:37Z</dcterms:modified>
</cp:coreProperties>
</file>