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396" r:id="rId2"/>
    <p:sldId id="1398" r:id="rId3"/>
    <p:sldId id="1399" r:id="rId4"/>
    <p:sldId id="1403" r:id="rId5"/>
    <p:sldId id="1404" r:id="rId6"/>
    <p:sldId id="1424" r:id="rId7"/>
    <p:sldId id="1414" r:id="rId8"/>
    <p:sldId id="1416" r:id="rId9"/>
    <p:sldId id="1417" r:id="rId10"/>
    <p:sldId id="1418" r:id="rId11"/>
    <p:sldId id="1419" r:id="rId12"/>
    <p:sldId id="1415" r:id="rId13"/>
    <p:sldId id="1406" r:id="rId14"/>
    <p:sldId id="1408" r:id="rId15"/>
    <p:sldId id="1413" r:id="rId16"/>
    <p:sldId id="1409" r:id="rId17"/>
    <p:sldId id="1410" r:id="rId18"/>
    <p:sldId id="1411" r:id="rId19"/>
    <p:sldId id="1407" r:id="rId20"/>
    <p:sldId id="1412" r:id="rId21"/>
    <p:sldId id="1420" r:id="rId22"/>
    <p:sldId id="1422" r:id="rId23"/>
    <p:sldId id="1421" r:id="rId24"/>
    <p:sldId id="1423" r:id="rId25"/>
    <p:sldId id="1425" r:id="rId26"/>
    <p:sldId id="1402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6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D26E18D-32EE-4035-A4E3-B34C35965D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930618BF-D382-4E42-BAF7-1FB04BC58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AA2DC59-5E07-4679-96EE-E3BA45F8A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35CAEE0-3756-4FBD-8695-560297902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8E14F11-130E-42A3-946C-AF58E6760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39070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C1658C9-D59B-4314-951B-8888A29FB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8A6DDC9-C1F3-4C98-9B38-2802BAE643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5903E9E-3276-4160-99E1-A028AA3EE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23A4806-E782-486C-AC86-48F46332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985FB75-3301-4BF9-8854-B1DADA473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90123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4BD3AD99-9B6A-49BA-B725-695DB686C5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84A739A-4F76-496D-B3EA-F5CE4AA074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FB0B024-F010-4C33-B043-131BDE22E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5196B90-CB5A-47FC-A208-5A8C8CE01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1F96754-FEFF-4B44-853D-A01036739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05082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380877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38CD64C-FEC5-45BD-ABCB-8656FE575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08CC801-B949-4261-B739-0403C7244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7B84E27-A0D4-4A9B-A653-5E0F2FE7F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0594785-DD27-44F5-9109-E45828EC7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681BA8A-41B6-4066-9619-BCD0DBF7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58615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FE3D165-AE7E-4E5E-8B9A-E0EEF115E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F288F0A-11B0-41CB-AB85-EACCB9C388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29DC3AB-FC53-4348-A8DC-FA026D16C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1EDBB0C-0B19-457D-BFF4-FCCF7E71D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D7F9205-AA2D-445D-92CC-6DD9BB9A7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72990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344D00-FD72-42B3-A90A-A4C4BE21A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076DEAD-AE1C-4A06-B7AA-BF22D460BF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1F71760-C14D-42F0-B777-C104BB397C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C68100C-AE1F-440B-ABF8-9D27526D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DA3F574-D215-4CB2-81B1-2DDD9F2F1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E37117E-AC61-4E8C-A4AE-43438EF61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13331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6422B49-FF1C-45E0-908A-5D2D3DF82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FC2036B-FE2A-4A22-9507-B9407546DF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83219AEF-2C1F-4725-BE1B-FAEE098740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227BB459-FAE7-40B8-B7E2-823AF3F892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1CAE417E-FE4A-427E-BF31-0C598A75D5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0E5E48E0-CECF-4389-9338-5ED8E7B6F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BB9A13B7-E5AB-46C8-9AA3-A86437F90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36E15D4D-7306-4FCC-8C49-4F01CB297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5075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0E7E95C-6926-468E-9F38-80286F8D2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E177399E-56DE-487C-9363-F44B69377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5D105CB1-7A03-4372-8188-67DE7C61F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84210E8D-7DEC-4069-86AE-79A7202AE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06262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EA79D241-9E2B-4C7F-ACCC-D992BA990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E2BD324E-59C9-4ED5-9A6F-BA35F2E19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F50762B-856E-4AE6-8398-5B1BBDBE8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60074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600B5AC-35D4-4FAE-AD7E-7E4E3DBB5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CA50C01-38F8-4252-B80A-DDC0D2B97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7EB6792-9C83-41F3-B45D-E83FC63C14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720B4B13-C9CC-4D82-A00B-A25025ECC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4090B2B-14FD-462A-8DD1-1CA180AE3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3A68FB5-F62B-4354-B744-5AB00E282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57011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E6E3D96-237A-4209-A6E1-50463AAB8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0C57931C-C963-4B78-A855-2C8AEE4EA9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A06AE58-B70F-4DBF-B101-595A53F768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DA82A78-8898-4BDF-BA9D-6DF605F77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8ADEBCC-ABB4-4A21-858F-E4B266557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03E07A9-3823-40D2-B6F0-2DA92F939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32364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2359F32-47CB-497F-BCEE-23DE74600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E78A6A4-24C7-405D-8322-B926E1085C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7592695-C481-4036-BC77-D524C31C38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8B90E-9513-48C5-B692-0EEAC661165E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FBCB4FF-8251-44E8-9C2A-BFC1D19A90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A0B51F9-DDFF-4F5D-A440-1C4E26717D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27561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5B501E54-EF4F-4C63-A9D7-559AD0222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36095" y="2968283"/>
            <a:ext cx="2382399" cy="23633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00117" y="2672559"/>
            <a:ext cx="759871" cy="208232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42762" y="1156970"/>
            <a:ext cx="920609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=""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8" y="471857"/>
            <a:ext cx="626191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-11" dirty="0">
                <a:solidFill>
                  <a:sysClr val="window" lastClr="FFFFFF"/>
                </a:solidFill>
              </a:rPr>
              <a:t>Русский</a:t>
            </a:r>
            <a:r>
              <a:rPr lang="ru-RU" sz="7196" kern="0" spc="-116" dirty="0">
                <a:solidFill>
                  <a:sysClr val="window" lastClr="FFFFFF"/>
                </a:solidFill>
              </a:rPr>
              <a:t> </a:t>
            </a:r>
            <a:r>
              <a:rPr lang="ru-RU" sz="7196" kern="0" spc="21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=""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=""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=""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=""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=""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=""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=""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=""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=""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=""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=""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=""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=""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=""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4">
            <a:extLst>
              <a:ext uri="{FF2B5EF4-FFF2-40B4-BE49-F238E27FC236}">
                <a16:creationId xmlns="" xmlns:a16="http://schemas.microsoft.com/office/drawing/2014/main" id="{BE8A2EAD-6C49-45BE-8503-9B1E6FF4F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9748" y="2591429"/>
            <a:ext cx="8276449" cy="2431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79" rIns="0" bIns="0">
            <a:spAutoFit/>
          </a:bodyPr>
          <a:lstStyle>
            <a:lvl1pPr marL="190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538"/>
              </a:spcBef>
            </a:pPr>
            <a:r>
              <a:rPr lang="ru-RU" altLang="ru-RU" sz="48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Главные члены предложения. </a:t>
            </a:r>
          </a:p>
          <a:p>
            <a:pPr>
              <a:spcBef>
                <a:spcPts val="538"/>
              </a:spcBef>
            </a:pPr>
            <a:r>
              <a:rPr lang="ru-RU" altLang="ru-RU" sz="48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Подлежащее.</a:t>
            </a:r>
            <a:endParaRPr lang="ru-RU" altLang="ru-RU" sz="4800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384006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Игра: </a:t>
            </a:r>
            <a:r>
              <a:rPr lang="ru-RU" b="1" dirty="0" err="1" smtClean="0">
                <a:solidFill>
                  <a:srgbClr val="002060"/>
                </a:solidFill>
              </a:rPr>
              <a:t>Верные-неверные</a:t>
            </a:r>
            <a:r>
              <a:rPr lang="ru-RU" b="1" dirty="0" smtClean="0">
                <a:solidFill>
                  <a:srgbClr val="002060"/>
                </a:solidFill>
              </a:rPr>
              <a:t> суждения.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561514"/>
            <a:ext cx="10515600" cy="4615449"/>
          </a:xfrm>
        </p:spPr>
        <p:txBody>
          <a:bodyPr/>
          <a:lstStyle/>
          <a:p>
            <a:pPr algn="ctr">
              <a:buNone/>
            </a:pPr>
            <a:r>
              <a:rPr lang="ru-RU" sz="3200" b="1" dirty="0" smtClean="0"/>
              <a:t>По цели высказывания предложения бывают повествовательные, вопросительные и восклицательные.</a:t>
            </a:r>
          </a:p>
          <a:p>
            <a:endParaRPr lang="ru-RU" dirty="0"/>
          </a:p>
        </p:txBody>
      </p:sp>
      <p:pic>
        <p:nvPicPr>
          <p:cNvPr id="4" name="Picture 4" descr="https://www.pinclipart.com/picdir/big/100-1002573_open-user-busy-clipar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46594" y="3348110"/>
            <a:ext cx="3137542" cy="3137542"/>
          </a:xfrm>
          <a:prstGeom prst="rect">
            <a:avLst/>
          </a:prstGeom>
          <a:noFill/>
        </p:spPr>
      </p:pic>
      <p:pic>
        <p:nvPicPr>
          <p:cNvPr id="5" name="Picture 4" descr="https://te.20minut.ua/img/cache/photogallery_full/photogallery/0007/62/981c71e1615fe85ef47fdd6521b296629ecf9800.jpeg?hash=2017-08-29-09-39-4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90782" y="3203292"/>
            <a:ext cx="2271686" cy="31874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52584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Игра: </a:t>
            </a:r>
            <a:r>
              <a:rPr lang="ru-RU" b="1" dirty="0" err="1" smtClean="0">
                <a:solidFill>
                  <a:srgbClr val="002060"/>
                </a:solidFill>
              </a:rPr>
              <a:t>Верные-неверные</a:t>
            </a:r>
            <a:r>
              <a:rPr lang="ru-RU" b="1" dirty="0" smtClean="0">
                <a:solidFill>
                  <a:srgbClr val="002060"/>
                </a:solidFill>
              </a:rPr>
              <a:t> суждения.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463040"/>
            <a:ext cx="10515600" cy="4713923"/>
          </a:xfrm>
        </p:spPr>
        <p:txBody>
          <a:bodyPr>
            <a:normAutofit/>
          </a:bodyPr>
          <a:lstStyle/>
          <a:p>
            <a:pPr indent="228600" algn="ctr">
              <a:buNone/>
            </a:pPr>
            <a:r>
              <a:rPr lang="ru-RU" sz="3600" b="1" dirty="0" smtClean="0"/>
              <a:t>По эмоциональной окраске предложения бывают восклицательные и повествовательные.</a:t>
            </a:r>
          </a:p>
        </p:txBody>
      </p:sp>
      <p:pic>
        <p:nvPicPr>
          <p:cNvPr id="4" name="Picture 4" descr="https://www.pinclipart.com/picdir/big/100-1002573_open-user-busy-clipar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46594" y="3348110"/>
            <a:ext cx="3137542" cy="3137542"/>
          </a:xfrm>
          <a:prstGeom prst="rect">
            <a:avLst/>
          </a:prstGeom>
          <a:noFill/>
        </p:spPr>
      </p:pic>
      <p:pic>
        <p:nvPicPr>
          <p:cNvPr id="5" name="Picture 4" descr="https://te.20minut.ua/img/cache/photogallery_full/photogallery/0007/62/981c71e1615fe85ef47fdd6521b296629ecf9800.jpeg?hash=2017-08-29-09-39-4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90782" y="3203292"/>
            <a:ext cx="2271686" cy="31874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52583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Игра: </a:t>
            </a:r>
            <a:r>
              <a:rPr lang="ru-RU" b="1" dirty="0" err="1" smtClean="0">
                <a:solidFill>
                  <a:srgbClr val="002060"/>
                </a:solidFill>
              </a:rPr>
              <a:t>Верные-неверные</a:t>
            </a:r>
            <a:r>
              <a:rPr lang="ru-RU" b="1" dirty="0" smtClean="0">
                <a:solidFill>
                  <a:srgbClr val="002060"/>
                </a:solidFill>
              </a:rPr>
              <a:t> суждения.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322364"/>
            <a:ext cx="10515600" cy="4854600"/>
          </a:xfrm>
        </p:spPr>
        <p:txBody>
          <a:bodyPr/>
          <a:lstStyle/>
          <a:p>
            <a:pPr indent="228600" algn="ctr">
              <a:buNone/>
            </a:pPr>
            <a:r>
              <a:rPr lang="ru-RU" sz="3200" b="1" dirty="0" smtClean="0"/>
              <a:t>Грамматическая основа предложения — это основная часть предложения, состоящая из его главных членов: подлежащего и сказуемого, — или одного из них.</a:t>
            </a:r>
          </a:p>
          <a:p>
            <a:endParaRPr lang="ru-RU" dirty="0"/>
          </a:p>
        </p:txBody>
      </p:sp>
      <p:pic>
        <p:nvPicPr>
          <p:cNvPr id="38914" name="Picture 2" descr="https://avatars.mds.yandex.net/get-pdb/2015496/0f5a4809-11a3-49af-9666-9a4fb831b751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32153" y="3179298"/>
            <a:ext cx="3474720" cy="3474720"/>
          </a:xfrm>
          <a:prstGeom prst="rect">
            <a:avLst/>
          </a:prstGeom>
          <a:noFill/>
        </p:spPr>
      </p:pic>
      <p:pic>
        <p:nvPicPr>
          <p:cNvPr id="5" name="Picture 4" descr="https://te.20minut.ua/img/cache/photogallery_full/photogallery/0007/62/981c71e1615fe85ef47fdd6521b296629ecf9800.jpeg?hash=2017-08-29-09-39-4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90782" y="3203292"/>
            <a:ext cx="2271686" cy="31874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80" name="Picture 4" descr="https://1.bp.blogspot.com/-71QkBHL8qhY/XqqRLV6q7cI/AAAAAAAACoE/CUQuA-2mYDMB0TKzkWh9QoEEVWUqBaGLQCLcBGAsYHQ/s1600/7.05%2B%25D1%2580%25D1%2583%25D1%2581%25D1%2581%25D0%25BA%25D0%25B8%25D0%25B9%2B%25D0%25BA%25D0%25B0%25D1%258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52824"/>
            <a:ext cx="12192000" cy="69108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6700" b="1" dirty="0" smtClean="0">
                <a:solidFill>
                  <a:srgbClr val="002060"/>
                </a:solidFill>
              </a:rPr>
              <a:t>Подлежащее и сказуемое.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2370" y="1308295"/>
            <a:ext cx="10832122" cy="4868668"/>
          </a:xfrm>
        </p:spPr>
        <p:txBody>
          <a:bodyPr/>
          <a:lstStyle/>
          <a:p>
            <a:pPr indent="228600" algn="just" fontAlgn="base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Подлежащим</a:t>
            </a:r>
            <a:r>
              <a:rPr lang="ru-RU" sz="2400" dirty="0" smtClean="0"/>
              <a:t> называется </a:t>
            </a:r>
            <a:r>
              <a:rPr lang="ru-RU" sz="2400" b="1" dirty="0" smtClean="0"/>
              <a:t>главный член предложения</a:t>
            </a:r>
            <a:r>
              <a:rPr lang="ru-RU" sz="2400" dirty="0" smtClean="0"/>
              <a:t>, который обозначает </a:t>
            </a:r>
            <a:r>
              <a:rPr lang="ru-RU" sz="2400" b="1" dirty="0" smtClean="0"/>
              <a:t>предмет речи</a:t>
            </a:r>
            <a:r>
              <a:rPr lang="ru-RU" sz="2400" dirty="0" smtClean="0"/>
              <a:t> и отвечает на вопросы именительного падежа </a:t>
            </a:r>
            <a:r>
              <a:rPr lang="ru-RU" sz="2400" b="1" i="1" dirty="0" smtClean="0">
                <a:solidFill>
                  <a:srgbClr val="00B050"/>
                </a:solidFill>
              </a:rPr>
              <a:t>кто?</a:t>
            </a:r>
            <a:r>
              <a:rPr lang="ru-RU" sz="2400" dirty="0" smtClean="0"/>
              <a:t> или </a:t>
            </a:r>
            <a:r>
              <a:rPr lang="ru-RU" sz="2400" b="1" i="1" dirty="0" smtClean="0">
                <a:solidFill>
                  <a:srgbClr val="00B050"/>
                </a:solidFill>
              </a:rPr>
              <a:t>что?</a:t>
            </a:r>
            <a:r>
              <a:rPr lang="ru-RU" sz="2400" dirty="0" smtClean="0"/>
              <a:t> например: </a:t>
            </a:r>
            <a:r>
              <a:rPr lang="ru-RU" sz="2400" b="1" i="1" dirty="0" smtClean="0"/>
              <a:t>Цвели </a:t>
            </a:r>
            <a:r>
              <a:rPr lang="ru-RU" sz="2400" b="1" i="1" dirty="0" smtClean="0">
                <a:solidFill>
                  <a:srgbClr val="7030A0"/>
                </a:solidFill>
              </a:rPr>
              <a:t>розы</a:t>
            </a:r>
            <a:r>
              <a:rPr lang="ru-RU" sz="2400" b="1" i="1" dirty="0" smtClean="0"/>
              <a:t>. </a:t>
            </a:r>
            <a:r>
              <a:rPr lang="ru-RU" sz="2400" b="1" i="1" dirty="0" smtClean="0">
                <a:solidFill>
                  <a:srgbClr val="7030A0"/>
                </a:solidFill>
              </a:rPr>
              <a:t>Мы</a:t>
            </a:r>
            <a:r>
              <a:rPr lang="ru-RU" sz="2400" b="1" i="1" dirty="0" smtClean="0"/>
              <a:t> любовались их нежной красотой</a:t>
            </a:r>
            <a:r>
              <a:rPr lang="ru-RU" sz="2400" dirty="0" smtClean="0"/>
              <a:t>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439508" y="2992291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 algn="just"/>
            <a:r>
              <a:rPr lang="ru-RU" sz="2400" b="1" dirty="0" smtClean="0">
                <a:solidFill>
                  <a:srgbClr val="C00000"/>
                </a:solidFill>
              </a:rPr>
              <a:t>Сказуемое</a:t>
            </a:r>
            <a:r>
              <a:rPr lang="ru-RU" sz="2400" dirty="0" smtClean="0"/>
              <a:t> — это главный член предложения, который </a:t>
            </a:r>
            <a:r>
              <a:rPr lang="ru-RU" sz="2400" b="1" dirty="0" smtClean="0"/>
              <a:t>согласуется с подлежащим</a:t>
            </a:r>
            <a:r>
              <a:rPr lang="ru-RU" sz="2400" dirty="0" smtClean="0"/>
              <a:t> и отвечает на вопросы</a:t>
            </a:r>
            <a:r>
              <a:rPr lang="ru-RU" sz="2400" b="1" i="1" dirty="0" smtClean="0"/>
              <a:t> </a:t>
            </a:r>
            <a:r>
              <a:rPr lang="ru-RU" sz="2400" b="1" i="1" dirty="0" smtClean="0">
                <a:solidFill>
                  <a:srgbClr val="00B050"/>
                </a:solidFill>
              </a:rPr>
              <a:t>что делает предмет?</a:t>
            </a:r>
            <a:r>
              <a:rPr lang="ru-RU" sz="2400" i="1" dirty="0" smtClean="0">
                <a:solidFill>
                  <a:srgbClr val="00B050"/>
                </a:solidFill>
              </a:rPr>
              <a:t> </a:t>
            </a:r>
            <a:r>
              <a:rPr lang="ru-RU" sz="2400" b="1" i="1" dirty="0" smtClean="0">
                <a:solidFill>
                  <a:srgbClr val="00B050"/>
                </a:solidFill>
              </a:rPr>
              <a:t>в каком состоянии находится? каков предмет? что с ним происходит? что он такое? кто он такой?</a:t>
            </a:r>
            <a:r>
              <a:rPr lang="ru-RU" sz="2400" dirty="0" smtClean="0"/>
              <a:t> и т.п. Например: </a:t>
            </a:r>
            <a:r>
              <a:rPr lang="ru-RU" sz="2400" b="1" i="1" dirty="0" smtClean="0">
                <a:solidFill>
                  <a:srgbClr val="7030A0"/>
                </a:solidFill>
              </a:rPr>
              <a:t>Наступил</a:t>
            </a:r>
            <a:r>
              <a:rPr lang="ru-RU" sz="2400" b="1" i="1" dirty="0" smtClean="0"/>
              <a:t> март. </a:t>
            </a:r>
            <a:endParaRPr lang="ru-RU" sz="2400" dirty="0"/>
          </a:p>
        </p:txBody>
      </p:sp>
      <p:pic>
        <p:nvPicPr>
          <p:cNvPr id="5" name="Picture 2" descr="https://fs01.infourok.ru/images/doc/87/104345/img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3046" y="2926081"/>
            <a:ext cx="4789269" cy="30808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86068" y="1319188"/>
            <a:ext cx="7230794" cy="2493158"/>
          </a:xfrm>
        </p:spPr>
        <p:txBody>
          <a:bodyPr>
            <a:noAutofit/>
          </a:bodyPr>
          <a:lstStyle/>
          <a:p>
            <a:pPr indent="228600" algn="just"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Подлежащее и сказуемое не составляют словосочетания, они являются основой предложения и связаны между собой двусторонней связью...</a:t>
            </a:r>
          </a:p>
          <a:p>
            <a:pPr indent="228600" algn="r">
              <a:buNone/>
            </a:pPr>
            <a:r>
              <a:rPr lang="ru-RU" sz="3600" b="1" dirty="0" smtClean="0"/>
              <a:t> Е. И. </a:t>
            </a:r>
            <a:r>
              <a:rPr lang="ru-RU" sz="3600" b="1" dirty="0" err="1" smtClean="0"/>
              <a:t>Литневская</a:t>
            </a:r>
            <a:endParaRPr lang="ru-RU" sz="3600" b="1" dirty="0"/>
          </a:p>
        </p:txBody>
      </p:sp>
      <p:pic>
        <p:nvPicPr>
          <p:cNvPr id="31746" name="Picture 2" descr="https://www.philol.msu.ru/~ruslang/im/f/LitnevskayaE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8796" y="967302"/>
            <a:ext cx="4078799" cy="37893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0064" y="576140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</a:rPr>
              <a:t>Чтобы легче было найти главные члены, есть такое стихотворение, которое вам поможет:</a:t>
            </a:r>
            <a:br>
              <a:rPr lang="ru-RU" sz="4000" b="1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3792" y="1895963"/>
            <a:ext cx="5112435" cy="4351338"/>
          </a:xfrm>
        </p:spPr>
        <p:txBody>
          <a:bodyPr>
            <a:normAutofit fontScale="55000" lnSpcReduction="20000"/>
          </a:bodyPr>
          <a:lstStyle/>
          <a:p>
            <a:pPr indent="0">
              <a:buNone/>
            </a:pPr>
            <a:r>
              <a:rPr lang="ru-RU" sz="4200" dirty="0" smtClean="0"/>
              <a:t>Когда перед вами задача – найти</a:t>
            </a:r>
          </a:p>
          <a:p>
            <a:pPr indent="0">
              <a:buNone/>
            </a:pPr>
            <a:r>
              <a:rPr lang="ru-RU" sz="4200" dirty="0" smtClean="0"/>
              <a:t>Главные члены предложения,</a:t>
            </a:r>
          </a:p>
          <a:p>
            <a:pPr indent="0">
              <a:buNone/>
            </a:pPr>
            <a:r>
              <a:rPr lang="ru-RU" sz="4200" dirty="0" smtClean="0"/>
              <a:t>Прежде всего отыщите </a:t>
            </a:r>
            <a:r>
              <a:rPr lang="ru-RU" sz="4200" b="1" dirty="0" smtClean="0">
                <a:solidFill>
                  <a:srgbClr val="00B050"/>
                </a:solidFill>
              </a:rPr>
              <a:t>глагол</a:t>
            </a:r>
            <a:r>
              <a:rPr lang="ru-RU" sz="4200" dirty="0" smtClean="0"/>
              <a:t>,</a:t>
            </a:r>
          </a:p>
          <a:p>
            <a:pPr indent="0">
              <a:buNone/>
            </a:pPr>
            <a:r>
              <a:rPr lang="ru-RU" sz="4200" b="1" dirty="0" smtClean="0">
                <a:solidFill>
                  <a:srgbClr val="00B050"/>
                </a:solidFill>
              </a:rPr>
              <a:t>Глагол в любом наклонении</a:t>
            </a:r>
            <a:r>
              <a:rPr lang="ru-RU" sz="4200" dirty="0" smtClean="0"/>
              <a:t>.</a:t>
            </a:r>
          </a:p>
          <a:p>
            <a:pPr indent="0">
              <a:buNone/>
            </a:pPr>
            <a:r>
              <a:rPr lang="ru-RU" sz="4200" dirty="0" smtClean="0"/>
              <a:t>Когда обнаружится этот глагол</a:t>
            </a:r>
          </a:p>
          <a:p>
            <a:pPr indent="0">
              <a:buNone/>
            </a:pPr>
            <a:r>
              <a:rPr lang="ru-RU" sz="4200" dirty="0" smtClean="0"/>
              <a:t>Между другими словами,</a:t>
            </a:r>
          </a:p>
          <a:p>
            <a:pPr indent="0">
              <a:buNone/>
            </a:pPr>
            <a:r>
              <a:rPr lang="ru-RU" sz="4200" dirty="0" smtClean="0"/>
              <a:t>То </a:t>
            </a:r>
            <a:r>
              <a:rPr lang="ru-RU" sz="4200" b="1" dirty="0" smtClean="0">
                <a:solidFill>
                  <a:srgbClr val="0070C0"/>
                </a:solidFill>
              </a:rPr>
              <a:t>подчеркните</a:t>
            </a:r>
            <a:r>
              <a:rPr lang="ru-RU" sz="4200" dirty="0" smtClean="0"/>
              <a:t> его поскорей</a:t>
            </a:r>
          </a:p>
          <a:p>
            <a:pPr indent="0">
              <a:buNone/>
            </a:pPr>
            <a:r>
              <a:rPr lang="ru-RU" sz="4200" dirty="0" smtClean="0"/>
              <a:t>Сразу </a:t>
            </a:r>
            <a:r>
              <a:rPr lang="ru-RU" sz="4200" b="1" dirty="0" smtClean="0">
                <a:solidFill>
                  <a:srgbClr val="0070C0"/>
                </a:solidFill>
              </a:rPr>
              <a:t>двумя чертами</a:t>
            </a:r>
            <a:r>
              <a:rPr lang="ru-RU" sz="4200" dirty="0" smtClean="0"/>
              <a:t>.</a:t>
            </a:r>
          </a:p>
          <a:p>
            <a:pPr>
              <a:buNone/>
            </a:pPr>
            <a:r>
              <a:rPr lang="ru-RU" dirty="0" smtClean="0"/>
              <a:t>             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9446" y="1824671"/>
            <a:ext cx="5613010" cy="2939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300" dirty="0" smtClean="0"/>
              <a:t>Потом от него мы вопросы </a:t>
            </a:r>
            <a:r>
              <a:rPr lang="ru-RU" sz="2300" b="1" i="1" dirty="0" smtClean="0">
                <a:solidFill>
                  <a:srgbClr val="002060"/>
                </a:solidFill>
              </a:rPr>
              <a:t>кто? что?</a:t>
            </a:r>
            <a:endParaRPr lang="ru-RU" sz="2300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2300" dirty="0" smtClean="0"/>
              <a:t>К другим словам направляем,</a:t>
            </a:r>
          </a:p>
          <a:p>
            <a:pPr>
              <a:buNone/>
            </a:pPr>
            <a:r>
              <a:rPr lang="ru-RU" sz="2300" dirty="0" smtClean="0"/>
              <a:t>И </a:t>
            </a:r>
            <a:r>
              <a:rPr lang="ru-RU" sz="2300" b="1" dirty="0" smtClean="0">
                <a:solidFill>
                  <a:srgbClr val="00B050"/>
                </a:solidFill>
              </a:rPr>
              <a:t>подлежащее</a:t>
            </a:r>
            <a:r>
              <a:rPr lang="ru-RU" sz="2300" dirty="0" smtClean="0"/>
              <a:t>, как на крючок,</a:t>
            </a:r>
          </a:p>
          <a:p>
            <a:pPr>
              <a:buNone/>
            </a:pPr>
            <a:r>
              <a:rPr lang="ru-RU" sz="2300" dirty="0" smtClean="0"/>
              <a:t>На эти вопросы поймаем.</a:t>
            </a:r>
          </a:p>
          <a:p>
            <a:pPr>
              <a:buNone/>
            </a:pPr>
            <a:r>
              <a:rPr lang="ru-RU" sz="2300" dirty="0" smtClean="0"/>
              <a:t>Тут мы его </a:t>
            </a:r>
            <a:r>
              <a:rPr lang="ru-RU" sz="2300" b="1" dirty="0" smtClean="0">
                <a:solidFill>
                  <a:srgbClr val="0070C0"/>
                </a:solidFill>
              </a:rPr>
              <a:t>одною чертой</a:t>
            </a:r>
          </a:p>
          <a:p>
            <a:pPr>
              <a:buNone/>
            </a:pPr>
            <a:r>
              <a:rPr lang="ru-RU" sz="2300" b="1" dirty="0" smtClean="0">
                <a:solidFill>
                  <a:srgbClr val="0070C0"/>
                </a:solidFill>
              </a:rPr>
              <a:t>Вмиг подчеркнем без сомнения</a:t>
            </a:r>
            <a:r>
              <a:rPr lang="ru-RU" sz="2300" dirty="0" smtClean="0"/>
              <a:t>,</a:t>
            </a:r>
          </a:p>
          <a:p>
            <a:pPr>
              <a:buNone/>
            </a:pPr>
            <a:r>
              <a:rPr lang="ru-RU" sz="2300" dirty="0" smtClean="0"/>
              <a:t>И полюбуйся – перед тобой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Главные члены предложения.</a:t>
            </a:r>
            <a:endParaRPr lang="ru-RU" sz="2300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676572" y="5350467"/>
            <a:ext cx="38462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/>
              <a:t>на   перемену.</a:t>
            </a:r>
            <a:endParaRPr lang="ru-RU" sz="4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81232" y="5363420"/>
            <a:ext cx="294176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 smtClean="0"/>
              <a:t>Прозвенел</a:t>
            </a:r>
            <a:endParaRPr lang="ru-RU" sz="4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680092" y="5348906"/>
            <a:ext cx="19368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 smtClean="0"/>
              <a:t>звонок</a:t>
            </a:r>
            <a:endParaRPr lang="ru-RU" sz="4000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1772529" y="6147581"/>
            <a:ext cx="2743200" cy="14068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1798320" y="6271845"/>
            <a:ext cx="2715065" cy="14068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4808805" y="6133515"/>
            <a:ext cx="1676401" cy="11723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0064" y="19631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Задание №1. 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336431"/>
            <a:ext cx="10515600" cy="5219114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b="1" dirty="0" smtClean="0"/>
              <a:t>Из данных слов составьте предложения. Решите орфографические задачи.</a:t>
            </a:r>
          </a:p>
          <a:p>
            <a:pPr indent="228600" algn="just">
              <a:buNone/>
            </a:pPr>
            <a:r>
              <a:rPr lang="ru-RU" dirty="0" smtClean="0"/>
              <a:t>Хлоп…я, на, снежные, л…</a:t>
            </a:r>
            <a:r>
              <a:rPr lang="ru-RU" dirty="0" err="1" smtClean="0"/>
              <a:t>гли</a:t>
            </a:r>
            <a:r>
              <a:rPr lang="ru-RU" dirty="0" smtClean="0"/>
              <a:t>, землю</a:t>
            </a:r>
          </a:p>
          <a:p>
            <a:pPr indent="228600" algn="just">
              <a:buNone/>
            </a:pPr>
            <a:r>
              <a:rPr lang="ru-RU" dirty="0" smtClean="0"/>
              <a:t>одел, в, </a:t>
            </a:r>
            <a:r>
              <a:rPr lang="ru-RU" dirty="0" err="1" smtClean="0"/>
              <a:t>пуш</a:t>
            </a:r>
            <a:r>
              <a:rPr lang="ru-RU" dirty="0" smtClean="0"/>
              <a:t>…</a:t>
            </a:r>
            <a:r>
              <a:rPr lang="ru-RU" dirty="0" err="1" smtClean="0"/>
              <a:t>стые</a:t>
            </a:r>
            <a:r>
              <a:rPr lang="ru-RU" dirty="0" smtClean="0"/>
              <a:t>, сне…,  рукавиц…, кусты</a:t>
            </a:r>
          </a:p>
          <a:p>
            <a:pPr indent="228600" algn="just">
              <a:buNone/>
            </a:pPr>
            <a:r>
              <a:rPr lang="ru-RU" dirty="0" smtClean="0"/>
              <a:t>над, </a:t>
            </a:r>
            <a:r>
              <a:rPr lang="ru-RU" dirty="0" err="1" smtClean="0"/>
              <a:t>нав</a:t>
            </a:r>
            <a:r>
              <a:rPr lang="ru-RU" dirty="0" smtClean="0"/>
              <a:t>…</a:t>
            </a:r>
            <a:r>
              <a:rPr lang="ru-RU" dirty="0" err="1" smtClean="0"/>
              <a:t>сают</a:t>
            </a:r>
            <a:r>
              <a:rPr lang="ru-RU" dirty="0" smtClean="0"/>
              <a:t>, м…</a:t>
            </a:r>
            <a:r>
              <a:rPr lang="ru-RU" dirty="0" err="1" smtClean="0"/>
              <a:t>хнатые</a:t>
            </a:r>
            <a:r>
              <a:rPr lang="ru-RU" dirty="0" smtClean="0"/>
              <a:t>, д…</a:t>
            </a:r>
            <a:r>
              <a:rPr lang="ru-RU" dirty="0" err="1" smtClean="0"/>
              <a:t>ревьев</a:t>
            </a:r>
            <a:r>
              <a:rPr lang="ru-RU" dirty="0" smtClean="0"/>
              <a:t>, ветки, тр…пинкой</a:t>
            </a:r>
          </a:p>
          <a:p>
            <a:pPr indent="228600" algn="just">
              <a:buFont typeface="+mj-lt"/>
              <a:buAutoNum type="arabicPeriod"/>
            </a:pPr>
            <a:r>
              <a:rPr lang="ru-RU" b="1" dirty="0" smtClean="0"/>
              <a:t> Найдите в каждом предложении  грамматическую основу и подчеркните.</a:t>
            </a:r>
          </a:p>
          <a:p>
            <a:pPr indent="228600" algn="just">
              <a:buFont typeface="+mj-lt"/>
              <a:buAutoNum type="arabicPeriod"/>
            </a:pPr>
            <a:r>
              <a:rPr lang="ru-RU" b="1" dirty="0" smtClean="0"/>
              <a:t> Определите, какой частью речи является подлежащее и сказуемое.</a:t>
            </a:r>
          </a:p>
          <a:p>
            <a:endParaRPr lang="ru-RU" dirty="0"/>
          </a:p>
        </p:txBody>
      </p:sp>
      <p:pic>
        <p:nvPicPr>
          <p:cNvPr id="4" name="Picture 4" descr="https://avatars.mds.yandex.net/get-pdb/2301590/dee02935-4d31-4356-88dd-8848df22b0c7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401713" y="970671"/>
            <a:ext cx="1382759" cy="23215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6437" y="675249"/>
            <a:ext cx="10847363" cy="5501714"/>
          </a:xfrm>
        </p:spPr>
        <p:txBody>
          <a:bodyPr/>
          <a:lstStyle/>
          <a:p>
            <a:pPr indent="-457200" algn="just">
              <a:lnSpc>
                <a:spcPct val="150000"/>
              </a:lnSpc>
              <a:buNone/>
            </a:pPr>
            <a:r>
              <a:rPr lang="ru-RU" sz="3200" dirty="0" smtClean="0"/>
              <a:t>    На землю </a:t>
            </a:r>
            <a:r>
              <a:rPr lang="ru-RU" sz="3200" u="dbl" dirty="0" smtClean="0"/>
              <a:t>л</a:t>
            </a:r>
            <a:r>
              <a:rPr lang="ru-RU" sz="3200" b="1" u="dbl" dirty="0" smtClean="0">
                <a:solidFill>
                  <a:srgbClr val="FF0000"/>
                </a:solidFill>
              </a:rPr>
              <a:t>е</a:t>
            </a:r>
            <a:r>
              <a:rPr lang="ru-RU" sz="3200" u="dbl" dirty="0" smtClean="0"/>
              <a:t>гли</a:t>
            </a:r>
            <a:r>
              <a:rPr lang="ru-RU" sz="3200" dirty="0" smtClean="0"/>
              <a:t> снежные </a:t>
            </a:r>
            <a:r>
              <a:rPr lang="ru-RU" sz="3200" u="sng" dirty="0" smtClean="0"/>
              <a:t>хлоп</a:t>
            </a:r>
            <a:r>
              <a:rPr lang="ru-RU" sz="3200" b="1" u="sng" dirty="0" smtClean="0">
                <a:solidFill>
                  <a:srgbClr val="FF0000"/>
                </a:solidFill>
              </a:rPr>
              <a:t>ь</a:t>
            </a:r>
            <a:r>
              <a:rPr lang="ru-RU" sz="3200" u="sng" dirty="0" smtClean="0"/>
              <a:t>я</a:t>
            </a:r>
            <a:r>
              <a:rPr lang="ru-RU" sz="3200" dirty="0" smtClean="0"/>
              <a:t>. </a:t>
            </a:r>
          </a:p>
          <a:p>
            <a:pPr indent="-457200">
              <a:lnSpc>
                <a:spcPct val="150000"/>
              </a:lnSpc>
              <a:buNone/>
            </a:pPr>
            <a:endParaRPr lang="ru-RU" sz="3200" dirty="0" smtClean="0"/>
          </a:p>
          <a:p>
            <a:pPr indent="-457200">
              <a:lnSpc>
                <a:spcPct val="150000"/>
              </a:lnSpc>
              <a:buNone/>
            </a:pPr>
            <a:r>
              <a:rPr lang="ru-RU" sz="3200" dirty="0" smtClean="0"/>
              <a:t>Над тр</a:t>
            </a:r>
            <a:r>
              <a:rPr lang="ru-RU" sz="3200" b="1" dirty="0" smtClean="0">
                <a:solidFill>
                  <a:srgbClr val="FF0000"/>
                </a:solidFill>
              </a:rPr>
              <a:t>о</a:t>
            </a:r>
            <a:r>
              <a:rPr lang="ru-RU" sz="3200" dirty="0" smtClean="0"/>
              <a:t>пинкой </a:t>
            </a:r>
            <a:r>
              <a:rPr lang="ru-RU" sz="3200" u="dbl" dirty="0" smtClean="0"/>
              <a:t>нав</a:t>
            </a:r>
            <a:r>
              <a:rPr lang="ru-RU" sz="3200" b="1" u="dbl" dirty="0" smtClean="0">
                <a:solidFill>
                  <a:srgbClr val="FF0000"/>
                </a:solidFill>
              </a:rPr>
              <a:t>и</a:t>
            </a:r>
            <a:r>
              <a:rPr lang="ru-RU" sz="3200" u="dbl" dirty="0" smtClean="0"/>
              <a:t>сают</a:t>
            </a:r>
            <a:r>
              <a:rPr lang="ru-RU" sz="3200" dirty="0" smtClean="0"/>
              <a:t> м</a:t>
            </a:r>
            <a:r>
              <a:rPr lang="ru-RU" sz="3200" b="1" dirty="0" smtClean="0">
                <a:solidFill>
                  <a:srgbClr val="FF0000"/>
                </a:solidFill>
              </a:rPr>
              <a:t>о</a:t>
            </a:r>
            <a:r>
              <a:rPr lang="ru-RU" sz="3200" dirty="0" smtClean="0"/>
              <a:t>хнатые </a:t>
            </a:r>
            <a:r>
              <a:rPr lang="ru-RU" sz="3200" u="sng" dirty="0" smtClean="0"/>
              <a:t>ветки</a:t>
            </a:r>
            <a:r>
              <a:rPr lang="ru-RU" sz="3200" dirty="0" smtClean="0"/>
              <a:t> д</a:t>
            </a:r>
            <a:r>
              <a:rPr lang="ru-RU" sz="3200" b="1" dirty="0" smtClean="0">
                <a:solidFill>
                  <a:srgbClr val="FF0000"/>
                </a:solidFill>
              </a:rPr>
              <a:t>е</a:t>
            </a:r>
            <a:r>
              <a:rPr lang="ru-RU" sz="3200" dirty="0" smtClean="0"/>
              <a:t>ревьев.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986696" y="543337"/>
            <a:ext cx="9877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</a:rPr>
              <a:t>сущ</a:t>
            </a:r>
            <a:r>
              <a:rPr lang="ru-RU" sz="2800" b="1" dirty="0" smtClean="0"/>
              <a:t>.</a:t>
            </a:r>
            <a:endParaRPr lang="ru-RU" sz="2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803860" y="1413189"/>
            <a:ext cx="9877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</a:rPr>
              <a:t>сущ</a:t>
            </a:r>
            <a:r>
              <a:rPr lang="ru-RU" sz="2800" b="1" dirty="0" smtClean="0"/>
              <a:t>.</a:t>
            </a:r>
            <a:endParaRPr lang="ru-RU" sz="2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320783" y="2257251"/>
            <a:ext cx="9877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</a:rPr>
              <a:t>сущ</a:t>
            </a:r>
            <a:r>
              <a:rPr lang="ru-RU" sz="2800" b="1" dirty="0" smtClean="0"/>
              <a:t>.</a:t>
            </a:r>
            <a:endParaRPr lang="ru-RU" sz="2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166535" y="515201"/>
            <a:ext cx="6518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00B050"/>
                </a:solidFill>
              </a:rPr>
              <a:t>гл.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35193" y="1385052"/>
            <a:ext cx="6518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00B050"/>
                </a:solidFill>
              </a:rPr>
              <a:t>гл.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19268" y="2243182"/>
            <a:ext cx="6518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00B050"/>
                </a:solidFill>
              </a:rPr>
              <a:t>гл.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766189" y="1551942"/>
            <a:ext cx="7905690" cy="7397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-457200" algn="just">
              <a:lnSpc>
                <a:spcPct val="150000"/>
              </a:lnSpc>
              <a:buNone/>
            </a:pPr>
            <a:r>
              <a:rPr lang="ru-RU" sz="3200" u="sng" dirty="0" smtClean="0"/>
              <a:t>Сне</a:t>
            </a:r>
            <a:r>
              <a:rPr lang="ru-RU" sz="3200" b="1" u="sng" dirty="0" smtClean="0">
                <a:solidFill>
                  <a:srgbClr val="FF0000"/>
                </a:solidFill>
              </a:rPr>
              <a:t>г</a:t>
            </a:r>
            <a:r>
              <a:rPr lang="ru-RU" sz="3200" dirty="0" smtClean="0">
                <a:solidFill>
                  <a:srgbClr val="FF0000"/>
                </a:solidFill>
              </a:rPr>
              <a:t> </a:t>
            </a:r>
            <a:r>
              <a:rPr lang="ru-RU" sz="3200" u="dbl" dirty="0" smtClean="0"/>
              <a:t>одел</a:t>
            </a:r>
            <a:r>
              <a:rPr lang="ru-RU" sz="3200" dirty="0" smtClean="0"/>
              <a:t> кусты в пуш</a:t>
            </a:r>
            <a:r>
              <a:rPr lang="ru-RU" sz="3200" b="1" dirty="0" smtClean="0">
                <a:solidFill>
                  <a:srgbClr val="FF0000"/>
                </a:solidFill>
              </a:rPr>
              <a:t>и</a:t>
            </a:r>
            <a:r>
              <a:rPr lang="ru-RU" sz="3200" dirty="0" smtClean="0"/>
              <a:t>стые рукавиц</a:t>
            </a:r>
            <a:r>
              <a:rPr lang="ru-RU" sz="3200" b="1" dirty="0" smtClean="0">
                <a:solidFill>
                  <a:srgbClr val="FF0000"/>
                </a:solidFill>
              </a:rPr>
              <a:t>ы</a:t>
            </a:r>
            <a:r>
              <a:rPr lang="ru-RU" sz="3200" b="1" dirty="0" smtClean="0"/>
              <a:t>.</a:t>
            </a:r>
            <a:r>
              <a:rPr lang="ru-RU" sz="3200" dirty="0" smtClean="0"/>
              <a:t> </a:t>
            </a:r>
          </a:p>
        </p:txBody>
      </p:sp>
      <p:pic>
        <p:nvPicPr>
          <p:cNvPr id="28680" name="Picture 8" descr="http://i.mycdn.me/i?r=AzEPZsRbOZEKgBhR0XGMT1Rk7evt0C5V-Hc2FWJER9YevKaKTM5SRkZCeTgDn6uOyi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2683" y="3273075"/>
            <a:ext cx="5036234" cy="32402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https://ds03.infourok.ru/uploads/ex/06aa/0003fe49-3a6a33e8/2/img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1999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85400" y="172227"/>
            <a:ext cx="7439655" cy="866234"/>
          </a:xfrm>
          <a:prstGeom prst="rect">
            <a:avLst/>
          </a:prstGeom>
        </p:spPr>
        <p:txBody>
          <a:bodyPr vert="horz" wrap="square" lIns="0" tIns="34896" rIns="0" bIns="0" rtlCol="0" anchor="ctr">
            <a:spAutoFit/>
          </a:bodyPr>
          <a:lstStyle/>
          <a:p>
            <a:pPr marL="26842" algn="ctr">
              <a:lnSpc>
                <a:spcPct val="100000"/>
              </a:lnSpc>
              <a:spcBef>
                <a:spcPts val="275"/>
              </a:spcBef>
            </a:pPr>
            <a:r>
              <a:rPr lang="ru-RU" sz="5400" dirty="0" smtClean="0"/>
              <a:t>Сегодня на уроке</a:t>
            </a:r>
            <a:endParaRPr sz="5400" dirty="0"/>
          </a:p>
        </p:txBody>
      </p:sp>
      <p:sp>
        <p:nvSpPr>
          <p:cNvPr id="16" name="TextBox 15"/>
          <p:cNvSpPr txBox="1"/>
          <p:nvPr/>
        </p:nvSpPr>
        <p:spPr>
          <a:xfrm>
            <a:off x="6569612" y="1702706"/>
            <a:ext cx="5261317" cy="1118772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0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Вспомним, какие члены предложения относятся к главным, какие – к второстепенным.</a:t>
            </a:r>
            <a:endParaRPr lang="en-US" sz="1600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69612" y="3107085"/>
            <a:ext cx="5008098" cy="1303438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Повторим, что является грамматической основой предложения.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527409" y="4595871"/>
            <a:ext cx="5148776" cy="934106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Узнаем о способах </a:t>
            </a: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выражения подлежащего.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5415742" y="1667629"/>
            <a:ext cx="0" cy="4401749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5590046" y="1678981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5533775" y="3167767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5590045" y="4726892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pic>
        <p:nvPicPr>
          <p:cNvPr id="13" name="Picture 2" descr="https://avatars.mds.yandex.net/get-pdb/2080369/f2a27e2a-11b9-4224-870c-13651744e9f8/s1200?webp=fals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0096" y="1927275"/>
            <a:ext cx="4261373" cy="31960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  <p:bldP spid="21" grpId="0" animBg="1"/>
      <p:bldP spid="22" grpId="0" animBg="1"/>
      <p:bldP spid="2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2267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Задание №2.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097280"/>
            <a:ext cx="10515600" cy="5079684"/>
          </a:xfrm>
        </p:spPr>
        <p:txBody>
          <a:bodyPr>
            <a:normAutofit/>
          </a:bodyPr>
          <a:lstStyle/>
          <a:p>
            <a:pPr indent="228600" algn="ctr">
              <a:buNone/>
            </a:pPr>
            <a:r>
              <a:rPr lang="ru-RU" b="1" dirty="0" smtClean="0"/>
              <a:t>Подчеркнуть подлежащее, определить, чем оно выражено.</a:t>
            </a:r>
          </a:p>
          <a:p>
            <a:pPr indent="228600" algn="just">
              <a:lnSpc>
                <a:spcPct val="200000"/>
              </a:lnSpc>
              <a:buAutoNum type="arabicPeriod"/>
            </a:pPr>
            <a:r>
              <a:rPr lang="ru-RU" dirty="0" smtClean="0"/>
              <a:t>Молчание было довольно продолжительное. </a:t>
            </a:r>
          </a:p>
          <a:p>
            <a:pPr indent="228600" algn="just">
              <a:lnSpc>
                <a:spcPct val="200000"/>
              </a:lnSpc>
              <a:buAutoNum type="arabicPeriod"/>
            </a:pPr>
            <a:r>
              <a:rPr lang="ru-RU" dirty="0" smtClean="0"/>
              <a:t> Домашние Настю к себе не требовали.</a:t>
            </a:r>
          </a:p>
          <a:p>
            <a:pPr indent="228600" algn="just">
              <a:lnSpc>
                <a:spcPct val="200000"/>
              </a:lnSpc>
              <a:buAutoNum type="arabicPeriod"/>
            </a:pPr>
            <a:r>
              <a:rPr lang="ru-RU" dirty="0" smtClean="0"/>
              <a:t> Восемнадцать не делится на четыре.</a:t>
            </a:r>
          </a:p>
          <a:p>
            <a:pPr indent="228600" algn="just">
              <a:lnSpc>
                <a:spcPct val="200000"/>
              </a:lnSpc>
              <a:buAutoNum type="arabicPeriod"/>
            </a:pPr>
            <a:r>
              <a:rPr lang="ru-RU" dirty="0" smtClean="0"/>
              <a:t> Ловить снегирей – увлекательное занятие. </a:t>
            </a:r>
          </a:p>
          <a:p>
            <a:endParaRPr lang="ru-RU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378634" y="2757267"/>
            <a:ext cx="1730326" cy="1407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1836726" y="2020445"/>
            <a:ext cx="8723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сущ.</a:t>
            </a:r>
            <a:endParaRPr lang="ru-RU" sz="2400" b="1" dirty="0">
              <a:solidFill>
                <a:srgbClr val="00B050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474763" y="3753729"/>
            <a:ext cx="1730326" cy="1407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830841" y="3033319"/>
            <a:ext cx="10278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прил.</a:t>
            </a:r>
            <a:endParaRPr lang="ru-RU" sz="2400" b="1" dirty="0">
              <a:solidFill>
                <a:srgbClr val="00B05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500553" y="4764258"/>
            <a:ext cx="2353995" cy="469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2261687" y="4018057"/>
            <a:ext cx="10038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 smtClean="0">
                <a:solidFill>
                  <a:srgbClr val="00B050"/>
                </a:solidFill>
              </a:rPr>
              <a:t>числ</a:t>
            </a:r>
            <a:r>
              <a:rPr lang="ru-RU" sz="2400" b="1" dirty="0" smtClean="0">
                <a:solidFill>
                  <a:srgbClr val="00B050"/>
                </a:solidFill>
              </a:rPr>
              <a:t>.</a:t>
            </a:r>
            <a:endParaRPr lang="ru-RU" sz="2400" b="1" dirty="0">
              <a:solidFill>
                <a:srgbClr val="00B050"/>
              </a:solidFill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512276" y="5746653"/>
            <a:ext cx="1104315" cy="7033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1612887" y="4974660"/>
            <a:ext cx="9140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 smtClean="0">
                <a:solidFill>
                  <a:srgbClr val="00B050"/>
                </a:solidFill>
              </a:rPr>
              <a:t>инф</a:t>
            </a:r>
            <a:r>
              <a:rPr lang="ru-RU" sz="2400" b="1" dirty="0" smtClean="0">
                <a:solidFill>
                  <a:srgbClr val="00B050"/>
                </a:solidFill>
              </a:rPr>
              <a:t>.</a:t>
            </a:r>
            <a:endParaRPr lang="ru-RU" sz="2400" b="1" dirty="0">
              <a:solidFill>
                <a:srgbClr val="00B050"/>
              </a:solidFill>
            </a:endParaRPr>
          </a:p>
        </p:txBody>
      </p:sp>
      <p:pic>
        <p:nvPicPr>
          <p:cNvPr id="32771" name="Picture 3" descr="https://avatars.mds.yandex.net/get-pdb/1530302/1f9a7e5f-0b4c-4e60-ad66-d0629633d1cb/s1200?webp=fal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67580" y="2363372"/>
            <a:ext cx="2644725" cy="33059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3" grpId="0"/>
      <p:bldP spid="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012874"/>
            <a:ext cx="10515600" cy="5164089"/>
          </a:xfrm>
        </p:spPr>
        <p:txBody>
          <a:bodyPr/>
          <a:lstStyle/>
          <a:p>
            <a:pPr indent="228600" algn="just">
              <a:buNone/>
            </a:pPr>
            <a:r>
              <a:rPr lang="ru-RU" sz="3600" dirty="0" smtClean="0"/>
              <a:t>5. А в раннем детстве всё представляется нам в </a:t>
            </a:r>
            <a:r>
              <a:rPr lang="ru-RU" sz="3600" dirty="0" err="1" smtClean="0"/>
              <a:t>розовом</a:t>
            </a:r>
            <a:r>
              <a:rPr lang="ru-RU" sz="3600" dirty="0" smtClean="0"/>
              <a:t> цвете. </a:t>
            </a:r>
          </a:p>
          <a:p>
            <a:pPr indent="228600" algn="just">
              <a:buNone/>
            </a:pPr>
            <a:endParaRPr lang="ru-RU" sz="3600" dirty="0" smtClean="0"/>
          </a:p>
          <a:p>
            <a:pPr indent="228600" algn="just">
              <a:buNone/>
            </a:pPr>
            <a:r>
              <a:rPr lang="ru-RU" sz="3600" dirty="0" smtClean="0"/>
              <a:t>6. «Ура» прокатилось над судами флотилии. </a:t>
            </a:r>
          </a:p>
          <a:p>
            <a:pPr indent="228600" algn="just">
              <a:buNone/>
            </a:pPr>
            <a:r>
              <a:rPr lang="ru-RU" sz="3600" dirty="0" smtClean="0"/>
              <a:t> </a:t>
            </a:r>
          </a:p>
          <a:p>
            <a:pPr indent="228600" algn="just">
              <a:buNone/>
            </a:pPr>
            <a:r>
              <a:rPr lang="ru-RU" sz="3600" dirty="0" smtClean="0"/>
              <a:t>7. Она не сводила с него</a:t>
            </a:r>
          </a:p>
          <a:p>
            <a:pPr indent="228600" algn="just">
              <a:buNone/>
            </a:pPr>
            <a:r>
              <a:rPr lang="ru-RU" sz="3600" dirty="0" smtClean="0"/>
              <a:t>влюблённых глаз.  </a:t>
            </a:r>
          </a:p>
          <a:p>
            <a:endParaRPr lang="ru-RU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6865034" y="1519310"/>
            <a:ext cx="773723" cy="1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6771331" y="669946"/>
            <a:ext cx="10909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</a:rPr>
              <a:t>мест.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31226" y="3565546"/>
            <a:ext cx="10909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</a:rPr>
              <a:t>мест.</a:t>
            </a:r>
            <a:endParaRPr lang="ru-RU" sz="2800" b="1" dirty="0">
              <a:solidFill>
                <a:srgbClr val="00B050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1995268" y="3334043"/>
            <a:ext cx="1085557" cy="11722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941423" y="2311177"/>
            <a:ext cx="12282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</a:rPr>
              <a:t>межд.</a:t>
            </a:r>
            <a:endParaRPr lang="ru-RU" sz="2800" b="1" dirty="0">
              <a:solidFill>
                <a:srgbClr val="00B05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1781908" y="4541520"/>
            <a:ext cx="1085557" cy="11722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62" name="Picture 2" descr="http://syria.mil.ru/images/upload/2018/zXJjulzf4B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5711" y="3342866"/>
            <a:ext cx="4418086" cy="29453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0403" y="19631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Синквейн</a:t>
            </a:r>
            <a:endParaRPr lang="ru-RU" sz="5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05795" y="1237957"/>
            <a:ext cx="11354795" cy="5106572"/>
          </a:xfrm>
        </p:spPr>
        <p:txBody>
          <a:bodyPr>
            <a:normAutofit fontScale="25000" lnSpcReduction="20000"/>
          </a:bodyPr>
          <a:lstStyle/>
          <a:p>
            <a:pPr indent="342900" algn="just">
              <a:buNone/>
            </a:pPr>
            <a:r>
              <a:rPr lang="ru-RU" sz="128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Синквейн</a:t>
            </a:r>
            <a:r>
              <a:rPr lang="ru-RU" sz="12800" dirty="0" smtClean="0">
                <a:latin typeface="Arial" pitchFamily="34" charset="0"/>
                <a:cs typeface="Arial" pitchFamily="34" charset="0"/>
              </a:rPr>
              <a:t> - стихотворение из пяти строк, написанное по определенным правилам.</a:t>
            </a:r>
          </a:p>
          <a:p>
            <a:pPr indent="342900" algn="just">
              <a:buNone/>
            </a:pPr>
            <a:r>
              <a:rPr lang="ru-RU" sz="1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 строка </a:t>
            </a:r>
            <a:r>
              <a:rPr lang="ru-RU" sz="12800" dirty="0" smtClean="0">
                <a:latin typeface="Arial" pitchFamily="34" charset="0"/>
                <a:cs typeface="Arial" pitchFamily="34" charset="0"/>
              </a:rPr>
              <a:t>- заголовок, в который вносится ключевое слово, понятие, тема </a:t>
            </a:r>
            <a:r>
              <a:rPr lang="ru-RU" sz="12800" dirty="0" err="1" smtClean="0">
                <a:latin typeface="Arial" pitchFamily="34" charset="0"/>
                <a:cs typeface="Arial" pitchFamily="34" charset="0"/>
              </a:rPr>
              <a:t>синквейна</a:t>
            </a:r>
            <a:r>
              <a:rPr lang="ru-RU" sz="12800" dirty="0" smtClean="0">
                <a:latin typeface="Arial" pitchFamily="34" charset="0"/>
                <a:cs typeface="Arial" pitchFamily="34" charset="0"/>
              </a:rPr>
              <a:t>, выраженное в форме </a:t>
            </a:r>
            <a:r>
              <a:rPr lang="ru-RU" sz="12800" b="1" i="1" dirty="0" smtClean="0">
                <a:latin typeface="Arial" pitchFamily="34" charset="0"/>
                <a:cs typeface="Arial" pitchFamily="34" charset="0"/>
              </a:rPr>
              <a:t>существительного.</a:t>
            </a:r>
          </a:p>
          <a:p>
            <a:pPr indent="342900" algn="just">
              <a:buNone/>
            </a:pPr>
            <a:r>
              <a:rPr lang="ru-RU" sz="1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2 строка </a:t>
            </a:r>
            <a:r>
              <a:rPr lang="ru-RU" sz="128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ru-RU" sz="12800" b="1" i="1" dirty="0" smtClean="0">
                <a:latin typeface="Arial" pitchFamily="34" charset="0"/>
                <a:cs typeface="Arial" pitchFamily="34" charset="0"/>
              </a:rPr>
              <a:t>два прилагательных</a:t>
            </a:r>
            <a:r>
              <a:rPr lang="ru-RU" sz="1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indent="342900" algn="just">
              <a:buNone/>
            </a:pPr>
            <a:r>
              <a:rPr lang="ru-RU" sz="1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3 строка </a:t>
            </a:r>
            <a:r>
              <a:rPr lang="ru-RU" sz="128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ru-RU" sz="12800" b="1" i="1" dirty="0" smtClean="0">
                <a:latin typeface="Arial" pitchFamily="34" charset="0"/>
                <a:cs typeface="Arial" pitchFamily="34" charset="0"/>
              </a:rPr>
              <a:t>три</a:t>
            </a:r>
            <a:r>
              <a:rPr lang="ru-RU" sz="1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800" b="1" i="1" dirty="0" smtClean="0">
                <a:latin typeface="Arial" pitchFamily="34" charset="0"/>
                <a:cs typeface="Arial" pitchFamily="34" charset="0"/>
              </a:rPr>
              <a:t>глагола</a:t>
            </a:r>
            <a:r>
              <a:rPr lang="ru-RU" sz="12800" dirty="0" smtClean="0">
                <a:latin typeface="Arial" pitchFamily="34" charset="0"/>
                <a:cs typeface="Arial" pitchFamily="34" charset="0"/>
              </a:rPr>
              <a:t>. </a:t>
            </a:r>
          </a:p>
          <a:p>
            <a:pPr indent="342900" algn="just">
              <a:buNone/>
            </a:pPr>
            <a:r>
              <a:rPr lang="ru-RU" sz="1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4 строка </a:t>
            </a:r>
            <a:r>
              <a:rPr lang="ru-RU" sz="128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ru-RU" sz="12800" b="1" i="1" dirty="0" smtClean="0">
                <a:latin typeface="Arial" pitchFamily="34" charset="0"/>
                <a:cs typeface="Arial" pitchFamily="34" charset="0"/>
              </a:rPr>
              <a:t>предложение</a:t>
            </a:r>
            <a:r>
              <a:rPr lang="ru-RU" sz="12800" dirty="0" smtClean="0">
                <a:latin typeface="Arial" pitchFamily="34" charset="0"/>
                <a:cs typeface="Arial" pitchFamily="34" charset="0"/>
              </a:rPr>
              <a:t>, несущее определенный смысл.</a:t>
            </a:r>
          </a:p>
          <a:p>
            <a:pPr indent="342900">
              <a:buNone/>
            </a:pPr>
            <a:r>
              <a:rPr lang="ru-RU" sz="1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5 строка </a:t>
            </a:r>
            <a:r>
              <a:rPr lang="ru-RU" sz="128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ru-RU" sz="12800" b="1" i="1" dirty="0" smtClean="0">
                <a:latin typeface="Arial" pitchFamily="34" charset="0"/>
                <a:cs typeface="Arial" pitchFamily="34" charset="0"/>
              </a:rPr>
              <a:t>вывод</a:t>
            </a:r>
            <a:r>
              <a:rPr lang="ru-RU" sz="12800" dirty="0" smtClean="0">
                <a:latin typeface="Arial" pitchFamily="34" charset="0"/>
                <a:cs typeface="Arial" pitchFamily="34" charset="0"/>
              </a:rPr>
              <a:t>. </a:t>
            </a:r>
          </a:p>
          <a:p>
            <a:endParaRPr lang="ru-RU" dirty="0"/>
          </a:p>
        </p:txBody>
      </p:sp>
      <p:pic>
        <p:nvPicPr>
          <p:cNvPr id="4" name="Picture 1" descr="C:\Users\user\Desktop\к презентациям\1544028067_hello_html_16e8489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64172" y="4670474"/>
            <a:ext cx="2503752" cy="187781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647114"/>
            <a:ext cx="10515600" cy="552984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b="1" i="1" dirty="0" smtClean="0">
                <a:solidFill>
                  <a:srgbClr val="7030A0"/>
                </a:solidFill>
              </a:rPr>
              <a:t>Подлежащее.</a:t>
            </a:r>
          </a:p>
          <a:p>
            <a:pPr algn="ctr">
              <a:buNone/>
            </a:pPr>
            <a:r>
              <a:rPr lang="ru-RU" sz="4800" i="1" dirty="0" smtClean="0">
                <a:solidFill>
                  <a:srgbClr val="7030A0"/>
                </a:solidFill>
              </a:rPr>
              <a:t>Независимое, основополагающее.</a:t>
            </a:r>
          </a:p>
          <a:p>
            <a:pPr algn="ctr">
              <a:buNone/>
            </a:pPr>
            <a:r>
              <a:rPr lang="ru-RU" sz="4800" i="1" dirty="0" smtClean="0">
                <a:solidFill>
                  <a:srgbClr val="7030A0"/>
                </a:solidFill>
              </a:rPr>
              <a:t>Обозначает, называет, отвечает.</a:t>
            </a:r>
          </a:p>
          <a:p>
            <a:pPr algn="ctr">
              <a:buNone/>
            </a:pPr>
            <a:r>
              <a:rPr lang="ru-RU" sz="4800" i="1" dirty="0" smtClean="0">
                <a:solidFill>
                  <a:srgbClr val="7030A0"/>
                </a:solidFill>
              </a:rPr>
              <a:t>Подлежащее – главный член предложения.</a:t>
            </a:r>
          </a:p>
          <a:p>
            <a:pPr algn="ctr">
              <a:buNone/>
            </a:pPr>
            <a:r>
              <a:rPr lang="ru-RU" sz="4800" i="1" dirty="0" smtClean="0">
                <a:solidFill>
                  <a:srgbClr val="7030A0"/>
                </a:solidFill>
              </a:rPr>
              <a:t>Предмет.</a:t>
            </a:r>
          </a:p>
          <a:p>
            <a:endParaRPr lang="ru-RU" dirty="0"/>
          </a:p>
        </p:txBody>
      </p:sp>
      <p:pic>
        <p:nvPicPr>
          <p:cNvPr id="4" name="Picture 1" descr="C:\Users\user\Desktop\к презентациям\26391409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09654" y="4248443"/>
            <a:ext cx="2011878" cy="19809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2268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Задание №3.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2268" y="2335236"/>
            <a:ext cx="10515600" cy="4066809"/>
          </a:xfrm>
        </p:spPr>
        <p:txBody>
          <a:bodyPr/>
          <a:lstStyle/>
          <a:p>
            <a:pPr indent="0">
              <a:buNone/>
            </a:pPr>
            <a:endParaRPr lang="ru-RU" b="1" dirty="0" smtClean="0"/>
          </a:p>
          <a:p>
            <a:pPr indent="0">
              <a:buNone/>
            </a:pPr>
            <a:r>
              <a:rPr lang="ru-RU" dirty="0" smtClean="0"/>
              <a:t>1. В поле вышли                                         Родине служить.</a:t>
            </a:r>
          </a:p>
          <a:p>
            <a:pPr indent="0">
              <a:buNone/>
            </a:pPr>
            <a:r>
              <a:rPr lang="ru-RU" dirty="0" smtClean="0"/>
              <a:t>2. Пятью пять-                                             а </a:t>
            </a:r>
            <a:r>
              <a:rPr lang="ru-RU" dirty="0" err="1" smtClean="0"/>
              <a:t>неученье-тьма</a:t>
            </a:r>
            <a:r>
              <a:rPr lang="ru-RU" dirty="0" smtClean="0"/>
              <a:t>.</a:t>
            </a:r>
          </a:p>
          <a:p>
            <a:pPr indent="0">
              <a:buNone/>
            </a:pPr>
            <a:r>
              <a:rPr lang="ru-RU" dirty="0" smtClean="0"/>
              <a:t>3. Ученье-свет                                             от мала до велика.</a:t>
            </a:r>
          </a:p>
          <a:p>
            <a:pPr indent="0">
              <a:buNone/>
            </a:pPr>
            <a:r>
              <a:rPr lang="ru-RU" dirty="0" smtClean="0"/>
              <a:t>4. Жить-                                                        двадцать пять.</a:t>
            </a:r>
          </a:p>
          <a:p>
            <a:pPr>
              <a:buNone/>
            </a:pPr>
            <a:r>
              <a:rPr lang="ru-RU" dirty="0" smtClean="0"/>
              <a:t>  5. Смелый к победе                                     стремится.</a:t>
            </a:r>
          </a:p>
          <a:p>
            <a:pPr>
              <a:buNone/>
            </a:pPr>
            <a:r>
              <a:rPr lang="ru-RU" dirty="0" smtClean="0"/>
              <a:t>  6. Учиться-                                                    всегда пригодится.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34793" y="1180738"/>
            <a:ext cx="1011935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/>
              <a:t>   Соедините части предложения по вариантам, выделите подлежащие, определите, чем они выражены.</a:t>
            </a:r>
            <a:endParaRPr lang="ru-RU" sz="2800" dirty="0"/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4023360" y="3137096"/>
            <a:ext cx="3910818" cy="956602"/>
          </a:xfrm>
          <a:prstGeom prst="straightConnector1">
            <a:avLst/>
          </a:prstGeom>
          <a:ln w="38100">
            <a:tailEnd type="arrow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3781864" y="3584917"/>
            <a:ext cx="4166382" cy="1043354"/>
          </a:xfrm>
          <a:prstGeom prst="straightConnector1">
            <a:avLst/>
          </a:prstGeom>
          <a:ln w="38100">
            <a:tailEnd type="arrow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3613052" y="3629465"/>
            <a:ext cx="4292991" cy="504093"/>
          </a:xfrm>
          <a:prstGeom prst="straightConnector1">
            <a:avLst/>
          </a:prstGeom>
          <a:ln w="38100">
            <a:tailEnd type="arrow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2656450" y="3108960"/>
            <a:ext cx="5249593" cy="1531035"/>
          </a:xfrm>
          <a:prstGeom prst="straightConnector1">
            <a:avLst/>
          </a:prstGeom>
          <a:ln w="38100">
            <a:tailEnd type="arrow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3092548" y="5652868"/>
            <a:ext cx="4855698" cy="2344"/>
          </a:xfrm>
          <a:prstGeom prst="straightConnector1">
            <a:avLst/>
          </a:prstGeom>
          <a:ln w="38100">
            <a:tailEnd type="arrow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4513384" y="5104228"/>
            <a:ext cx="3420794" cy="30480"/>
          </a:xfrm>
          <a:prstGeom prst="straightConnector1">
            <a:avLst/>
          </a:prstGeom>
          <a:ln w="38100">
            <a:tailEnd type="arrow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8016240" y="4332849"/>
            <a:ext cx="3069102" cy="11723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1446628" y="4811151"/>
            <a:ext cx="1085557" cy="11722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1531034" y="4288301"/>
            <a:ext cx="1155895" cy="2345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8269459" y="3753728"/>
            <a:ext cx="1507587" cy="2346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1516967" y="3770142"/>
            <a:ext cx="1929618" cy="25789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1516966" y="5303520"/>
            <a:ext cx="1324708" cy="11722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1573237" y="5852160"/>
            <a:ext cx="1240301" cy="11722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1808590" y="3666365"/>
            <a:ext cx="7216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сущ</a:t>
            </a:r>
            <a:r>
              <a:rPr lang="ru-RU" sz="2400" b="1" dirty="0" smtClean="0">
                <a:solidFill>
                  <a:srgbClr val="00B050"/>
                </a:solidFill>
              </a:rPr>
              <a:t>.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690165" y="4749577"/>
            <a:ext cx="8178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прил.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867792" y="3188064"/>
            <a:ext cx="800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>
                <a:solidFill>
                  <a:srgbClr val="00B050"/>
                </a:solidFill>
              </a:rPr>
              <a:t>числ</a:t>
            </a:r>
            <a:r>
              <a:rPr lang="ru-RU" b="1" dirty="0" smtClean="0">
                <a:solidFill>
                  <a:srgbClr val="00B050"/>
                </a:solidFill>
              </a:rPr>
              <a:t>.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8629076" y="3157584"/>
            <a:ext cx="7216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сущ</a:t>
            </a:r>
            <a:r>
              <a:rPr lang="ru-RU" sz="2400" b="1" dirty="0" smtClean="0">
                <a:solidFill>
                  <a:srgbClr val="00B050"/>
                </a:solidFill>
              </a:rPr>
              <a:t>.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1711361" y="5256015"/>
            <a:ext cx="7328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>
                <a:solidFill>
                  <a:srgbClr val="00B050"/>
                </a:solidFill>
              </a:rPr>
              <a:t>инф</a:t>
            </a:r>
            <a:r>
              <a:rPr lang="ru-RU" b="1" dirty="0" smtClean="0">
                <a:solidFill>
                  <a:srgbClr val="00B050"/>
                </a:solidFill>
              </a:rPr>
              <a:t>.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9045284" y="3750771"/>
            <a:ext cx="8383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фраз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1680881" y="4226728"/>
            <a:ext cx="7328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>
                <a:solidFill>
                  <a:srgbClr val="00B050"/>
                </a:solidFill>
              </a:rPr>
              <a:t>инф</a:t>
            </a:r>
            <a:r>
              <a:rPr lang="ru-RU" b="1" dirty="0" smtClean="0">
                <a:solidFill>
                  <a:srgbClr val="00B050"/>
                </a:solidFill>
              </a:rPr>
              <a:t>.</a:t>
            </a:r>
            <a:endParaRPr lang="ru-RU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5" grpId="0"/>
      <p:bldP spid="36" grpId="0"/>
      <p:bldP spid="37" grpId="0"/>
      <p:bldP spid="3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6569612" y="1702706"/>
            <a:ext cx="5261317" cy="1118772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0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Вспомнили, какие члены предложения относятся к главным, какие – к второстепенным.</a:t>
            </a:r>
            <a:endParaRPr lang="en-US" sz="1600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69612" y="3107085"/>
            <a:ext cx="5008098" cy="1303438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Повторили, что является грамматической основой предложения.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527409" y="4595871"/>
            <a:ext cx="5148776" cy="934106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Узнали о способах выражения подлежащего.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5415742" y="1667629"/>
            <a:ext cx="0" cy="4401749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5590046" y="1678981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5533775" y="3167767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5590045" y="4726892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pic>
        <p:nvPicPr>
          <p:cNvPr id="13" name="Picture 2" descr="https://avatars.mds.yandex.net/get-pdb/2080369/f2a27e2a-11b9-4224-870c-13651744e9f8/s1200?webp=fals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0096" y="1927275"/>
            <a:ext cx="4261373" cy="3196030"/>
          </a:xfrm>
          <a:prstGeom prst="rect">
            <a:avLst/>
          </a:prstGeom>
          <a:noFill/>
        </p:spPr>
      </p:pic>
      <p:sp>
        <p:nvSpPr>
          <p:cNvPr id="12" name="object 2"/>
          <p:cNvSpPr txBox="1">
            <a:spLocks noGrp="1"/>
          </p:cNvSpPr>
          <p:nvPr/>
        </p:nvSpPr>
        <p:spPr>
          <a:xfrm>
            <a:off x="2053992" y="186307"/>
            <a:ext cx="8534181" cy="773901"/>
          </a:xfrm>
          <a:prstGeom prst="rect">
            <a:avLst/>
          </a:prstGeom>
        </p:spPr>
        <p:txBody>
          <a:bodyPr vert="horz" wrap="square" lIns="0" tIns="34896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600" b="1" i="0" kern="120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42" algn="ctr">
              <a:lnSpc>
                <a:spcPct val="100000"/>
              </a:lnSpc>
              <a:spcBef>
                <a:spcPts val="275"/>
              </a:spcBef>
            </a:pPr>
            <a:r>
              <a:rPr lang="ru-RU" sz="4800" dirty="0" smtClean="0"/>
              <a:t>Подведение итогов урока.</a:t>
            </a:r>
            <a:endParaRPr sz="4800" dirty="0"/>
          </a:p>
        </p:txBody>
      </p:sp>
    </p:spTree>
    <p:extLst>
      <p:ext uri="{BB962C8B-B14F-4D97-AF65-F5344CB8AC3E}">
        <p14:creationId xmlns:p14="http://schemas.microsoft.com/office/powerpoint/2010/main" xmlns="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  <p:bldP spid="21" grpId="0" animBg="1"/>
      <p:bldP spid="22" grpId="0" animBg="1"/>
      <p:bldP spid="2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Самостоятельная работа.</a:t>
            </a:r>
            <a:endParaRPr lang="ru-RU" sz="6600" dirty="0"/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838200" y="1533378"/>
            <a:ext cx="10515600" cy="4643585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3200" b="1" dirty="0" smtClean="0"/>
              <a:t>Упражнение </a:t>
            </a:r>
            <a:r>
              <a:rPr lang="ru-RU" sz="3200" b="1" dirty="0" smtClean="0">
                <a:solidFill>
                  <a:srgbClr val="FF0000"/>
                </a:solidFill>
              </a:rPr>
              <a:t>60</a:t>
            </a:r>
            <a:r>
              <a:rPr lang="ru-RU" sz="3200" b="1" dirty="0" smtClean="0"/>
              <a:t> (стр.34): </a:t>
            </a:r>
            <a:r>
              <a:rPr lang="ru-RU" sz="3200" dirty="0" smtClean="0"/>
              <a:t>спишите предложения, подчеркните подлежащие, определите способ их выражения.</a:t>
            </a:r>
            <a:endParaRPr lang="ru-RU" sz="3200" dirty="0"/>
          </a:p>
        </p:txBody>
      </p:sp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58CE8633-7912-409D-B255-AC53E3507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991" y="3175187"/>
            <a:ext cx="5504692" cy="29415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4470" y="23851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Проверка самостоятельной работы.</a:t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838200" y="970671"/>
            <a:ext cx="10515600" cy="5570805"/>
          </a:xfrm>
        </p:spPr>
        <p:txBody>
          <a:bodyPr>
            <a:normAutofit lnSpcReduction="10000"/>
          </a:bodyPr>
          <a:lstStyle/>
          <a:p>
            <a:pPr indent="228600" algn="just">
              <a:buNone/>
            </a:pPr>
            <a:r>
              <a:rPr lang="ru-RU" sz="2200" b="1" dirty="0" smtClean="0"/>
              <a:t>Упражнение </a:t>
            </a:r>
            <a:r>
              <a:rPr lang="ru-RU" sz="2200" b="1" dirty="0" smtClean="0">
                <a:solidFill>
                  <a:srgbClr val="FF0000"/>
                </a:solidFill>
              </a:rPr>
              <a:t>45</a:t>
            </a:r>
            <a:r>
              <a:rPr lang="ru-RU" sz="2200" b="1" dirty="0" smtClean="0"/>
              <a:t> (стр. 28): </a:t>
            </a:r>
            <a:r>
              <a:rPr lang="ru-RU" sz="2200" dirty="0" smtClean="0"/>
              <a:t>охарактеризуйте предложения по цели высказывания и наличию второстепенных членов предложения. Объясните лексическое значение выделенного словосочетания.</a:t>
            </a:r>
          </a:p>
          <a:p>
            <a:pPr indent="228600" algn="just">
              <a:buNone/>
            </a:pPr>
            <a:r>
              <a:rPr lang="ru-RU" dirty="0" smtClean="0"/>
              <a:t>Медленно плывут над лесом облака. </a:t>
            </a:r>
            <a:r>
              <a:rPr lang="ru-RU" b="1" dirty="0" smtClean="0">
                <a:solidFill>
                  <a:srgbClr val="00B050"/>
                </a:solidFill>
              </a:rPr>
              <a:t>(повествовательное, распространенное)</a:t>
            </a:r>
            <a:r>
              <a:rPr lang="ru-RU" dirty="0" smtClean="0"/>
              <a:t>. Они серые, скучные. </a:t>
            </a:r>
            <a:r>
              <a:rPr lang="ru-RU" b="1" dirty="0" smtClean="0">
                <a:solidFill>
                  <a:srgbClr val="00B050"/>
                </a:solidFill>
              </a:rPr>
              <a:t>(повествовательное, нераспространенное)</a:t>
            </a:r>
            <a:r>
              <a:rPr lang="ru-RU" dirty="0" smtClean="0"/>
              <a:t>. Лес мрачный. </a:t>
            </a:r>
            <a:r>
              <a:rPr lang="ru-RU" b="1" dirty="0" smtClean="0">
                <a:solidFill>
                  <a:srgbClr val="00B050"/>
                </a:solidFill>
              </a:rPr>
              <a:t>(повествовательное, нераспространенное)</a:t>
            </a:r>
            <a:r>
              <a:rPr lang="ru-RU" dirty="0" smtClean="0"/>
              <a:t>. Но вот сквозь толщу облаков прорвалось солнце. </a:t>
            </a:r>
            <a:r>
              <a:rPr lang="ru-RU" b="1" dirty="0" smtClean="0">
                <a:solidFill>
                  <a:srgbClr val="00B050"/>
                </a:solidFill>
              </a:rPr>
              <a:t>(повествовательное, распространенное)</a:t>
            </a:r>
            <a:r>
              <a:rPr lang="ru-RU" dirty="0" smtClean="0"/>
              <a:t>. Деревья вспыхнули </a:t>
            </a:r>
            <a:r>
              <a:rPr lang="ru-RU" i="1" dirty="0" smtClean="0"/>
              <a:t>изумрудными свечами</a:t>
            </a:r>
            <a:r>
              <a:rPr lang="ru-RU" dirty="0" smtClean="0"/>
              <a:t>. </a:t>
            </a:r>
            <a:r>
              <a:rPr lang="ru-RU" b="1" dirty="0" smtClean="0">
                <a:solidFill>
                  <a:srgbClr val="00B050"/>
                </a:solidFill>
              </a:rPr>
              <a:t>(повествовательное, распространенное). </a:t>
            </a:r>
            <a:r>
              <a:rPr lang="ru-RU" dirty="0" smtClean="0"/>
              <a:t>В еловой просеке особенно хорошо высветилась рыжая глинистая дорога. </a:t>
            </a:r>
            <a:r>
              <a:rPr lang="ru-RU" b="1" dirty="0" smtClean="0">
                <a:solidFill>
                  <a:srgbClr val="00B050"/>
                </a:solidFill>
              </a:rPr>
              <a:t>(повествовательное, распространенное)</a:t>
            </a:r>
            <a:r>
              <a:rPr lang="ru-RU" dirty="0" smtClean="0"/>
              <a:t>. На ней зеркальца луж. </a:t>
            </a:r>
            <a:r>
              <a:rPr lang="ru-RU" b="1" dirty="0" smtClean="0">
                <a:solidFill>
                  <a:srgbClr val="00B050"/>
                </a:solidFill>
              </a:rPr>
              <a:t>(повествовательное, распространенное). </a:t>
            </a:r>
            <a:r>
              <a:rPr lang="ru-RU" dirty="0" smtClean="0"/>
              <a:t>Хорошо в лесу! </a:t>
            </a:r>
            <a:r>
              <a:rPr lang="ru-RU" b="1" dirty="0" smtClean="0">
                <a:solidFill>
                  <a:srgbClr val="00B050"/>
                </a:solidFill>
              </a:rPr>
              <a:t>(повествовательное, распространенное).</a:t>
            </a:r>
          </a:p>
          <a:p>
            <a:pPr indent="228600" algn="just">
              <a:buNone/>
            </a:pPr>
            <a:endParaRPr lang="ru-RU" dirty="0" smtClean="0"/>
          </a:p>
          <a:p>
            <a:pPr indent="228600" algn="just"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520505"/>
            <a:ext cx="10515600" cy="5656458"/>
          </a:xfrm>
        </p:spPr>
        <p:txBody>
          <a:bodyPr/>
          <a:lstStyle/>
          <a:p>
            <a:pPr indent="228600">
              <a:buNone/>
            </a:pPr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1026" name="Picture 2" descr="https://im0-tub-ru.yandex.net/i?id=e10c2a024e5ba13f6128249f4ff09f80&amp;n=1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72591" y="1913208"/>
            <a:ext cx="1961518" cy="195540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61746" y="276052"/>
            <a:ext cx="49543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</a:rPr>
              <a:t>Изумрудный</a:t>
            </a:r>
            <a:r>
              <a:rPr lang="ru-RU" sz="2800" b="1" dirty="0" smtClean="0"/>
              <a:t> – </a:t>
            </a:r>
            <a:r>
              <a:rPr lang="ru-RU" sz="2800" dirty="0" smtClean="0"/>
              <a:t>прозрачно-зелёный, цвета изумруда.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734928" y="294646"/>
            <a:ext cx="6096000" cy="4770537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/>
            <a:r>
              <a:rPr lang="ru-RU" sz="2800" b="1" dirty="0" smtClean="0">
                <a:solidFill>
                  <a:srgbClr val="7030A0"/>
                </a:solidFill>
              </a:rPr>
              <a:t>Свеча:</a:t>
            </a:r>
          </a:p>
          <a:p>
            <a:pPr marL="342900" indent="457200">
              <a:buAutoNum type="arabicPeriod"/>
            </a:pPr>
            <a:r>
              <a:rPr lang="ru-RU" sz="2400" dirty="0" smtClean="0"/>
              <a:t>Палочка из жирового вещества с фитилем внутри, служащая источником освещения. </a:t>
            </a:r>
          </a:p>
          <a:p>
            <a:pPr marL="342900" indent="457200">
              <a:buAutoNum type="arabicPeriod"/>
            </a:pPr>
            <a:r>
              <a:rPr lang="ru-RU" sz="2400" dirty="0" smtClean="0"/>
              <a:t>Приспособление для </a:t>
            </a:r>
            <a:r>
              <a:rPr lang="ru-RU" sz="2400" smtClean="0"/>
              <a:t>воспламенения чего-нибудь. </a:t>
            </a:r>
            <a:endParaRPr lang="ru-RU" sz="2400" dirty="0" smtClean="0"/>
          </a:p>
          <a:p>
            <a:pPr marL="342900" indent="457200">
              <a:buAutoNum type="arabicPeriod"/>
            </a:pPr>
            <a:r>
              <a:rPr lang="ru-RU" sz="2400" dirty="0" smtClean="0"/>
              <a:t>Прежнее название единицы силы света. </a:t>
            </a:r>
          </a:p>
          <a:p>
            <a:pPr marL="342900" indent="457200">
              <a:buAutoNum type="arabicPeriod"/>
            </a:pPr>
            <a:r>
              <a:rPr lang="ru-RU" sz="2400" dirty="0" smtClean="0"/>
              <a:t>Лекарственная форма </a:t>
            </a:r>
          </a:p>
          <a:p>
            <a:pPr marL="342900" indent="457200">
              <a:buAutoNum type="arabicPeriod"/>
            </a:pPr>
            <a:r>
              <a:rPr lang="ru-RU" sz="2400" dirty="0" smtClean="0"/>
              <a:t>Крутой взлёт, крутой подъём (спец.).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8" name="Picture 4" descr="https://thumbs.dreamstime.com/b/%D0%B3%D0%BE%D1%80%D1%8F-%D1%81%D0%B2%D0%B5%D1%87%D0%B0-%D0%B2-%D0%BA%D1%80%D0%B0%D1%81%D0%B8%D0%B2%D0%BE%D0%BC-%D0%BF%D0%BE%D0%B4%D1%81%D0%B2%D0%B5%D1%87%D0%BD%D0%B8%D0%BA%D0%B5-%D0%B8%D0%B7%D0%BE%D0%BB%D0%B8%D1%80%D0%BE%D0%B2%D0%B0%D0%BD%D0%BD%D0%BE%D0%BC-%D0%BD%D0%B0-%D0%B1%D0%B5%D0%BB%D0%BE%D0%B9-%D0%BF%D1%80%D0%B5%D0%B4%D0%BF%D0%BE%D1%81%D1%8B%D0%BB%D0%BA%D0%B5-142541571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16031" y="4044462"/>
            <a:ext cx="2813538" cy="2813538"/>
          </a:xfrm>
          <a:prstGeom prst="rect">
            <a:avLst/>
          </a:prstGeom>
          <a:noFill/>
        </p:spPr>
      </p:pic>
      <p:pic>
        <p:nvPicPr>
          <p:cNvPr id="1030" name="Picture 6" descr="https://im0-tub-ru.yandex.net/i?id=130d74b9e815fcbc549a691b972ca489&amp;ref=rim&amp;n=33&amp;w=225&amp;h=15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30295" y="4997548"/>
            <a:ext cx="2143125" cy="1428750"/>
          </a:xfrm>
          <a:prstGeom prst="rect">
            <a:avLst/>
          </a:prstGeom>
          <a:noFill/>
        </p:spPr>
      </p:pic>
      <p:cxnSp>
        <p:nvCxnSpPr>
          <p:cNvPr id="12" name="Прямая со стрелкой 11"/>
          <p:cNvCxnSpPr/>
          <p:nvPr/>
        </p:nvCxnSpPr>
        <p:spPr>
          <a:xfrm rot="16200000" flipH="1">
            <a:off x="2989384" y="3988191"/>
            <a:ext cx="956604" cy="80185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10800000" flipV="1">
            <a:off x="5880298" y="4825217"/>
            <a:ext cx="2349303" cy="506437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393895"/>
            <a:ext cx="10515600" cy="5783068"/>
          </a:xfrm>
        </p:spPr>
        <p:txBody>
          <a:bodyPr>
            <a:normAutofit/>
          </a:bodyPr>
          <a:lstStyle/>
          <a:p>
            <a:pPr indent="228600" algn="ctr">
              <a:buNone/>
            </a:pPr>
            <a:r>
              <a:rPr lang="ru-RU" sz="4400" b="1" dirty="0" smtClean="0"/>
              <a:t>Деревья вспыхнули </a:t>
            </a:r>
            <a:r>
              <a:rPr lang="ru-RU" sz="4400" b="1" dirty="0" smtClean="0">
                <a:solidFill>
                  <a:srgbClr val="00B050"/>
                </a:solidFill>
              </a:rPr>
              <a:t>изумрудными свечами</a:t>
            </a:r>
            <a:r>
              <a:rPr lang="ru-RU" sz="4400" b="1" dirty="0" smtClean="0"/>
              <a:t>.</a:t>
            </a:r>
            <a:endParaRPr lang="ru-RU" sz="4400" b="1" dirty="0"/>
          </a:p>
        </p:txBody>
      </p:sp>
      <p:pic>
        <p:nvPicPr>
          <p:cNvPr id="22530" name="Picture 2" descr="https://img2.goodfon.ru/wallpaper/nbig/5/77/derevo-zelen-listva-prirod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13676" y="2131472"/>
            <a:ext cx="6680490" cy="42630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Словарный диктант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500174"/>
            <a:ext cx="10515600" cy="5143536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3200" dirty="0" err="1" smtClean="0"/>
              <a:t>Прит</a:t>
            </a:r>
            <a:r>
              <a:rPr lang="ru-RU" sz="3200" dirty="0" smtClean="0"/>
              <a:t>..</a:t>
            </a:r>
            <a:r>
              <a:rPr lang="ru-RU" sz="3200" dirty="0" err="1" smtClean="0"/>
              <a:t>жательное</a:t>
            </a:r>
            <a:r>
              <a:rPr lang="ru-RU" sz="3200" dirty="0" smtClean="0"/>
              <a:t> прил..</a:t>
            </a:r>
            <a:r>
              <a:rPr lang="ru-RU" sz="3200" dirty="0" err="1" smtClean="0"/>
              <a:t>гательное</a:t>
            </a:r>
            <a:r>
              <a:rPr lang="ru-RU" sz="3200" dirty="0" smtClean="0"/>
              <a:t>, провести к..</a:t>
            </a:r>
            <a:r>
              <a:rPr lang="ru-RU" sz="3200" dirty="0" err="1" smtClean="0"/>
              <a:t>сательную</a:t>
            </a:r>
            <a:r>
              <a:rPr lang="ru-RU" sz="3200" dirty="0" smtClean="0"/>
              <a:t>, </a:t>
            </a:r>
            <a:r>
              <a:rPr lang="ru-RU" sz="3200" dirty="0" err="1" smtClean="0"/>
              <a:t>зар</a:t>
            </a:r>
            <a:r>
              <a:rPr lang="ru-RU" sz="3200" dirty="0" smtClean="0"/>
              <a:t>..</a:t>
            </a:r>
            <a:r>
              <a:rPr lang="ru-RU" sz="3200" dirty="0" err="1" smtClean="0"/>
              <a:t>сли</a:t>
            </a:r>
            <a:r>
              <a:rPr lang="ru-RU" sz="3200" dirty="0" smtClean="0"/>
              <a:t> бур..</a:t>
            </a:r>
            <a:r>
              <a:rPr lang="ru-RU" sz="3200" dirty="0" err="1" smtClean="0"/>
              <a:t>яна</a:t>
            </a:r>
            <a:r>
              <a:rPr lang="ru-RU" sz="3200" dirty="0" smtClean="0"/>
              <a:t>, т..</a:t>
            </a:r>
            <a:r>
              <a:rPr lang="ru-RU" sz="3200" dirty="0" err="1" smtClean="0"/>
              <a:t>жело</a:t>
            </a:r>
            <a:r>
              <a:rPr lang="ru-RU" sz="3200" dirty="0" smtClean="0"/>
              <a:t> </a:t>
            </a:r>
            <a:r>
              <a:rPr lang="ru-RU" sz="3200" dirty="0" err="1" smtClean="0"/>
              <a:t>дыш</a:t>
            </a:r>
            <a:r>
              <a:rPr lang="ru-RU" sz="3200" dirty="0" smtClean="0"/>
              <a:t>..т, </a:t>
            </a:r>
            <a:r>
              <a:rPr lang="ru-RU" sz="3200" dirty="0" err="1" smtClean="0"/>
              <a:t>бл</a:t>
            </a:r>
            <a:r>
              <a:rPr lang="ru-RU" sz="3200" dirty="0" smtClean="0"/>
              <a:t>..</a:t>
            </a:r>
            <a:r>
              <a:rPr lang="ru-RU" sz="3200" dirty="0" err="1" smtClean="0"/>
              <a:t>стательное</a:t>
            </a:r>
            <a:r>
              <a:rPr lang="ru-RU" sz="3200" dirty="0" smtClean="0"/>
              <a:t> достижение, раз..яренный медведь, трепещут </a:t>
            </a:r>
            <a:r>
              <a:rPr lang="ru-RU" sz="3200" dirty="0" err="1" smtClean="0"/>
              <a:t>з</a:t>
            </a:r>
            <a:r>
              <a:rPr lang="ru-RU" sz="3200" dirty="0" smtClean="0"/>
              <a:t>..</a:t>
            </a:r>
            <a:r>
              <a:rPr lang="ru-RU" sz="3200" dirty="0" err="1" smtClean="0"/>
              <a:t>рницы</a:t>
            </a:r>
            <a:r>
              <a:rPr lang="ru-RU" sz="3200" dirty="0" smtClean="0"/>
              <a:t>, </a:t>
            </a:r>
            <a:r>
              <a:rPr lang="ru-RU" sz="3200" dirty="0" err="1" smtClean="0"/>
              <a:t>ц</a:t>
            </a:r>
            <a:r>
              <a:rPr lang="ru-RU" sz="3200" dirty="0" smtClean="0"/>
              <a:t>..ганский романс, завис..т от обстоятельств, травы стел..</a:t>
            </a:r>
            <a:r>
              <a:rPr lang="ru-RU" sz="3200" dirty="0" err="1" smtClean="0"/>
              <a:t>тся</a:t>
            </a:r>
            <a:r>
              <a:rPr lang="ru-RU" sz="3200" dirty="0" smtClean="0"/>
              <a:t>, пр..кроватная тумбочка, без..</a:t>
            </a:r>
            <a:r>
              <a:rPr lang="ru-RU" sz="3200" dirty="0" err="1" smtClean="0"/>
              <a:t>нициативный</a:t>
            </a:r>
            <a:r>
              <a:rPr lang="ru-RU" sz="3200" dirty="0" smtClean="0"/>
              <a:t> человек, кое..кто, </a:t>
            </a:r>
            <a:r>
              <a:rPr lang="ru-RU" sz="3200" dirty="0" err="1" smtClean="0"/>
              <a:t>восем</a:t>
            </a:r>
            <a:r>
              <a:rPr lang="ru-RU" sz="3200" dirty="0" smtClean="0"/>
              <a:t>..</a:t>
            </a:r>
            <a:r>
              <a:rPr lang="ru-RU" sz="3200" dirty="0" err="1" smtClean="0"/>
              <a:t>десят</a:t>
            </a:r>
            <a:r>
              <a:rPr lang="ru-RU" sz="3200" dirty="0" smtClean="0"/>
              <a:t> шестой, к </a:t>
            </a:r>
            <a:r>
              <a:rPr lang="ru-RU" sz="3200" dirty="0" err="1" smtClean="0"/>
              <a:t>шес</a:t>
            </a:r>
            <a:r>
              <a:rPr lang="ru-RU" sz="3200" dirty="0" smtClean="0"/>
              <a:t>..</a:t>
            </a:r>
            <a:r>
              <a:rPr lang="ru-RU" sz="3200" dirty="0" err="1" smtClean="0"/>
              <a:t>надцати</a:t>
            </a:r>
            <a:r>
              <a:rPr lang="ru-RU" sz="3200" dirty="0" smtClean="0"/>
              <a:t> годам, н..кого не видел.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80268" y="1415533"/>
            <a:ext cx="4235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я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277172" y="1401467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а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12802" y="1893836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а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624840" y="1879767"/>
            <a:ext cx="4347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о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621650" y="1823497"/>
            <a:ext cx="4363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solidFill>
                  <a:srgbClr val="FF0000"/>
                </a:solidFill>
              </a:rPr>
              <a:t>ь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215307" y="1893835"/>
            <a:ext cx="4235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я</a:t>
            </a:r>
            <a:endParaRPr lang="ru-RU"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0673146" y="1851632"/>
            <a:ext cx="4363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и</a:t>
            </a:r>
            <a:endParaRPr lang="ru-RU" sz="32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94821" y="2723830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а</a:t>
            </a:r>
            <a:endParaRPr lang="ru-RU" sz="32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515078" y="2315866"/>
            <a:ext cx="4363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и</a:t>
            </a:r>
            <a:endParaRPr lang="ru-RU" sz="32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300172" y="2751965"/>
            <a:ext cx="5357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solidFill>
                  <a:srgbClr val="FF0000"/>
                </a:solidFill>
              </a:rPr>
              <a:t>ы</a:t>
            </a:r>
            <a:endParaRPr lang="ru-RU" sz="32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284075" y="2301799"/>
            <a:ext cx="4844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solidFill>
                  <a:srgbClr val="FF0000"/>
                </a:solidFill>
              </a:rPr>
              <a:t>ъ</a:t>
            </a:r>
            <a:endParaRPr lang="ru-RU" sz="32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0096370" y="2737897"/>
            <a:ext cx="4363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и</a:t>
            </a:r>
            <a:endParaRPr lang="ru-RU" sz="32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988294" y="3173995"/>
            <a:ext cx="5357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solidFill>
                  <a:srgbClr val="FF0000"/>
                </a:solidFill>
              </a:rPr>
              <a:t>ю</a:t>
            </a:r>
            <a:endParaRPr lang="ru-RU" sz="32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8999090" y="3188063"/>
            <a:ext cx="4363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и</a:t>
            </a:r>
            <a:endParaRPr lang="ru-RU" sz="32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062214" y="3610094"/>
            <a:ext cx="5357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solidFill>
                  <a:srgbClr val="FF0000"/>
                </a:solidFill>
              </a:rPr>
              <a:t>ы</a:t>
            </a:r>
            <a:endParaRPr lang="ru-RU" sz="32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204394" y="3989922"/>
            <a:ext cx="4363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solidFill>
                  <a:srgbClr val="FF0000"/>
                </a:solidFill>
              </a:rPr>
              <a:t>ь</a:t>
            </a:r>
            <a:endParaRPr lang="ru-RU" sz="32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0298045" y="3610094"/>
            <a:ext cx="3209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-</a:t>
            </a:r>
            <a:endParaRPr lang="ru-RU" sz="32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6565739" y="4032125"/>
            <a:ext cx="3850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т</a:t>
            </a:r>
            <a:endParaRPr lang="ru-RU" sz="32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0180776" y="4046192"/>
            <a:ext cx="4363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и</a:t>
            </a:r>
            <a:endParaRPr lang="ru-RU" sz="3200" dirty="0"/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2606" y="0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Игра: </a:t>
            </a:r>
            <a:r>
              <a:rPr lang="ru-RU" b="1" dirty="0" err="1" smtClean="0">
                <a:solidFill>
                  <a:srgbClr val="002060"/>
                </a:solidFill>
              </a:rPr>
              <a:t>Верные-неверные</a:t>
            </a:r>
            <a:r>
              <a:rPr lang="ru-RU" b="1" dirty="0" smtClean="0">
                <a:solidFill>
                  <a:srgbClr val="002060"/>
                </a:solidFill>
              </a:rPr>
              <a:t> суждения.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266092"/>
            <a:ext cx="10515600" cy="5106573"/>
          </a:xfrm>
        </p:spPr>
        <p:txBody>
          <a:bodyPr>
            <a:normAutofit/>
          </a:bodyPr>
          <a:lstStyle/>
          <a:p>
            <a:pPr indent="228600" algn="ctr">
              <a:buNone/>
            </a:pPr>
            <a:r>
              <a:rPr lang="ru-RU" sz="4000" b="1" dirty="0" smtClean="0"/>
              <a:t>Предложение – это единица речевого общения, обладает смысловой и интонационной законченностью..</a:t>
            </a:r>
          </a:p>
          <a:p>
            <a:pPr indent="228600" algn="just">
              <a:buNone/>
            </a:pPr>
            <a:endParaRPr lang="ru-RU" dirty="0" smtClean="0"/>
          </a:p>
          <a:p>
            <a:pPr indent="228600" algn="just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39938" name="Picture 2" descr="https://avatars.mds.yandex.net/get-pdb/2015496/0f5a4809-11a3-49af-9666-9a4fb831b751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8948" y="3165231"/>
            <a:ext cx="3051860" cy="3051860"/>
          </a:xfrm>
          <a:prstGeom prst="rect">
            <a:avLst/>
          </a:prstGeom>
          <a:noFill/>
        </p:spPr>
      </p:pic>
      <p:pic>
        <p:nvPicPr>
          <p:cNvPr id="39940" name="Picture 4" descr="https://te.20minut.ua/img/cache/photogallery_full/photogallery/0007/62/981c71e1615fe85ef47fdd6521b296629ecf9800.jpeg?hash=2017-08-29-09-39-4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90782" y="3203292"/>
            <a:ext cx="2271686" cy="31874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Игра: </a:t>
            </a:r>
            <a:r>
              <a:rPr lang="ru-RU" b="1" dirty="0" err="1" smtClean="0">
                <a:solidFill>
                  <a:srgbClr val="002060"/>
                </a:solidFill>
              </a:rPr>
              <a:t>Верные-неверные</a:t>
            </a:r>
            <a:r>
              <a:rPr lang="ru-RU" b="1" dirty="0" smtClean="0">
                <a:solidFill>
                  <a:srgbClr val="002060"/>
                </a:solidFill>
              </a:rPr>
              <a:t> суждения.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448972"/>
            <a:ext cx="10515600" cy="4727991"/>
          </a:xfrm>
        </p:spPr>
        <p:txBody>
          <a:bodyPr/>
          <a:lstStyle/>
          <a:p>
            <a:pPr algn="ctr">
              <a:buNone/>
            </a:pPr>
            <a:r>
              <a:rPr lang="ru-RU" sz="4400" b="1" dirty="0" smtClean="0"/>
              <a:t>Морфология – раздел языкознания, изучающий словосочетания и предложения.</a:t>
            </a:r>
          </a:p>
          <a:p>
            <a:endParaRPr lang="ru-RU" dirty="0"/>
          </a:p>
        </p:txBody>
      </p:sp>
      <p:pic>
        <p:nvPicPr>
          <p:cNvPr id="37892" name="Picture 4" descr="https://www.pinclipart.com/picdir/big/100-1002573_open-user-busy-clipar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46594" y="3348110"/>
            <a:ext cx="3137542" cy="3137542"/>
          </a:xfrm>
          <a:prstGeom prst="rect">
            <a:avLst/>
          </a:prstGeom>
          <a:noFill/>
        </p:spPr>
      </p:pic>
      <p:pic>
        <p:nvPicPr>
          <p:cNvPr id="6" name="Picture 4" descr="https://te.20minut.ua/img/cache/photogallery_full/photogallery/0007/62/981c71e1615fe85ef47fdd6521b296629ecf9800.jpeg?hash=2017-08-29-09-39-4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90782" y="3203292"/>
            <a:ext cx="2271686" cy="31874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Игра: </a:t>
            </a:r>
            <a:r>
              <a:rPr lang="ru-RU" b="1" dirty="0" err="1" smtClean="0">
                <a:solidFill>
                  <a:srgbClr val="002060"/>
                </a:solidFill>
              </a:rPr>
              <a:t>Верные-неверные</a:t>
            </a:r>
            <a:r>
              <a:rPr lang="ru-RU" b="1" dirty="0" smtClean="0">
                <a:solidFill>
                  <a:srgbClr val="002060"/>
                </a:solidFill>
              </a:rPr>
              <a:t> суждения.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448972"/>
            <a:ext cx="10515600" cy="4727991"/>
          </a:xfrm>
        </p:spPr>
        <p:txBody>
          <a:bodyPr/>
          <a:lstStyle/>
          <a:p>
            <a:pPr algn="ctr">
              <a:buNone/>
            </a:pPr>
            <a:r>
              <a:rPr lang="ru-RU" sz="4000" b="1" dirty="0" smtClean="0"/>
              <a:t>По характеру грамматической основы предложения бывают односоставные и двусоставные.</a:t>
            </a:r>
          </a:p>
          <a:p>
            <a:endParaRPr lang="ru-RU" dirty="0"/>
          </a:p>
        </p:txBody>
      </p:sp>
      <p:pic>
        <p:nvPicPr>
          <p:cNvPr id="5" name="Picture 2" descr="https://avatars.mds.yandex.net/get-pdb/2015496/0f5a4809-11a3-49af-9666-9a4fb831b751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8948" y="3165231"/>
            <a:ext cx="3051860" cy="3051860"/>
          </a:xfrm>
          <a:prstGeom prst="rect">
            <a:avLst/>
          </a:prstGeom>
          <a:noFill/>
        </p:spPr>
      </p:pic>
      <p:pic>
        <p:nvPicPr>
          <p:cNvPr id="6" name="Picture 4" descr="https://te.20minut.ua/img/cache/photogallery_full/photogallery/0007/62/981c71e1615fe85ef47fdd6521b296629ecf9800.jpeg?hash=2017-08-29-09-39-4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90782" y="3203292"/>
            <a:ext cx="2271686" cy="31874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635</TotalTime>
  <Words>777</Words>
  <Application>Microsoft Office PowerPoint</Application>
  <PresentationFormat>Произвольный</PresentationFormat>
  <Paragraphs>160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Слайд 1</vt:lpstr>
      <vt:lpstr>Сегодня на уроке</vt:lpstr>
      <vt:lpstr>Проверка самостоятельной работы. </vt:lpstr>
      <vt:lpstr>Слайд 4</vt:lpstr>
      <vt:lpstr>Слайд 5</vt:lpstr>
      <vt:lpstr>Словарный диктант</vt:lpstr>
      <vt:lpstr>Игра: Верные-неверные суждения. </vt:lpstr>
      <vt:lpstr>Игра: Верные-неверные суждения. </vt:lpstr>
      <vt:lpstr>Игра: Верные-неверные суждения. </vt:lpstr>
      <vt:lpstr>Игра: Верные-неверные суждения. </vt:lpstr>
      <vt:lpstr>Игра: Верные-неверные суждения. </vt:lpstr>
      <vt:lpstr>Игра: Верные-неверные суждения. </vt:lpstr>
      <vt:lpstr>Слайд 13</vt:lpstr>
      <vt:lpstr>Подлежащее и сказуемое. </vt:lpstr>
      <vt:lpstr>Слайд 15</vt:lpstr>
      <vt:lpstr>Чтобы легче было найти главные члены, есть такое стихотворение, которое вам поможет: </vt:lpstr>
      <vt:lpstr>Задание №1. </vt:lpstr>
      <vt:lpstr>Слайд 18</vt:lpstr>
      <vt:lpstr>Слайд 19</vt:lpstr>
      <vt:lpstr>Задание №2.</vt:lpstr>
      <vt:lpstr>Слайд 21</vt:lpstr>
      <vt:lpstr>Синквейн</vt:lpstr>
      <vt:lpstr>Слайд 23</vt:lpstr>
      <vt:lpstr>Задание №3.</vt:lpstr>
      <vt:lpstr>Слайд 25</vt:lpstr>
      <vt:lpstr>Самостоятельная работа.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ТАНЮШКА</dc:creator>
  <cp:lastModifiedBy>Пользователь</cp:lastModifiedBy>
  <cp:revision>73</cp:revision>
  <dcterms:created xsi:type="dcterms:W3CDTF">2020-08-20T14:06:43Z</dcterms:created>
  <dcterms:modified xsi:type="dcterms:W3CDTF">2020-09-19T04:27:37Z</dcterms:modified>
</cp:coreProperties>
</file>