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8" r:id="rId3"/>
    <p:sldId id="1399" r:id="rId4"/>
    <p:sldId id="1424" r:id="rId5"/>
    <p:sldId id="1404" r:id="rId6"/>
    <p:sldId id="1403" r:id="rId7"/>
    <p:sldId id="1410" r:id="rId8"/>
    <p:sldId id="1411" r:id="rId9"/>
    <p:sldId id="1409" r:id="rId10"/>
    <p:sldId id="1407" r:id="rId11"/>
    <p:sldId id="1412" r:id="rId12"/>
    <p:sldId id="1408" r:id="rId13"/>
    <p:sldId id="1413" r:id="rId14"/>
    <p:sldId id="1416" r:id="rId15"/>
    <p:sldId id="1417" r:id="rId16"/>
    <p:sldId id="1400" r:id="rId17"/>
    <p:sldId id="1418" r:id="rId18"/>
    <p:sldId id="1419" r:id="rId19"/>
    <p:sldId id="1420" r:id="rId20"/>
    <p:sldId id="1421" r:id="rId21"/>
    <p:sldId id="1422" r:id="rId22"/>
    <p:sldId id="1423" r:id="rId23"/>
    <p:sldId id="1425" r:id="rId24"/>
    <p:sldId id="140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00117" y="2672559"/>
            <a:ext cx="759871" cy="2082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=""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748" y="2464820"/>
            <a:ext cx="8276449" cy="292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Простое предложение. Основные виды простого предложения. Порядок слов в предложении.</a:t>
            </a:r>
            <a:endParaRPr lang="ru-RU" altLang="ru-RU" sz="4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Порядок синтаксического разбора предложения: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5209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1. Подчеркните в предложении главные и второстепенные члены. Укажите, какими частями речи они являются.</a:t>
            </a:r>
          </a:p>
          <a:p>
            <a:pPr indent="228600" algn="just">
              <a:buNone/>
            </a:pP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2. Дайте характеристику предложения по плану: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100" dirty="0" smtClean="0"/>
              <a:t> повествовательное/побудительное/вопросительное,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100" dirty="0" smtClean="0"/>
              <a:t> восклицательное/невосклицательное,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100" dirty="0" smtClean="0"/>
              <a:t> простое/сложное,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100" dirty="0" smtClean="0"/>
              <a:t> односоставное</a:t>
            </a:r>
            <a:r>
              <a:rPr lang="en-US" sz="3100" dirty="0" smtClean="0"/>
              <a:t>/</a:t>
            </a:r>
            <a:r>
              <a:rPr lang="ru-RU" sz="3100" dirty="0" smtClean="0"/>
              <a:t>двусоставное.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100" dirty="0" smtClean="0"/>
              <a:t> распространенное/нераспространенное,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100" dirty="0" smtClean="0"/>
              <a:t> осложнено (однородность, обращения, вводные слова и т.д.).</a:t>
            </a:r>
          </a:p>
          <a:p>
            <a:pPr indent="228600" algn="just">
              <a:buNone/>
            </a:pPr>
            <a:endParaRPr lang="ru-RU" sz="31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1" name="Заголовок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Образец синтаксического разбора.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234" y="1308295"/>
            <a:ext cx="11324492" cy="4868668"/>
          </a:xfrm>
        </p:spPr>
        <p:txBody>
          <a:bodyPr>
            <a:normAutofit/>
          </a:bodyPr>
          <a:lstStyle/>
          <a:p>
            <a:pPr indent="228600">
              <a:buNone/>
            </a:pPr>
            <a:r>
              <a:rPr lang="ru-RU" sz="3600" b="1" i="1" u="dbl" dirty="0" smtClean="0"/>
              <a:t>Присядем</a:t>
            </a:r>
            <a:r>
              <a:rPr lang="ru-RU" sz="3600" b="1" i="1" dirty="0" smtClean="0"/>
              <a:t>, друзья, перед </a:t>
            </a:r>
            <a:r>
              <a:rPr lang="ru-RU" sz="3600" b="1" i="1" u="wavy" dirty="0" smtClean="0"/>
              <a:t>дальней</a:t>
            </a:r>
            <a:r>
              <a:rPr lang="ru-RU" sz="3600" b="1" i="1" dirty="0" smtClean="0"/>
              <a:t> </a:t>
            </a:r>
            <a:r>
              <a:rPr lang="ru-RU" sz="3600" b="1" i="1" u="dash" dirty="0" smtClean="0"/>
              <a:t>дорогой</a:t>
            </a:r>
            <a:r>
              <a:rPr lang="ru-RU" sz="3600" b="1" dirty="0" smtClean="0"/>
              <a:t>.</a:t>
            </a:r>
          </a:p>
          <a:p>
            <a:pPr indent="228600">
              <a:buNone/>
            </a:pPr>
            <a:endParaRPr lang="ru-RU" sz="36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9531621" y="1125617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сущ.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59677" y="1084514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сущ.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4705" y="1086675"/>
            <a:ext cx="585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гл.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43226" y="1112649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прил</a:t>
            </a:r>
            <a:r>
              <a:rPr lang="ru-RU" sz="2400" b="1" u="wavy" dirty="0" smtClean="0">
                <a:solidFill>
                  <a:srgbClr val="00B050"/>
                </a:solidFill>
              </a:rPr>
              <a:t>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64546" y="1098582"/>
            <a:ext cx="62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пр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345723" y="1674055"/>
            <a:ext cx="829994" cy="3516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189785" y="1659988"/>
            <a:ext cx="647113" cy="3657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22" name="Picture 2" descr="https://storage.myseldon.com/news_pict_F2/F2C03A11B3E9EB8A035FF3E045623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6792" y="2388014"/>
            <a:ext cx="3351602" cy="3351603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1055077" y="2390560"/>
            <a:ext cx="64711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(побудительное, невосклицательное,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простое,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односоставное, распространенное,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осложнено обращением).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№1. Синтаксический разбор предложения.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8150" y="1825625"/>
            <a:ext cx="10358510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/>
              <a:t>   </a:t>
            </a:r>
            <a:r>
              <a:rPr lang="ru-RU" sz="3600" b="1" i="1" dirty="0" smtClean="0"/>
              <a:t>Странная мысль промелькнула в сознании</a:t>
            </a:r>
            <a:r>
              <a:rPr lang="ru-RU" sz="3600" b="1" dirty="0" smtClean="0"/>
              <a:t>.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sz="3600" b="1" u="wavy" dirty="0" smtClean="0"/>
              <a:t>Странная</a:t>
            </a:r>
            <a:r>
              <a:rPr lang="ru-RU" sz="3600" b="1" dirty="0" smtClean="0"/>
              <a:t> </a:t>
            </a:r>
            <a:r>
              <a:rPr lang="ru-RU" sz="3600" b="1" u="sng" dirty="0" smtClean="0"/>
              <a:t>мысль</a:t>
            </a:r>
            <a:r>
              <a:rPr lang="ru-RU" sz="3600" b="1" dirty="0" smtClean="0"/>
              <a:t> </a:t>
            </a:r>
            <a:r>
              <a:rPr lang="ru-RU" sz="3600" b="1" u="dbl" dirty="0" smtClean="0"/>
              <a:t>промелькнула</a:t>
            </a:r>
            <a:r>
              <a:rPr lang="ru-RU" sz="3600" b="1" u="dotDash" dirty="0" smtClean="0"/>
              <a:t> в сознании.</a:t>
            </a:r>
            <a:endParaRPr lang="ru-RU" sz="3600" dirty="0" smtClean="0"/>
          </a:p>
          <a:p>
            <a:pPr indent="228600" algn="just">
              <a:lnSpc>
                <a:spcPct val="150000"/>
              </a:lnSpc>
              <a:buNone/>
            </a:pPr>
            <a:r>
              <a:rPr lang="ru-RU" sz="3600" b="1" dirty="0" smtClean="0"/>
              <a:t>.  </a:t>
            </a:r>
            <a:endParaRPr lang="ru-RU" sz="3600" dirty="0" smtClean="0"/>
          </a:p>
          <a:p>
            <a:pPr algn="just">
              <a:buNone/>
            </a:pPr>
            <a:endParaRPr lang="ru-RU" sz="36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0779" y="4262964"/>
            <a:ext cx="10858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457200" algn="just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Повеств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.,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невоскл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., простое, двусоставное, распространенное).</a:t>
            </a:r>
          </a:p>
          <a:p>
            <a:pPr indent="457200"/>
            <a:r>
              <a:rPr lang="ru-RU" sz="3600" dirty="0" smtClean="0"/>
              <a:t> </a:t>
            </a:r>
          </a:p>
          <a:p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51620" y="2864966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сущ.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2182" y="3766398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сущ.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04582" y="2864966"/>
            <a:ext cx="585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гл.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75023" y="2894201"/>
            <a:ext cx="643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пр.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16149" y="2899246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прил</a:t>
            </a:r>
            <a:r>
              <a:rPr lang="ru-RU" sz="2400" b="1" u="wavy" dirty="0" smtClean="0">
                <a:solidFill>
                  <a:srgbClr val="00B050"/>
                </a:solidFill>
              </a:rPr>
              <a:t>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Порядок слов в предложении.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91175"/>
            <a:ext cx="10515600" cy="4685788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В русском языке порядок слов (точнее, порядок членов предложения) считается </a:t>
            </a:r>
            <a:r>
              <a:rPr lang="ru-RU" b="1" dirty="0" smtClean="0">
                <a:solidFill>
                  <a:srgbClr val="00B050"/>
                </a:solidFill>
              </a:rPr>
              <a:t>свободным</a:t>
            </a:r>
            <a:r>
              <a:rPr lang="ru-RU" dirty="0" smtClean="0"/>
              <a:t>. Это значит, что в предложении нет строго закрепленного места за тем или иным его членом. </a:t>
            </a:r>
          </a:p>
          <a:p>
            <a:pPr indent="228600" algn="just">
              <a:buNone/>
            </a:pPr>
            <a:endParaRPr lang="ru-RU" dirty="0"/>
          </a:p>
        </p:txBody>
      </p:sp>
      <p:pic>
        <p:nvPicPr>
          <p:cNvPr id="32770" name="Picture 2" descr="https://healthy-kids.ru/wp-content/uploads/2017/12/e6c1c79a16d07a52aad3cbc1562c183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7896" y="3176487"/>
            <a:ext cx="3615573" cy="23802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26942" y="3070163"/>
            <a:ext cx="72870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 smtClean="0"/>
              <a:t>Например, предложение, состоящее из пяти знаменательных слов: </a:t>
            </a:r>
            <a:r>
              <a:rPr lang="ru-RU" sz="2800" b="1" i="1" dirty="0" smtClean="0">
                <a:solidFill>
                  <a:srgbClr val="7030A0"/>
                </a:solidFill>
              </a:rPr>
              <a:t>Редактор вчера внимательно прочитал рукопись.</a:t>
            </a:r>
            <a:r>
              <a:rPr lang="ru-RU" sz="2800" dirty="0" smtClean="0"/>
              <a:t> – допускает 120 вариантов в зависимости от перестановки членов предложения.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Прямой и обратный порядок слов.</a:t>
            </a:r>
            <a:endParaRPr lang="ru-RU" dirty="0"/>
          </a:p>
        </p:txBody>
      </p:sp>
      <p:pic>
        <p:nvPicPr>
          <p:cNvPr id="35844" name="Picture 4" descr="https://pandia.ru/text/82/483/images/img1_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9109" y="1591724"/>
            <a:ext cx="5281196" cy="27129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8811" y="1792182"/>
            <a:ext cx="57958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Прямой порядок </a:t>
            </a:r>
            <a:r>
              <a:rPr lang="ru-RU" sz="2000" dirty="0" smtClean="0"/>
              <a:t>  слов определяется </a:t>
            </a:r>
            <a:r>
              <a:rPr lang="ru-RU" sz="2000" b="1" dirty="0" smtClean="0"/>
              <a:t>типом</a:t>
            </a:r>
            <a:r>
              <a:rPr lang="ru-RU" sz="2000" dirty="0" smtClean="0"/>
              <a:t> и </a:t>
            </a:r>
            <a:r>
              <a:rPr lang="ru-RU" sz="2000" b="1" dirty="0" smtClean="0"/>
              <a:t>структурой предложения,</a:t>
            </a:r>
            <a:r>
              <a:rPr lang="ru-RU" sz="2000" dirty="0" smtClean="0"/>
              <a:t> способом синтаксического выражения данного члена предложения, его местом среди других слов, которые  непосредственно   с ним   связаны,   а  также   стилем   речи   и  контекстом.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60124" y="4601366"/>
            <a:ext cx="5078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Обратный порядок </a:t>
            </a:r>
            <a:r>
              <a:rPr lang="ru-RU" sz="2000" dirty="0" smtClean="0"/>
              <a:t>слов является отступлением   от  обычного  порядка  и  выполняет  чаще всего функцию</a:t>
            </a:r>
            <a:br>
              <a:rPr lang="ru-RU" sz="2000" dirty="0" smtClean="0"/>
            </a:br>
            <a:r>
              <a:rPr lang="ru-RU" sz="2000" b="1" dirty="0" smtClean="0"/>
              <a:t>инверсии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223714"/>
            <a:ext cx="55286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rgbClr val="C00000"/>
                </a:solidFill>
              </a:rPr>
              <a:t>Инверсия</a:t>
            </a:r>
            <a:r>
              <a:rPr lang="ru-RU" sz="2000" dirty="0" smtClean="0"/>
              <a:t> в предложении (от лат. </a:t>
            </a:r>
            <a:r>
              <a:rPr lang="ru-RU" sz="2000" dirty="0" err="1" smtClean="0"/>
              <a:t>inversio</a:t>
            </a:r>
            <a:r>
              <a:rPr lang="ru-RU" sz="2000" dirty="0" smtClean="0"/>
              <a:t> — переворачивание, перестановка), «обратный порядок слов» — изменение значения слова путём размещения в синтаксически необычном для него месте предложении.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6866" name="Picture 2" descr="https://ds04.infourok.ru/uploads/ex/110e/000df3bd-ebf6f619/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548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http://pic.51yuansu.com/pic3/cover/00/94/77/58dcdeb006dd8_6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5408" y="1603716"/>
            <a:ext cx="3681050" cy="5254283"/>
          </a:xfrm>
          <a:prstGeom prst="rect">
            <a:avLst/>
          </a:prstGeom>
          <a:noFill/>
        </p:spPr>
      </p:pic>
      <p:pic>
        <p:nvPicPr>
          <p:cNvPr id="6" name="Picture 6" descr="https://www.tspk-mo.ru/storage/app/media/proekt2018/putyovka-v-zhizn/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17102"/>
            <a:ext cx="1885071" cy="354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207167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Тесты</a:t>
            </a:r>
            <a:endParaRPr lang="ru-RU" sz="6000" b="1" dirty="0"/>
          </a:p>
        </p:txBody>
      </p:sp>
      <p:pic>
        <p:nvPicPr>
          <p:cNvPr id="49154" name="Picture 2" descr="https://fs00.infourok.ru/images/doc/136/158324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C00000"/>
                </a:solidFill>
              </a:rPr>
              <a:t>1. В каком предложении нарушен порядок слов?</a:t>
            </a:r>
            <a:r>
              <a:rPr lang="ru-RU" sz="4900" dirty="0" smtClean="0">
                <a:solidFill>
                  <a:srgbClr val="C00000"/>
                </a:solidFill>
              </a:rPr>
              <a:t/>
            </a:r>
            <a:br>
              <a:rPr lang="ru-RU" sz="49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 smtClean="0"/>
              <a:t>1) Облака надвигались друг на друга.</a:t>
            </a:r>
            <a:br>
              <a:rPr lang="ru-RU" dirty="0" smtClean="0"/>
            </a:br>
            <a:r>
              <a:rPr lang="ru-RU" dirty="0" smtClean="0"/>
              <a:t>2) Он очень выразительно читает стихи.</a:t>
            </a:r>
            <a:br>
              <a:rPr lang="ru-RU" dirty="0" smtClean="0"/>
            </a:br>
            <a:r>
              <a:rPr lang="ru-RU" dirty="0" smtClean="0"/>
              <a:t>3) Наставник не всегда беседует с учеником, хотя это очень важно в процессе обучения.</a:t>
            </a:r>
            <a:br>
              <a:rPr lang="ru-RU" dirty="0" smtClean="0"/>
            </a:br>
            <a:r>
              <a:rPr lang="ru-RU" dirty="0" smtClean="0"/>
              <a:t>4) В последнее время появилось много новых аббревиатур.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В последнее время появилось много новых аббревиатур.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997" y="5620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2. В каком предложении грамматическая ошибка, вызванная нарушением порядка слов, привела к искажению смысла?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dirty="0" smtClean="0"/>
              <a:t>1) По дороге в школу я часто встречаю людей, спешащих на работу.</a:t>
            </a:r>
            <a:br>
              <a:rPr lang="ru-RU" dirty="0" smtClean="0"/>
            </a:br>
            <a:r>
              <a:rPr lang="ru-RU" dirty="0" smtClean="0"/>
              <a:t>2) На стендах расклеены афиши и плакаты о выступлениях И. Эренбурга на немецком, французском, польском и других языках.</a:t>
            </a:r>
            <a:br>
              <a:rPr lang="ru-RU" dirty="0" smtClean="0"/>
            </a:br>
            <a:r>
              <a:rPr lang="ru-RU" dirty="0" smtClean="0"/>
              <a:t>3) Многие сотрудники этого рекламного агентства приехали из России.</a:t>
            </a:r>
            <a:br>
              <a:rPr lang="ru-RU" dirty="0" smtClean="0"/>
            </a:br>
            <a:r>
              <a:rPr lang="ru-RU" dirty="0" smtClean="0"/>
              <a:t>4) В августе в конференц-зале пройдет встреча писателя с почитателями его таланта.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На стендах расклеены афиши и плакаты о выступлениях И. Эренбурга на немецком, французском, польском и других языках.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4495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chemeClr val="accent2">
                    <a:lumMod val="75000"/>
                  </a:schemeClr>
                </a:solidFill>
              </a:rPr>
              <a:t>3. Найдите предложения с инверсией  определения.</a:t>
            </a:r>
            <a:r>
              <a:rPr lang="ru-RU" sz="53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53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dirty="0" smtClean="0"/>
              <a:t>1) За далекими буграми волчица перешла на шаг и поползла.</a:t>
            </a:r>
            <a:br>
              <a:rPr lang="ru-RU" dirty="0" smtClean="0"/>
            </a:br>
            <a:r>
              <a:rPr lang="ru-RU" dirty="0" smtClean="0"/>
              <a:t>2) Им всем хотелось сказать одно только какое-то слово прекрасное.</a:t>
            </a:r>
            <a:br>
              <a:rPr lang="ru-RU" dirty="0" smtClean="0"/>
            </a:br>
            <a:r>
              <a:rPr lang="ru-RU" dirty="0" smtClean="0"/>
              <a:t>3) Но дождик в этот раз меня не послушался.</a:t>
            </a:r>
            <a:br>
              <a:rPr lang="ru-RU" dirty="0" smtClean="0"/>
            </a:br>
            <a:r>
              <a:rPr lang="ru-RU" dirty="0" smtClean="0"/>
              <a:t>4) Глинистая почва только кое-где покрыта сизоватой </a:t>
            </a:r>
            <a:r>
              <a:rPr lang="ru-RU" dirty="0" err="1" smtClean="0"/>
              <a:t>полынкой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Им всем хотелось сказать одно только какое-то слово прекрасное.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5400" y="172227"/>
            <a:ext cx="7439655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Сегодня на уроке</a:t>
            </a:r>
            <a:endParaRPr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9612" y="1702706"/>
            <a:ext cx="5078437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Вспомним, что такое предложение.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3341" y="3304032"/>
            <a:ext cx="5008098" cy="56477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Повторим виды предложений.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3680" y="4835021"/>
            <a:ext cx="5148776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Узнаем о порядке слов в предложении.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90046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47842" y="3153698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632248" y="4839433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</a:rPr>
              <a:t>4. Найдите предложения с инверсией сказуемого.</a:t>
            </a:r>
            <a:r>
              <a:rPr lang="ru-RU" sz="49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9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 smtClean="0"/>
              <a:t>1) Все последние дни мама волновалась.</a:t>
            </a:r>
            <a:br>
              <a:rPr lang="ru-RU" dirty="0" smtClean="0"/>
            </a:br>
            <a:r>
              <a:rPr lang="ru-RU" dirty="0" smtClean="0"/>
              <a:t>2) Этой весной снег в густых ельниках еще держался и в конце апреля.</a:t>
            </a:r>
            <a:br>
              <a:rPr lang="ru-RU" dirty="0" smtClean="0"/>
            </a:br>
            <a:r>
              <a:rPr lang="ru-RU" dirty="0" smtClean="0"/>
              <a:t>3) Я смотрел, как осторожно пробирается барсук у стволов деревьев.</a:t>
            </a:r>
            <a:br>
              <a:rPr lang="ru-RU" dirty="0" smtClean="0"/>
            </a:br>
            <a:r>
              <a:rPr lang="ru-RU" dirty="0" smtClean="0"/>
              <a:t>4) Обычно они селились в глухих местах, возле болот, рек, ручьев.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Я смотрел, как осторожно пробирается барсук у стволов деревьев.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5. Найдите предложения с инверсией сказуемого и определения.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05243"/>
            <a:ext cx="10515600" cy="467172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dirty="0" smtClean="0"/>
              <a:t>1) Торопливый звон посыпался по комнате, закатился под книжный шкаф и затих.</a:t>
            </a:r>
            <a:br>
              <a:rPr lang="ru-RU" dirty="0" smtClean="0"/>
            </a:br>
            <a:r>
              <a:rPr lang="ru-RU" dirty="0" smtClean="0"/>
              <a:t>2) Оделся же </a:t>
            </a:r>
            <a:r>
              <a:rPr lang="ru-RU" dirty="0" err="1" smtClean="0"/>
              <a:t>Митраша</a:t>
            </a:r>
            <a:r>
              <a:rPr lang="ru-RU" dirty="0" smtClean="0"/>
              <a:t> в отцовскую старую куртку.</a:t>
            </a:r>
            <a:br>
              <a:rPr lang="ru-RU" dirty="0" smtClean="0"/>
            </a:br>
            <a:r>
              <a:rPr lang="ru-RU" dirty="0" smtClean="0"/>
              <a:t>3) Кислая и очень полезная для здоровья ягода клюква растет в болотах летом.</a:t>
            </a:r>
            <a:br>
              <a:rPr lang="ru-RU" dirty="0" smtClean="0"/>
            </a:br>
            <a:r>
              <a:rPr lang="ru-RU" dirty="0" smtClean="0"/>
              <a:t>4) Вместе с этим богатством досталась, однако, детишкам бедным и большая забота о всех живых существах.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Вместе с этим богатством досталась, однако, детишкам бедным и большая забота о всех живых существах.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Оцени себя!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 5 – оценка «</a:t>
            </a:r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r>
              <a:rPr lang="ru-RU" sz="3600" dirty="0" smtClean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 4 – оценка «</a:t>
            </a:r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r>
              <a:rPr lang="ru-RU" sz="3600" dirty="0" smtClean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 3 – оценка «</a:t>
            </a:r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40962" name="Picture 2" descr="https://img.kanal-o.ru/img/2018-04-23/fmt_94_24_shutterstock_4695018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595" y="3707451"/>
            <a:ext cx="4869954" cy="2739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4557" y="186295"/>
            <a:ext cx="9012483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Подведение итогов урока.</a:t>
            </a:r>
            <a:endParaRPr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9612" y="1702706"/>
            <a:ext cx="5078437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Вспомнили, что такое предложение.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3341" y="3304032"/>
            <a:ext cx="5008098" cy="56477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Повторили виды предложений.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3680" y="4835021"/>
            <a:ext cx="5148776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Узнали о порядке слов в предложении.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90046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47842" y="3153698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632248" y="4839433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Самостоятельная работа.</a:t>
            </a:r>
            <a:endParaRPr lang="ru-RU" sz="66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95422" y="1561514"/>
            <a:ext cx="11605845" cy="4615449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/>
              <a:t>Упражнение </a:t>
            </a:r>
            <a:r>
              <a:rPr lang="ru-RU" sz="3200" b="1" dirty="0" smtClean="0">
                <a:solidFill>
                  <a:srgbClr val="FF0000"/>
                </a:solidFill>
              </a:rPr>
              <a:t>45</a:t>
            </a:r>
            <a:r>
              <a:rPr lang="ru-RU" sz="3200" b="1" dirty="0" smtClean="0"/>
              <a:t> (стр. 28): </a:t>
            </a:r>
            <a:r>
              <a:rPr lang="ru-RU" sz="3200" dirty="0" smtClean="0"/>
              <a:t>охарактеризуйте предложения по цели высказывания и наличию второстепенных </a:t>
            </a:r>
            <a:r>
              <a:rPr lang="ru-RU" sz="3200" smtClean="0"/>
              <a:t>членов предложения.</a:t>
            </a:r>
            <a:endParaRPr lang="ru-RU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991" y="3175187"/>
            <a:ext cx="5504692" cy="294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0" y="2385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Проверка самостоятельной работы.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570805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FF0000"/>
                </a:solidFill>
              </a:rPr>
              <a:t>41</a:t>
            </a:r>
            <a:r>
              <a:rPr lang="ru-RU" b="1" dirty="0" smtClean="0"/>
              <a:t> (стр. 26): </a:t>
            </a:r>
            <a:r>
              <a:rPr lang="ru-RU" dirty="0" smtClean="0"/>
              <a:t>поставьте слова в нужной форме, образуйте и запишите словосочетания со способом связи согласование.</a:t>
            </a:r>
          </a:p>
          <a:p>
            <a:pPr indent="228600" algn="just">
              <a:buNone/>
            </a:pPr>
            <a:r>
              <a:rPr lang="ru-RU" dirty="0" smtClean="0"/>
              <a:t>Справочн</a:t>
            </a:r>
            <a:r>
              <a:rPr lang="ru-RU" b="1" dirty="0" smtClean="0">
                <a:solidFill>
                  <a:srgbClr val="00B050"/>
                </a:solidFill>
              </a:rPr>
              <a:t>ое</a:t>
            </a:r>
            <a:r>
              <a:rPr lang="ru-RU" dirty="0" smtClean="0"/>
              <a:t> бюро, вкусн</a:t>
            </a:r>
            <a:r>
              <a:rPr lang="ru-RU" b="1" dirty="0" smtClean="0">
                <a:solidFill>
                  <a:srgbClr val="00B050"/>
                </a:solidFill>
              </a:rPr>
              <a:t>ое</a:t>
            </a:r>
            <a:r>
              <a:rPr lang="ru-RU" dirty="0" smtClean="0"/>
              <a:t> какао, чёрн</a:t>
            </a:r>
            <a:r>
              <a:rPr lang="ru-RU" b="1" dirty="0" smtClean="0">
                <a:solidFill>
                  <a:srgbClr val="00B050"/>
                </a:solidFill>
              </a:rPr>
              <a:t>ый</a:t>
            </a:r>
            <a:r>
              <a:rPr lang="ru-RU" dirty="0" smtClean="0"/>
              <a:t> кофе, золот</a:t>
            </a:r>
            <a:r>
              <a:rPr lang="ru-RU" b="1" dirty="0" smtClean="0">
                <a:solidFill>
                  <a:srgbClr val="00B050"/>
                </a:solidFill>
              </a:rPr>
              <a:t>ая</a:t>
            </a:r>
            <a:r>
              <a:rPr lang="ru-RU" dirty="0" smtClean="0"/>
              <a:t> рожь, ночн</a:t>
            </a:r>
            <a:r>
              <a:rPr lang="ru-RU" b="1" dirty="0" smtClean="0">
                <a:solidFill>
                  <a:srgbClr val="00B050"/>
                </a:solidFill>
              </a:rPr>
              <a:t>ая</a:t>
            </a:r>
            <a:r>
              <a:rPr lang="ru-RU" dirty="0" smtClean="0"/>
              <a:t> тишина, ярк</a:t>
            </a:r>
            <a:r>
              <a:rPr lang="ru-RU" b="1" dirty="0" smtClean="0">
                <a:solidFill>
                  <a:srgbClr val="00B050"/>
                </a:solidFill>
              </a:rPr>
              <a:t>ие</a:t>
            </a:r>
            <a:r>
              <a:rPr lang="ru-RU" dirty="0" smtClean="0"/>
              <a:t> цветы, восьм</a:t>
            </a:r>
            <a:r>
              <a:rPr lang="ru-RU" b="1" dirty="0" smtClean="0">
                <a:solidFill>
                  <a:srgbClr val="00B050"/>
                </a:solidFill>
              </a:rPr>
              <a:t>ой</a:t>
            </a:r>
            <a:r>
              <a:rPr lang="ru-RU" dirty="0" smtClean="0"/>
              <a:t> класс, перв</a:t>
            </a:r>
            <a:r>
              <a:rPr lang="ru-RU" b="1" dirty="0" smtClean="0">
                <a:solidFill>
                  <a:srgbClr val="00B050"/>
                </a:solidFill>
              </a:rPr>
              <a:t>ая</a:t>
            </a:r>
            <a:r>
              <a:rPr lang="ru-RU" dirty="0" smtClean="0"/>
              <a:t> ученица, вспаханн</a:t>
            </a:r>
            <a:r>
              <a:rPr lang="ru-RU" b="1" dirty="0" smtClean="0">
                <a:solidFill>
                  <a:srgbClr val="00B050"/>
                </a:solidFill>
              </a:rPr>
              <a:t>ая</a:t>
            </a:r>
            <a:r>
              <a:rPr lang="ru-RU" dirty="0" smtClean="0"/>
              <a:t> земля, решённ</a:t>
            </a:r>
            <a:r>
              <a:rPr lang="ru-RU" b="1" dirty="0" smtClean="0">
                <a:solidFill>
                  <a:srgbClr val="00B050"/>
                </a:solidFill>
              </a:rPr>
              <a:t>ая</a:t>
            </a:r>
            <a:r>
              <a:rPr lang="ru-RU" dirty="0" smtClean="0"/>
              <a:t> задача, как</a:t>
            </a:r>
            <a:r>
              <a:rPr lang="ru-RU" b="1" dirty="0" smtClean="0">
                <a:solidFill>
                  <a:srgbClr val="00B050"/>
                </a:solidFill>
              </a:rPr>
              <a:t>ой</a:t>
            </a:r>
            <a:r>
              <a:rPr lang="ru-RU" dirty="0" smtClean="0"/>
              <a:t>-нибудь человек, нескольк</a:t>
            </a:r>
            <a:r>
              <a:rPr lang="ru-RU" b="1" dirty="0" smtClean="0">
                <a:solidFill>
                  <a:srgbClr val="00B050"/>
                </a:solidFill>
              </a:rPr>
              <a:t>о</a:t>
            </a:r>
            <a:r>
              <a:rPr lang="ru-RU" dirty="0" smtClean="0"/>
              <a:t> книг.</a:t>
            </a:r>
          </a:p>
          <a:p>
            <a:pPr indent="228600" algn="just">
              <a:buAutoNum type="arabicPeriod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Кофе</a:t>
            </a:r>
            <a:r>
              <a:rPr lang="ru-RU" dirty="0" smtClean="0"/>
              <a:t> – имя существительное.</a:t>
            </a:r>
          </a:p>
          <a:p>
            <a:pPr indent="228600" algn="just">
              <a:buAutoNum type="arabicPeriod"/>
            </a:pPr>
            <a:r>
              <a:rPr lang="ru-RU" dirty="0" smtClean="0"/>
              <a:t> Постоянные признаки: </a:t>
            </a:r>
            <a:r>
              <a:rPr lang="ru-RU" dirty="0" err="1" smtClean="0"/>
              <a:t>нариц</a:t>
            </a:r>
            <a:r>
              <a:rPr lang="ru-RU" dirty="0" smtClean="0"/>
              <a:t>., </a:t>
            </a:r>
            <a:r>
              <a:rPr lang="ru-RU" dirty="0" err="1" smtClean="0"/>
              <a:t>неодуш</a:t>
            </a:r>
            <a:r>
              <a:rPr lang="ru-RU" dirty="0" smtClean="0"/>
              <a:t>., веществ., </a:t>
            </a:r>
            <a:r>
              <a:rPr lang="ru-RU" dirty="0" err="1" smtClean="0"/>
              <a:t>муж.р</a:t>
            </a:r>
            <a:r>
              <a:rPr lang="ru-RU" dirty="0" smtClean="0"/>
              <a:t>., несклоняемое.</a:t>
            </a:r>
          </a:p>
          <a:p>
            <a:pPr indent="228600" algn="just">
              <a:buAutoNum type="arabicPeriod"/>
            </a:pPr>
            <a:r>
              <a:rPr lang="ru-RU" dirty="0" smtClean="0"/>
              <a:t> Непостоянные признаки: ед.ч., И (В) падеж.</a:t>
            </a:r>
          </a:p>
          <a:p>
            <a:pPr indent="228600" algn="just">
              <a:buAutoNum type="arabicPeriod"/>
            </a:pPr>
            <a:r>
              <a:rPr lang="ru-RU" dirty="0" smtClean="0"/>
              <a:t> Подлежащее (дополнение).</a:t>
            </a:r>
          </a:p>
          <a:p>
            <a:pPr indent="228600"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5902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002060"/>
                </a:solidFill>
              </a:rPr>
              <a:t>Задание №1. Просклонять числительное.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>
              <a:buNone/>
            </a:pPr>
            <a:r>
              <a:rPr lang="ru-RU" sz="3200" b="1" dirty="0" smtClean="0"/>
              <a:t>Двести восемьдесят четыре</a:t>
            </a:r>
          </a:p>
          <a:p>
            <a:pPr indent="228600">
              <a:buNone/>
            </a:pPr>
            <a:r>
              <a:rPr lang="ru-RU" sz="3200" b="1" dirty="0" smtClean="0"/>
              <a:t>И.п. </a:t>
            </a:r>
            <a:r>
              <a:rPr lang="ru-RU" sz="3200" dirty="0" smtClean="0"/>
              <a:t>двести восемьдесят четыре</a:t>
            </a:r>
            <a:endParaRPr lang="ru-RU" sz="3200" b="1" dirty="0" smtClean="0"/>
          </a:p>
          <a:p>
            <a:pPr indent="228600">
              <a:buNone/>
            </a:pPr>
            <a:r>
              <a:rPr lang="ru-RU" sz="3200" b="1" dirty="0" smtClean="0"/>
              <a:t>Р. П. </a:t>
            </a:r>
            <a:r>
              <a:rPr lang="ru-RU" sz="3200" dirty="0" smtClean="0"/>
              <a:t>двухсот восьмидесяти четырех</a:t>
            </a:r>
            <a:endParaRPr lang="ru-RU" sz="3200" b="1" dirty="0" smtClean="0"/>
          </a:p>
          <a:p>
            <a:pPr indent="228600">
              <a:buNone/>
            </a:pPr>
            <a:r>
              <a:rPr lang="ru-RU" sz="3200" b="1" dirty="0" smtClean="0"/>
              <a:t>Д.п. </a:t>
            </a:r>
            <a:r>
              <a:rPr lang="ru-RU" sz="3200" dirty="0" smtClean="0"/>
              <a:t>двумстам восьмидесяти четырём</a:t>
            </a:r>
          </a:p>
          <a:p>
            <a:pPr indent="228600">
              <a:buNone/>
            </a:pPr>
            <a:r>
              <a:rPr lang="ru-RU" sz="3200" b="1" dirty="0" smtClean="0"/>
              <a:t>В.п. </a:t>
            </a:r>
            <a:r>
              <a:rPr lang="ru-RU" sz="3200" dirty="0" smtClean="0"/>
              <a:t>двести восемьдесят четыре</a:t>
            </a:r>
            <a:endParaRPr lang="ru-RU" sz="3200" b="1" dirty="0" smtClean="0"/>
          </a:p>
          <a:p>
            <a:pPr indent="228600">
              <a:buNone/>
            </a:pPr>
            <a:r>
              <a:rPr lang="ru-RU" sz="3200" b="1" dirty="0" smtClean="0"/>
              <a:t>Т.п. </a:t>
            </a:r>
            <a:r>
              <a:rPr lang="ru-RU" sz="3200" dirty="0" smtClean="0"/>
              <a:t>двумястами </a:t>
            </a:r>
            <a:r>
              <a:rPr lang="ru-RU" sz="3200" dirty="0" err="1" smtClean="0"/>
              <a:t>восемьдесятью</a:t>
            </a:r>
            <a:r>
              <a:rPr lang="ru-RU" sz="3200" dirty="0" smtClean="0"/>
              <a:t> четырьмя</a:t>
            </a:r>
            <a:endParaRPr lang="ru-RU" sz="3200" b="1" dirty="0" smtClean="0"/>
          </a:p>
          <a:p>
            <a:pPr indent="228600">
              <a:buNone/>
            </a:pPr>
            <a:r>
              <a:rPr lang="ru-RU" sz="3200" b="1" dirty="0" smtClean="0"/>
              <a:t>П.п. </a:t>
            </a:r>
            <a:r>
              <a:rPr lang="ru-RU" sz="3200" dirty="0" smtClean="0"/>
              <a:t>о двухстах восьмидесяти четырех</a:t>
            </a:r>
            <a:endParaRPr lang="ru-RU" sz="3200" b="1" dirty="0"/>
          </a:p>
        </p:txBody>
      </p:sp>
      <p:pic>
        <p:nvPicPr>
          <p:cNvPr id="37890" name="Picture 2" descr="https://umitoy.ru/upload/iblock/9a6/9a6a3354f6d46c6efeb48be595f5aa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1758461"/>
            <a:ext cx="3058579" cy="306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Что такое предложение?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1543" y="2175423"/>
            <a:ext cx="6846537" cy="2593525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Предложение</a:t>
            </a:r>
            <a:r>
              <a:rPr lang="ru-RU" b="1" dirty="0" smtClean="0"/>
              <a:t> – это единица синтаксиса, которая выражает относительно законченную мысль и характеризуется интонационной завершенностью.</a:t>
            </a:r>
          </a:p>
          <a:p>
            <a:endParaRPr lang="ru-RU" dirty="0"/>
          </a:p>
        </p:txBody>
      </p:sp>
      <p:pic>
        <p:nvPicPr>
          <p:cNvPr id="5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4914" y="1931227"/>
            <a:ext cx="3572419" cy="25935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15c/0001af0b-92ba2eb4/img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0159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4222" y="193823"/>
            <a:ext cx="8032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Виды предложений по количеству грамматических основ: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http://pic.51yuansu.com/pic3/cover/00/94/77/58dcdeb006dd8_6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8586" y="1294228"/>
            <a:ext cx="3897872" cy="5563772"/>
          </a:xfrm>
          <a:prstGeom prst="rect">
            <a:avLst/>
          </a:prstGeom>
          <a:noFill/>
        </p:spPr>
      </p:pic>
      <p:pic>
        <p:nvPicPr>
          <p:cNvPr id="1030" name="Picture 6" descr="https://www.tspk-mo.ru/storage/app/media/proekt2018/putyovka-v-zhizn/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17102"/>
            <a:ext cx="1885071" cy="35408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973" y="5834968"/>
            <a:ext cx="8206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Грамматическая основа</a:t>
            </a:r>
            <a:r>
              <a:rPr lang="ru-RU" dirty="0" smtClean="0"/>
              <a:t> предложения – </a:t>
            </a:r>
            <a:r>
              <a:rPr lang="ru-RU" b="1" dirty="0" smtClean="0"/>
              <a:t>подлежащее + сказуемое: </a:t>
            </a:r>
            <a:r>
              <a:rPr lang="ru-RU" b="1" u="dbl" dirty="0" smtClean="0">
                <a:solidFill>
                  <a:srgbClr val="7030A0"/>
                </a:solidFill>
              </a:rPr>
              <a:t>Наступила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</a:rPr>
              <a:t>осень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700" name="Picture 4" descr="https://ds04.infourok.ru/uploads/ex/0fa2/00169159-e421a03c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9" name="Picture 4" descr="http://56ouo10.ru/2019/chitat/363-3637477_books-png-clipart-psd-vectors-and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602" y="5643554"/>
            <a:ext cx="1605398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Например: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69144"/>
            <a:ext cx="10515600" cy="5401993"/>
          </a:xfrm>
        </p:spPr>
        <p:txBody>
          <a:bodyPr>
            <a:normAutofit lnSpcReduction="10000"/>
          </a:bodyPr>
          <a:lstStyle/>
          <a:p>
            <a:pPr indent="2286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Повествовательное: </a:t>
            </a:r>
          </a:p>
          <a:p>
            <a:pPr indent="228600" algn="just">
              <a:buNone/>
            </a:pPr>
            <a:r>
              <a:rPr lang="ru-RU" dirty="0" smtClean="0"/>
              <a:t>И скучно, и грустно, и некому руку подать в минуту душевной невзгоды. (М. Ю. Лермонтов)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Вопросительное:</a:t>
            </a:r>
          </a:p>
          <a:p>
            <a:pPr indent="228600" algn="just">
              <a:buNone/>
            </a:pPr>
            <a:r>
              <a:rPr lang="ru-RU" dirty="0" smtClean="0"/>
              <a:t>Что же ты, моя старушка, приумолкла у окна? </a:t>
            </a:r>
          </a:p>
          <a:p>
            <a:pPr indent="228600" algn="just">
              <a:buNone/>
            </a:pPr>
            <a:r>
              <a:rPr lang="ru-RU" dirty="0" smtClean="0"/>
              <a:t>(А. С. Пушкин).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Побудительное:</a:t>
            </a:r>
          </a:p>
          <a:p>
            <a:pPr indent="228600" algn="just">
              <a:buNone/>
            </a:pPr>
            <a:r>
              <a:rPr lang="ru-RU" dirty="0" smtClean="0"/>
              <a:t>Давайте прогуляемся по осеннему парку.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Восклицательное:</a:t>
            </a:r>
          </a:p>
          <a:p>
            <a:pPr indent="228600" algn="just">
              <a:buNone/>
            </a:pPr>
            <a:r>
              <a:rPr lang="ru-RU" dirty="0" smtClean="0"/>
              <a:t>Нет, ты посмотри, что за луна!.. Ах, какая прелесть! </a:t>
            </a:r>
          </a:p>
          <a:p>
            <a:pPr indent="228600" algn="just">
              <a:buNone/>
            </a:pPr>
            <a:r>
              <a:rPr lang="ru-RU" dirty="0" smtClean="0"/>
              <a:t>(Л. Н. Толстой).</a:t>
            </a:r>
            <a:endParaRPr lang="ru-RU" dirty="0"/>
          </a:p>
        </p:txBody>
      </p:sp>
      <p:pic>
        <p:nvPicPr>
          <p:cNvPr id="4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8489" y="2668245"/>
            <a:ext cx="1913390" cy="321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6386" name="Picture 2" descr="http://images.myshared.ru/9/938207/slide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1667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6" descr="https://www.tspk-mo.ru/storage/app/media/proekt2018/putyovka-v-zhizn/k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17102"/>
            <a:ext cx="1885071" cy="354089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8137" y="4857760"/>
            <a:ext cx="2195512" cy="200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562</Words>
  <Application>Microsoft Office PowerPoint</Application>
  <PresentationFormat>Произвольный</PresentationFormat>
  <Paragraphs>115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Сегодня на уроке</vt:lpstr>
      <vt:lpstr>Проверка самостоятельной работы. </vt:lpstr>
      <vt:lpstr>Задание №1. Просклонять числительное. </vt:lpstr>
      <vt:lpstr>Что такое предложение?</vt:lpstr>
      <vt:lpstr>Слайд 6</vt:lpstr>
      <vt:lpstr>Слайд 7</vt:lpstr>
      <vt:lpstr>Например:</vt:lpstr>
      <vt:lpstr>Слайд 9</vt:lpstr>
      <vt:lpstr>Порядок синтаксического разбора предложения:</vt:lpstr>
      <vt:lpstr>Образец синтаксического разбора. </vt:lpstr>
      <vt:lpstr>Задание №1. Синтаксический разбор предложения.</vt:lpstr>
      <vt:lpstr>Порядок слов в предложении.</vt:lpstr>
      <vt:lpstr>Прямой и обратный порядок слов.</vt:lpstr>
      <vt:lpstr>Слайд 15</vt:lpstr>
      <vt:lpstr>Тесты</vt:lpstr>
      <vt:lpstr>1. В каком предложении нарушен порядок слов? </vt:lpstr>
      <vt:lpstr>2. В каком предложении грамматическая ошибка, вызванная нарушением порядка слов, привела к искажению смысла? </vt:lpstr>
      <vt:lpstr>3. Найдите предложения с инверсией  определения. </vt:lpstr>
      <vt:lpstr>4. Найдите предложения с инверсией сказуемого. </vt:lpstr>
      <vt:lpstr>5. Найдите предложения с инверсией сказуемого и определения. </vt:lpstr>
      <vt:lpstr>Оцени себя!</vt:lpstr>
      <vt:lpstr>Подведение итогов урока.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49</cp:revision>
  <dcterms:created xsi:type="dcterms:W3CDTF">2020-08-20T14:06:43Z</dcterms:created>
  <dcterms:modified xsi:type="dcterms:W3CDTF">2020-09-16T18:27:36Z</dcterms:modified>
</cp:coreProperties>
</file>