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96" r:id="rId2"/>
    <p:sldId id="1398" r:id="rId3"/>
    <p:sldId id="1399" r:id="rId4"/>
    <p:sldId id="1424" r:id="rId5"/>
    <p:sldId id="1404" r:id="rId6"/>
    <p:sldId id="1403" r:id="rId7"/>
    <p:sldId id="1410" r:id="rId8"/>
    <p:sldId id="1411" r:id="rId9"/>
    <p:sldId id="1409" r:id="rId10"/>
    <p:sldId id="1407" r:id="rId11"/>
    <p:sldId id="1412" r:id="rId12"/>
    <p:sldId id="1408" r:id="rId13"/>
    <p:sldId id="1413" r:id="rId14"/>
    <p:sldId id="1416" r:id="rId15"/>
    <p:sldId id="1417" r:id="rId16"/>
    <p:sldId id="1400" r:id="rId17"/>
    <p:sldId id="1418" r:id="rId18"/>
    <p:sldId id="1419" r:id="rId19"/>
    <p:sldId id="1420" r:id="rId20"/>
    <p:sldId id="1421" r:id="rId21"/>
    <p:sldId id="1422" r:id="rId22"/>
    <p:sldId id="1423" r:id="rId23"/>
    <p:sldId id="1425" r:id="rId24"/>
    <p:sldId id="1402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8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26E18D-32EE-4035-A4E3-B34C35965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30618BF-D382-4E42-BAF7-1FB04BC58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AA2DC59-5E07-4679-96EE-E3BA45F8A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35CAEE0-3756-4FBD-8695-56029790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8E14F11-130E-42A3-946C-AF58E6760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9070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1658C9-D59B-4314-951B-8888A29FB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8A6DDC9-C1F3-4C98-9B38-2802BAE64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5903E9E-3276-4160-99E1-A028AA3EE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23A4806-E782-486C-AC86-48F46332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985FB75-3301-4BF9-8854-B1DADA473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9012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4BD3AD99-9B6A-49BA-B725-695DB686C5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84A739A-4F76-496D-B3EA-F5CE4AA07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FB0B024-F010-4C33-B043-131BDE22E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5196B90-CB5A-47FC-A208-5A8C8CE0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1F96754-FEFF-4B44-853D-A0103673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5082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380877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38CD64C-FEC5-45BD-ABCB-8656FE57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08CC801-B949-4261-B739-0403C7244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7B84E27-A0D4-4A9B-A653-5E0F2FE7F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0594785-DD27-44F5-9109-E45828EC7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681BA8A-41B6-4066-9619-BCD0DBF7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861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E3D165-AE7E-4E5E-8B9A-E0EEF115E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F288F0A-11B0-41CB-AB85-EACCB9C38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29DC3AB-FC53-4348-A8DC-FA026D16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1EDBB0C-0B19-457D-BFF4-FCCF7E71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D7F9205-AA2D-445D-92CC-6DD9BB9A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299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344D00-FD72-42B3-A90A-A4C4BE21A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076DEAD-AE1C-4A06-B7AA-BF22D460B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1F71760-C14D-42F0-B777-C104BB397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C68100C-AE1F-440B-ABF8-9D27526D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DA3F574-D215-4CB2-81B1-2DDD9F2F1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E37117E-AC61-4E8C-A4AE-43438EF61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333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422B49-FF1C-45E0-908A-5D2D3DF82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FC2036B-FE2A-4A22-9507-B9407546D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3219AEF-2C1F-4725-BE1B-FAEE09874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27BB459-FAE7-40B8-B7E2-823AF3F89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1CAE417E-FE4A-427E-BF31-0C598A75D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E5E48E0-CECF-4389-9338-5ED8E7B6F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BB9A13B7-E5AB-46C8-9AA3-A86437F9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36E15D4D-7306-4FCC-8C49-4F01CB29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507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E7E95C-6926-468E-9F38-80286F8D2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177399E-56DE-487C-9363-F44B6937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5D105CB1-7A03-4372-8188-67DE7C61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84210E8D-7DEC-4069-86AE-79A7202A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626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EA79D241-9E2B-4C7F-ACCC-D992BA990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E2BD324E-59C9-4ED5-9A6F-BA35F2E1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F50762B-856E-4AE6-8398-5B1BBDBE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007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600B5AC-35D4-4FAE-AD7E-7E4E3DBB5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CA50C01-38F8-4252-B80A-DDC0D2B97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7EB6792-9C83-41F3-B45D-E83FC63C1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20B4B13-C9CC-4D82-A00B-A25025EC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4090B2B-14FD-462A-8DD1-1CA180AE3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3A68FB5-F62B-4354-B744-5AB00E28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701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6E3D96-237A-4209-A6E1-50463AAB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C57931C-C963-4B78-A855-2C8AEE4EA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A06AE58-B70F-4DBF-B101-595A53F76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DA82A78-8898-4BDF-BA9D-6DF605F77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8ADEBCC-ABB4-4A21-858F-E4B26655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03E07A9-3823-40D2-B6F0-2DA92F93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236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2359F32-47CB-497F-BCEE-23DE74600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E78A6A4-24C7-405D-8322-B926E1085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7592695-C481-4036-BC77-D524C31C3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8B90E-9513-48C5-B692-0EEAC661165E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FBCB4FF-8251-44E8-9C2A-BFC1D19A9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A0B51F9-DDFF-4F5D-A440-1C4E26717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75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wmf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6095" y="2968283"/>
            <a:ext cx="2382399" cy="2363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00117" y="2672559"/>
            <a:ext cx="759871" cy="20823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=""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=""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=""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=""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=""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=""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=""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=""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=""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=""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=""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=""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=""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=""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="" xmlns:a16="http://schemas.microsoft.com/office/drawing/2014/main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9748" y="2464820"/>
            <a:ext cx="8276449" cy="2921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538"/>
              </a:spcBef>
            </a:pPr>
            <a:r>
              <a:rPr lang="ru-RU" altLang="ru-RU" sz="4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Простое предложение. Основные виды простого предложения. Порядок слов в предложении.</a:t>
            </a:r>
            <a:endParaRPr lang="ru-RU" altLang="ru-RU" sz="44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84006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Порядок синтаксического разбора предложения: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75209"/>
          </a:xfrm>
        </p:spPr>
        <p:txBody>
          <a:bodyPr>
            <a:normAutofit fontScale="92500" lnSpcReduction="20000"/>
          </a:bodyPr>
          <a:lstStyle/>
          <a:p>
            <a:pPr indent="228600" algn="just">
              <a:buNone/>
            </a:pPr>
            <a:r>
              <a:rPr lang="ru-RU" sz="3100" b="1" dirty="0" smtClean="0">
                <a:solidFill>
                  <a:schemeClr val="accent6">
                    <a:lumMod val="50000"/>
                  </a:schemeClr>
                </a:solidFill>
              </a:rPr>
              <a:t>1. Подчеркните в предложении главные и второстепенные члены. Укажите, какими частями речи они являются.</a:t>
            </a:r>
          </a:p>
          <a:p>
            <a:pPr indent="228600" algn="just">
              <a:buNone/>
            </a:pPr>
            <a:r>
              <a:rPr lang="ru-RU" sz="3100" b="1" dirty="0" smtClean="0">
                <a:solidFill>
                  <a:schemeClr val="accent6">
                    <a:lumMod val="50000"/>
                  </a:schemeClr>
                </a:solidFill>
              </a:rPr>
              <a:t>2. Дайте характеристику предложения по плану: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3100" dirty="0" smtClean="0"/>
              <a:t> повествовательное/побудительное/вопросительное,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3100" dirty="0" smtClean="0"/>
              <a:t> восклицательное/невосклицательное,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3100" dirty="0" smtClean="0"/>
              <a:t> простое/сложное,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3100" dirty="0" smtClean="0"/>
              <a:t> односоставное</a:t>
            </a:r>
            <a:r>
              <a:rPr lang="en-US" sz="3100" dirty="0" smtClean="0"/>
              <a:t>/</a:t>
            </a:r>
            <a:r>
              <a:rPr lang="ru-RU" sz="3100" dirty="0" smtClean="0"/>
              <a:t>двусоставное.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3100" dirty="0" smtClean="0"/>
              <a:t> распространенное/нераспространенное,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3100" dirty="0" smtClean="0"/>
              <a:t> осложнено (однородность, обращения, вводные слова и т.д.).</a:t>
            </a:r>
          </a:p>
          <a:p>
            <a:pPr indent="228600" algn="just">
              <a:buNone/>
            </a:pPr>
            <a:endParaRPr lang="ru-RU" sz="3100" dirty="0" smtClean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1" name="Заголовок 3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Образец синтаксического разбора.</a:t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234" y="1308295"/>
            <a:ext cx="11324492" cy="4868668"/>
          </a:xfrm>
        </p:spPr>
        <p:txBody>
          <a:bodyPr>
            <a:normAutofit/>
          </a:bodyPr>
          <a:lstStyle/>
          <a:p>
            <a:pPr indent="228600">
              <a:buNone/>
            </a:pPr>
            <a:r>
              <a:rPr lang="ru-RU" sz="3600" b="1" i="1" u="dbl" dirty="0" smtClean="0"/>
              <a:t>Присядем</a:t>
            </a:r>
            <a:r>
              <a:rPr lang="ru-RU" sz="3600" b="1" i="1" dirty="0" smtClean="0"/>
              <a:t>, друзья, перед </a:t>
            </a:r>
            <a:r>
              <a:rPr lang="ru-RU" sz="3600" b="1" i="1" u="wavy" dirty="0" smtClean="0"/>
              <a:t>дальней</a:t>
            </a:r>
            <a:r>
              <a:rPr lang="ru-RU" sz="3600" b="1" i="1" dirty="0" smtClean="0"/>
              <a:t> </a:t>
            </a:r>
            <a:r>
              <a:rPr lang="ru-RU" sz="3600" b="1" i="1" u="dash" dirty="0" smtClean="0"/>
              <a:t>дорогой</a:t>
            </a:r>
            <a:r>
              <a:rPr lang="ru-RU" sz="3600" b="1" dirty="0" smtClean="0"/>
              <a:t>.</a:t>
            </a:r>
          </a:p>
          <a:p>
            <a:pPr indent="228600">
              <a:buNone/>
            </a:pPr>
            <a:endParaRPr lang="ru-RU" sz="3600" dirty="0" smtClean="0"/>
          </a:p>
        </p:txBody>
      </p:sp>
      <p:sp>
        <p:nvSpPr>
          <p:cNvPr id="12" name="Прямоугольник 11"/>
          <p:cNvSpPr/>
          <p:nvPr/>
        </p:nvSpPr>
        <p:spPr>
          <a:xfrm>
            <a:off x="9531621" y="1125617"/>
            <a:ext cx="8723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сущ.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059677" y="1084514"/>
            <a:ext cx="8723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сущ.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944705" y="1086675"/>
            <a:ext cx="5857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гл.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543226" y="1112649"/>
            <a:ext cx="10278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прил</a:t>
            </a:r>
            <a:r>
              <a:rPr lang="ru-RU" sz="2400" b="1" u="wavy" dirty="0" smtClean="0">
                <a:solidFill>
                  <a:srgbClr val="00B050"/>
                </a:solidFill>
              </a:rPr>
              <a:t>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864546" y="1098582"/>
            <a:ext cx="6222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пр</a:t>
            </a:r>
            <a:r>
              <a:rPr lang="ru-RU" b="1" dirty="0" smtClean="0">
                <a:solidFill>
                  <a:srgbClr val="00B050"/>
                </a:solidFill>
              </a:rPr>
              <a:t>.</a:t>
            </a:r>
            <a:endParaRPr lang="ru-RU" b="1" dirty="0">
              <a:solidFill>
                <a:srgbClr val="00B050"/>
              </a:solidFill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5345723" y="1674055"/>
            <a:ext cx="829994" cy="35169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6189785" y="1659988"/>
            <a:ext cx="647113" cy="36576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0722" name="Picture 2" descr="https://storage.myseldon.com/news_pict_F2/F2C03A11B3E9EB8A035FF3E0456232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36792" y="2388014"/>
            <a:ext cx="3351602" cy="3351603"/>
          </a:xfrm>
          <a:prstGeom prst="rect">
            <a:avLst/>
          </a:prstGeom>
          <a:noFill/>
        </p:spPr>
      </p:pic>
      <p:sp>
        <p:nvSpPr>
          <p:cNvPr id="42" name="Прямоугольник 41"/>
          <p:cNvSpPr/>
          <p:nvPr/>
        </p:nvSpPr>
        <p:spPr>
          <a:xfrm>
            <a:off x="1055077" y="2390560"/>
            <a:ext cx="64711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(побудительное, невосклицательное, </a:t>
            </a:r>
          </a:p>
          <a:p>
            <a:pPr algn="just">
              <a:buNone/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простое, </a:t>
            </a:r>
          </a:p>
          <a:p>
            <a:pPr algn="just">
              <a:buNone/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односоставное, распространенное, </a:t>
            </a:r>
          </a:p>
          <a:p>
            <a:pPr algn="just">
              <a:buNone/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осложнено обращением).</a:t>
            </a:r>
            <a:endParaRPr lang="ru-RU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Задание №1. Синтаксический разбор предложения.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38150" y="1825625"/>
            <a:ext cx="10358510" cy="435133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3600" b="1" dirty="0" smtClean="0"/>
              <a:t>   </a:t>
            </a:r>
            <a:r>
              <a:rPr lang="ru-RU" sz="3600" b="1" i="1" dirty="0" smtClean="0"/>
              <a:t>Странная мысль промелькнула в сознании</a:t>
            </a:r>
            <a:r>
              <a:rPr lang="ru-RU" sz="3600" b="1" dirty="0" smtClean="0"/>
              <a:t>.</a:t>
            </a:r>
          </a:p>
          <a:p>
            <a:pPr indent="228600" algn="just">
              <a:lnSpc>
                <a:spcPct val="150000"/>
              </a:lnSpc>
              <a:buNone/>
            </a:pPr>
            <a:r>
              <a:rPr lang="ru-RU" sz="3600" b="1" u="wavy" dirty="0" smtClean="0"/>
              <a:t>Странная</a:t>
            </a:r>
            <a:r>
              <a:rPr lang="ru-RU" sz="3600" b="1" dirty="0" smtClean="0"/>
              <a:t> </a:t>
            </a:r>
            <a:r>
              <a:rPr lang="ru-RU" sz="3600" b="1" u="sng" dirty="0" smtClean="0"/>
              <a:t>мысль</a:t>
            </a:r>
            <a:r>
              <a:rPr lang="ru-RU" sz="3600" b="1" dirty="0" smtClean="0"/>
              <a:t> </a:t>
            </a:r>
            <a:r>
              <a:rPr lang="ru-RU" sz="3600" b="1" u="dbl" dirty="0" smtClean="0"/>
              <a:t>промелькнула</a:t>
            </a:r>
            <a:r>
              <a:rPr lang="ru-RU" sz="3600" b="1" u="dotDash" dirty="0" smtClean="0"/>
              <a:t> в сознании.</a:t>
            </a:r>
            <a:endParaRPr lang="ru-RU" sz="3600" dirty="0" smtClean="0"/>
          </a:p>
          <a:p>
            <a:pPr indent="228600" algn="just">
              <a:lnSpc>
                <a:spcPct val="150000"/>
              </a:lnSpc>
              <a:buNone/>
            </a:pPr>
            <a:r>
              <a:rPr lang="ru-RU" sz="3600" b="1" dirty="0" smtClean="0"/>
              <a:t>.  </a:t>
            </a:r>
            <a:endParaRPr lang="ru-RU" sz="3600" dirty="0" smtClean="0"/>
          </a:p>
          <a:p>
            <a:pPr algn="just">
              <a:buNone/>
            </a:pPr>
            <a:endParaRPr lang="ru-RU" sz="3600" b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680779" y="4262964"/>
            <a:ext cx="108585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endParaRPr lang="ru-RU" sz="36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indent="457200" algn="just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ru-RU" sz="3600" b="1" dirty="0" err="1" smtClean="0">
                <a:solidFill>
                  <a:schemeClr val="accent6">
                    <a:lumMod val="50000"/>
                  </a:schemeClr>
                </a:solidFill>
              </a:rPr>
              <a:t>Повеств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., </a:t>
            </a:r>
            <a:r>
              <a:rPr lang="ru-RU" sz="3600" b="1" dirty="0" err="1" smtClean="0">
                <a:solidFill>
                  <a:schemeClr val="accent6">
                    <a:lumMod val="50000"/>
                  </a:schemeClr>
                </a:solidFill>
              </a:rPr>
              <a:t>невоскл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., простое, двусоставное, распространенное).</a:t>
            </a:r>
          </a:p>
          <a:p>
            <a:pPr indent="457200"/>
            <a:r>
              <a:rPr lang="ru-RU" sz="3600" dirty="0" smtClean="0"/>
              <a:t> </a:t>
            </a:r>
          </a:p>
          <a:p>
            <a:endParaRPr lang="ru-RU" sz="3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51620" y="2864966"/>
            <a:ext cx="8723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сущ.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52182" y="3766398"/>
            <a:ext cx="8723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сущ.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004582" y="2864966"/>
            <a:ext cx="5857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гл.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575023" y="2894201"/>
            <a:ext cx="6431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пр.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916149" y="2899246"/>
            <a:ext cx="10278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прил</a:t>
            </a:r>
            <a:r>
              <a:rPr lang="ru-RU" sz="2400" b="1" u="wavy" dirty="0" smtClean="0">
                <a:solidFill>
                  <a:srgbClr val="00B050"/>
                </a:solidFill>
              </a:rPr>
              <a:t>.</a:t>
            </a:r>
            <a:endParaRPr lang="ru-RU" sz="24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Порядок слов в предложении.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491175"/>
            <a:ext cx="10515600" cy="4685788"/>
          </a:xfrm>
        </p:spPr>
        <p:txBody>
          <a:bodyPr/>
          <a:lstStyle/>
          <a:p>
            <a:pPr indent="228600" algn="just">
              <a:buNone/>
            </a:pPr>
            <a:r>
              <a:rPr lang="ru-RU" dirty="0" smtClean="0"/>
              <a:t>В русском языке порядок слов (точнее, порядок членов предложения) считается </a:t>
            </a:r>
            <a:r>
              <a:rPr lang="ru-RU" b="1" dirty="0" smtClean="0">
                <a:solidFill>
                  <a:srgbClr val="00B050"/>
                </a:solidFill>
              </a:rPr>
              <a:t>свободным</a:t>
            </a:r>
            <a:r>
              <a:rPr lang="ru-RU" dirty="0" smtClean="0"/>
              <a:t>. Это значит, что в предложении нет строго закрепленного места за тем или иным его членом. </a:t>
            </a:r>
          </a:p>
          <a:p>
            <a:pPr indent="228600" algn="just">
              <a:buNone/>
            </a:pPr>
            <a:endParaRPr lang="ru-RU" dirty="0"/>
          </a:p>
        </p:txBody>
      </p:sp>
      <p:pic>
        <p:nvPicPr>
          <p:cNvPr id="32770" name="Picture 2" descr="https://healthy-kids.ru/wp-content/uploads/2017/12/e6c1c79a16d07a52aad3cbc1562c1839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27896" y="3176487"/>
            <a:ext cx="3615573" cy="238025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26942" y="3070163"/>
            <a:ext cx="72870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800" dirty="0" smtClean="0"/>
              <a:t>Например, предложение, состоящее из пяти знаменательных слов: </a:t>
            </a:r>
            <a:r>
              <a:rPr lang="ru-RU" sz="2800" b="1" i="1" dirty="0" smtClean="0">
                <a:solidFill>
                  <a:srgbClr val="7030A0"/>
                </a:solidFill>
              </a:rPr>
              <a:t>Редактор вчера внимательно прочитал рукопись.</a:t>
            </a:r>
            <a:r>
              <a:rPr lang="ru-RU" sz="2800" dirty="0" smtClean="0"/>
              <a:t> – допускает 120 вариантов в зависимости от перестановки членов предложения.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Прямой и обратный порядок слов.</a:t>
            </a:r>
            <a:endParaRPr lang="ru-RU" dirty="0"/>
          </a:p>
        </p:txBody>
      </p:sp>
      <p:pic>
        <p:nvPicPr>
          <p:cNvPr id="35844" name="Picture 4" descr="https://pandia.ru/text/82/483/images/img1_1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49109" y="1591724"/>
            <a:ext cx="5281196" cy="271299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8811" y="1792182"/>
            <a:ext cx="579589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Прямой порядок </a:t>
            </a:r>
            <a:r>
              <a:rPr lang="ru-RU" sz="2000" dirty="0" smtClean="0"/>
              <a:t>  слов определяется </a:t>
            </a:r>
            <a:r>
              <a:rPr lang="ru-RU" sz="2000" b="1" dirty="0" smtClean="0"/>
              <a:t>типом</a:t>
            </a:r>
            <a:r>
              <a:rPr lang="ru-RU" sz="2000" dirty="0" smtClean="0"/>
              <a:t> и </a:t>
            </a:r>
            <a:r>
              <a:rPr lang="ru-RU" sz="2000" b="1" dirty="0" smtClean="0"/>
              <a:t>структурой предложения,</a:t>
            </a:r>
            <a:r>
              <a:rPr lang="ru-RU" sz="2000" dirty="0" smtClean="0"/>
              <a:t> способом синтаксического выражения данного члена предложения, его местом среди других слов, которые  непосредственно   с ним   связаны,   а  также   стилем   речи   и  контекстом.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260124" y="4601366"/>
            <a:ext cx="507843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Обратный порядок </a:t>
            </a:r>
            <a:r>
              <a:rPr lang="ru-RU" sz="2000" dirty="0" smtClean="0"/>
              <a:t>слов является отступлением   от  обычного  порядка  и  выполняет  чаще всего функцию</a:t>
            </a:r>
            <a:br>
              <a:rPr lang="ru-RU" sz="2000" dirty="0" smtClean="0"/>
            </a:br>
            <a:r>
              <a:rPr lang="ru-RU" sz="2000" b="1" dirty="0" smtClean="0"/>
              <a:t>инверсии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1692" y="4223714"/>
            <a:ext cx="552860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b="1" dirty="0" smtClean="0">
                <a:solidFill>
                  <a:srgbClr val="C00000"/>
                </a:solidFill>
              </a:rPr>
              <a:t>Инверсия</a:t>
            </a:r>
            <a:r>
              <a:rPr lang="ru-RU" sz="2000" dirty="0" smtClean="0"/>
              <a:t> в предложении (от лат. </a:t>
            </a:r>
            <a:r>
              <a:rPr lang="ru-RU" sz="2000" dirty="0" err="1" smtClean="0"/>
              <a:t>inversio</a:t>
            </a:r>
            <a:r>
              <a:rPr lang="ru-RU" sz="2000" dirty="0" smtClean="0"/>
              <a:t> — переворачивание, перестановка), «обратный порядок слов» — изменение значения слова путём размещения в синтаксически необычном для него месте предложении.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36866" name="Picture 2" descr="https://ds04.infourok.ru/uploads/ex/110e/000df3bd-ebf6f619/img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4548" y="-1"/>
            <a:ext cx="9144000" cy="6858001"/>
          </a:xfrm>
          <a:prstGeom prst="rect">
            <a:avLst/>
          </a:prstGeom>
          <a:noFill/>
        </p:spPr>
      </p:pic>
      <p:pic>
        <p:nvPicPr>
          <p:cNvPr id="5" name="Picture 4" descr="http://pic.51yuansu.com/pic3/cover/00/94/77/58dcdeb006dd8_610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35408" y="1603716"/>
            <a:ext cx="3681050" cy="5254283"/>
          </a:xfrm>
          <a:prstGeom prst="rect">
            <a:avLst/>
          </a:prstGeom>
          <a:noFill/>
        </p:spPr>
      </p:pic>
      <p:pic>
        <p:nvPicPr>
          <p:cNvPr id="6" name="Picture 6" descr="https://www.tspk-mo.ru/storage/app/media/proekt2018/putyovka-v-zhizn/ka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317102"/>
            <a:ext cx="1885071" cy="35408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960" y="2071678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/>
              <a:t>Тесты</a:t>
            </a:r>
            <a:endParaRPr lang="ru-RU" sz="6000" b="1" dirty="0"/>
          </a:p>
        </p:txBody>
      </p:sp>
      <p:pic>
        <p:nvPicPr>
          <p:cNvPr id="49154" name="Picture 2" descr="https://fs00.infourok.ru/images/doc/136/158324/img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900" b="1" dirty="0" smtClean="0">
                <a:solidFill>
                  <a:srgbClr val="C00000"/>
                </a:solidFill>
              </a:rPr>
              <a:t>1. В каком предложении нарушен порядок слов?</a:t>
            </a:r>
            <a:r>
              <a:rPr lang="ru-RU" sz="4900" dirty="0" smtClean="0">
                <a:solidFill>
                  <a:srgbClr val="C00000"/>
                </a:solidFill>
              </a:rPr>
              <a:t/>
            </a:r>
            <a:br>
              <a:rPr lang="ru-RU" sz="4900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ru-RU" dirty="0" smtClean="0"/>
              <a:t>1) Облака надвигались друг на друга.</a:t>
            </a:r>
            <a:br>
              <a:rPr lang="ru-RU" dirty="0" smtClean="0"/>
            </a:br>
            <a:r>
              <a:rPr lang="ru-RU" dirty="0" smtClean="0"/>
              <a:t>2) Он очень выразительно читает стихи.</a:t>
            </a:r>
            <a:br>
              <a:rPr lang="ru-RU" dirty="0" smtClean="0"/>
            </a:br>
            <a:r>
              <a:rPr lang="ru-RU" dirty="0" smtClean="0"/>
              <a:t>3) Наставник не всегда беседует с учеником, хотя это очень важно в процессе обучения.</a:t>
            </a:r>
            <a:br>
              <a:rPr lang="ru-RU" dirty="0" smtClean="0"/>
            </a:br>
            <a:r>
              <a:rPr lang="ru-RU" dirty="0" smtClean="0"/>
              <a:t>4) В последнее время появилось много новых аббревиатур.</a:t>
            </a:r>
          </a:p>
          <a:p>
            <a:endParaRPr lang="ru-RU" dirty="0" smtClean="0"/>
          </a:p>
          <a:p>
            <a:pPr algn="ctr">
              <a:buNone/>
            </a:pPr>
            <a:r>
              <a:rPr lang="ru-RU" sz="4000" b="1" dirty="0" smtClean="0">
                <a:solidFill>
                  <a:srgbClr val="00B050"/>
                </a:solidFill>
              </a:rPr>
              <a:t>В последнее время появилось много новых аббревиатур.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997" y="56207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2. В каком предложении грамматическая ошибка, вызванная нарушением порядка слов, привела к искажению смысла?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0">
              <a:buNone/>
            </a:pPr>
            <a:r>
              <a:rPr lang="ru-RU" dirty="0" smtClean="0"/>
              <a:t>1) По дороге в школу я часто встречаю людей, спешащих на работу.</a:t>
            </a:r>
            <a:br>
              <a:rPr lang="ru-RU" dirty="0" smtClean="0"/>
            </a:br>
            <a:r>
              <a:rPr lang="ru-RU" dirty="0" smtClean="0"/>
              <a:t>2) На стендах расклеены афиши и плакаты о выступлениях И. Эренбурга на немецком, французском, польском и других языках.</a:t>
            </a:r>
            <a:br>
              <a:rPr lang="ru-RU" dirty="0" smtClean="0"/>
            </a:br>
            <a:r>
              <a:rPr lang="ru-RU" dirty="0" smtClean="0"/>
              <a:t>3) Многие сотрудники этого рекламного агентства приехали из России.</a:t>
            </a:r>
            <a:br>
              <a:rPr lang="ru-RU" dirty="0" smtClean="0"/>
            </a:br>
            <a:r>
              <a:rPr lang="ru-RU" dirty="0" smtClean="0"/>
              <a:t>4) В августе в конференц-зале пройдет встреча писателя с почитателями его таланта.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На стендах расклеены афиши и плакаты о выступлениях И. Эренбурга на немецком, французском, польском и других языках.</a:t>
            </a:r>
            <a:endParaRPr lang="ru-RU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2268" y="449531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dirty="0" smtClean="0">
                <a:solidFill>
                  <a:schemeClr val="accent2">
                    <a:lumMod val="75000"/>
                  </a:schemeClr>
                </a:solidFill>
              </a:rPr>
              <a:t>3. Найдите предложения с инверсией  определения.</a:t>
            </a:r>
            <a:r>
              <a:rPr lang="ru-RU" sz="53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53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0">
              <a:buNone/>
            </a:pPr>
            <a:r>
              <a:rPr lang="ru-RU" dirty="0" smtClean="0"/>
              <a:t>1) За далекими буграми волчица перешла на шаг и поползла.</a:t>
            </a:r>
            <a:br>
              <a:rPr lang="ru-RU" dirty="0" smtClean="0"/>
            </a:br>
            <a:r>
              <a:rPr lang="ru-RU" dirty="0" smtClean="0"/>
              <a:t>2) Им всем хотелось сказать одно только какое-то слово прекрасное.</a:t>
            </a:r>
            <a:br>
              <a:rPr lang="ru-RU" dirty="0" smtClean="0"/>
            </a:br>
            <a:r>
              <a:rPr lang="ru-RU" dirty="0" smtClean="0"/>
              <a:t>3) Но дождик в этот раз меня не послушался.</a:t>
            </a:r>
            <a:br>
              <a:rPr lang="ru-RU" dirty="0" smtClean="0"/>
            </a:br>
            <a:r>
              <a:rPr lang="ru-RU" dirty="0" smtClean="0"/>
              <a:t>4) Глинистая почва только кое-где покрыта сизоватой </a:t>
            </a:r>
            <a:r>
              <a:rPr lang="ru-RU" dirty="0" err="1" smtClean="0"/>
              <a:t>полынкой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pPr algn="ctr">
              <a:buNone/>
            </a:pPr>
            <a:r>
              <a:rPr lang="ru-RU" sz="3600" b="1" dirty="0" smtClean="0">
                <a:solidFill>
                  <a:srgbClr val="00B050"/>
                </a:solidFill>
              </a:rPr>
              <a:t>Им всем хотелось сказать одно только какое-то слово прекрасное.</a:t>
            </a:r>
            <a:endParaRPr lang="ru-RU" sz="36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85400" y="172227"/>
            <a:ext cx="7439655" cy="866234"/>
          </a:xfrm>
          <a:prstGeom prst="rect">
            <a:avLst/>
          </a:prstGeom>
        </p:spPr>
        <p:txBody>
          <a:bodyPr vert="horz" wrap="square" lIns="0" tIns="34896" rIns="0" bIns="0" rtlCol="0" anchor="ctr">
            <a:spAutoFit/>
          </a:bodyPr>
          <a:lstStyle/>
          <a:p>
            <a:pPr marL="26842" algn="ctr">
              <a:lnSpc>
                <a:spcPct val="100000"/>
              </a:lnSpc>
              <a:spcBef>
                <a:spcPts val="275"/>
              </a:spcBef>
            </a:pPr>
            <a:r>
              <a:rPr lang="ru-RU" sz="5400" dirty="0" smtClean="0"/>
              <a:t>Сегодня на уроке</a:t>
            </a:r>
            <a:endParaRPr sz="5400" dirty="0"/>
          </a:p>
        </p:txBody>
      </p:sp>
      <p:sp>
        <p:nvSpPr>
          <p:cNvPr id="16" name="TextBox 15"/>
          <p:cNvSpPr txBox="1"/>
          <p:nvPr/>
        </p:nvSpPr>
        <p:spPr>
          <a:xfrm>
            <a:off x="6569612" y="1702706"/>
            <a:ext cx="5078437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Вспомним, что такое предложение.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13341" y="3304032"/>
            <a:ext cx="5008098" cy="564774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Повторим виды предложений.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83680" y="4835021"/>
            <a:ext cx="5148776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Узнаем о порядке слов в предложении.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415742" y="1667629"/>
            <a:ext cx="0" cy="4401749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590046" y="1678981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547842" y="3153698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5632248" y="4839433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pic>
        <p:nvPicPr>
          <p:cNvPr id="13" name="Picture 2" descr="https://avatars.mds.yandex.net/get-pdb/2080369/f2a27e2a-11b9-4224-870c-13651744e9f8/s1200?webp=fals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0096" y="1927275"/>
            <a:ext cx="4261373" cy="31960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1" grpId="0" animBg="1"/>
      <p:bldP spid="22" grpId="0" animBg="1"/>
      <p:bldP spid="2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900" b="1" dirty="0" smtClean="0">
                <a:solidFill>
                  <a:schemeClr val="accent2">
                    <a:lumMod val="75000"/>
                  </a:schemeClr>
                </a:solidFill>
              </a:rPr>
              <a:t>4. Найдите предложения с инверсией сказуемого.</a:t>
            </a:r>
            <a:r>
              <a:rPr lang="ru-RU" sz="49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49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ru-RU" dirty="0" smtClean="0"/>
              <a:t>1) Все последние дни мама волновалась.</a:t>
            </a:r>
            <a:br>
              <a:rPr lang="ru-RU" dirty="0" smtClean="0"/>
            </a:br>
            <a:r>
              <a:rPr lang="ru-RU" dirty="0" smtClean="0"/>
              <a:t>2) Этой весной снег в густых ельниках еще держался и в конце апреля.</a:t>
            </a:r>
            <a:br>
              <a:rPr lang="ru-RU" dirty="0" smtClean="0"/>
            </a:br>
            <a:r>
              <a:rPr lang="ru-RU" dirty="0" smtClean="0"/>
              <a:t>3) Я смотрел, как осторожно пробирается барсук у стволов деревьев.</a:t>
            </a:r>
            <a:br>
              <a:rPr lang="ru-RU" dirty="0" smtClean="0"/>
            </a:br>
            <a:r>
              <a:rPr lang="ru-RU" dirty="0" smtClean="0"/>
              <a:t>4) Обычно они селились в глухих местах, возле болот, рек, ручьев.</a:t>
            </a:r>
          </a:p>
          <a:p>
            <a:endParaRPr lang="ru-RU" dirty="0" smtClean="0"/>
          </a:p>
          <a:p>
            <a:pPr algn="ctr">
              <a:buNone/>
            </a:pPr>
            <a:r>
              <a:rPr lang="ru-RU" sz="3200" b="1" dirty="0" smtClean="0">
                <a:solidFill>
                  <a:srgbClr val="00B050"/>
                </a:solidFill>
              </a:rPr>
              <a:t>Я смотрел, как осторожно пробирается барсук у стволов деревьев.</a:t>
            </a:r>
            <a:endParaRPr lang="ru-RU" sz="32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5. Найдите предложения с инверсией сказуемого и определения.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505243"/>
            <a:ext cx="10515600" cy="4671720"/>
          </a:xfrm>
        </p:spPr>
        <p:txBody>
          <a:bodyPr>
            <a:normAutofit lnSpcReduction="10000"/>
          </a:bodyPr>
          <a:lstStyle/>
          <a:p>
            <a:pPr indent="0">
              <a:buNone/>
            </a:pPr>
            <a:r>
              <a:rPr lang="ru-RU" dirty="0" smtClean="0"/>
              <a:t>1) Торопливый звон посыпался по комнате, закатился под книжный шкаф и затих.</a:t>
            </a:r>
            <a:br>
              <a:rPr lang="ru-RU" dirty="0" smtClean="0"/>
            </a:br>
            <a:r>
              <a:rPr lang="ru-RU" dirty="0" smtClean="0"/>
              <a:t>2) Оделся же </a:t>
            </a:r>
            <a:r>
              <a:rPr lang="ru-RU" dirty="0" err="1" smtClean="0"/>
              <a:t>Митраша</a:t>
            </a:r>
            <a:r>
              <a:rPr lang="ru-RU" dirty="0" smtClean="0"/>
              <a:t> в отцовскую старую куртку.</a:t>
            </a:r>
            <a:br>
              <a:rPr lang="ru-RU" dirty="0" smtClean="0"/>
            </a:br>
            <a:r>
              <a:rPr lang="ru-RU" dirty="0" smtClean="0"/>
              <a:t>3) Кислая и очень полезная для здоровья ягода клюква растет в болотах летом.</a:t>
            </a:r>
            <a:br>
              <a:rPr lang="ru-RU" dirty="0" smtClean="0"/>
            </a:br>
            <a:r>
              <a:rPr lang="ru-RU" dirty="0" smtClean="0"/>
              <a:t>4) Вместе с этим богатством досталась, однако, детишкам бедным и большая забота о всех живых существах.</a:t>
            </a:r>
          </a:p>
          <a:p>
            <a:endParaRPr lang="ru-RU" dirty="0" smtClean="0"/>
          </a:p>
          <a:p>
            <a:pPr algn="ctr">
              <a:buNone/>
            </a:pPr>
            <a:r>
              <a:rPr lang="ru-RU" sz="3200" b="1" dirty="0" smtClean="0">
                <a:solidFill>
                  <a:srgbClr val="00B050"/>
                </a:solidFill>
              </a:rPr>
              <a:t>Вместе с этим богатством досталась, однако, детишкам бедным и большая забота о всех живых существах.</a:t>
            </a:r>
            <a:endParaRPr lang="ru-RU" sz="32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Оцени себя!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600" dirty="0" smtClean="0"/>
              <a:t> 5 – оценка «</a:t>
            </a:r>
            <a:r>
              <a:rPr lang="ru-RU" sz="3600" b="1" dirty="0" smtClean="0">
                <a:solidFill>
                  <a:srgbClr val="FF0000"/>
                </a:solidFill>
              </a:rPr>
              <a:t>5</a:t>
            </a:r>
            <a:r>
              <a:rPr lang="ru-RU" sz="3600" dirty="0" smtClean="0"/>
              <a:t>»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 smtClean="0"/>
              <a:t> 4 – оценка «</a:t>
            </a:r>
            <a:r>
              <a:rPr lang="ru-RU" sz="3600" b="1" dirty="0" smtClean="0">
                <a:solidFill>
                  <a:srgbClr val="FF0000"/>
                </a:solidFill>
              </a:rPr>
              <a:t>4</a:t>
            </a:r>
            <a:r>
              <a:rPr lang="ru-RU" sz="3600" dirty="0" smtClean="0"/>
              <a:t>»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 smtClean="0"/>
              <a:t> 3 – оценка «</a:t>
            </a:r>
            <a:r>
              <a:rPr lang="ru-RU" sz="3600" b="1" dirty="0" smtClean="0">
                <a:solidFill>
                  <a:srgbClr val="FF0000"/>
                </a:solidFill>
              </a:rPr>
              <a:t>3</a:t>
            </a:r>
            <a:r>
              <a:rPr lang="ru-RU" sz="3600" dirty="0" smtClean="0"/>
              <a:t>»</a:t>
            </a:r>
            <a:endParaRPr lang="ru-RU" sz="3600" dirty="0"/>
          </a:p>
        </p:txBody>
      </p:sp>
      <p:pic>
        <p:nvPicPr>
          <p:cNvPr id="40962" name="Picture 2" descr="https://img.kanal-o.ru/img/2018-04-23/fmt_94_24_shutterstock_46950183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56595" y="3707451"/>
            <a:ext cx="4869954" cy="27393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4557" y="186295"/>
            <a:ext cx="9012483" cy="866234"/>
          </a:xfrm>
          <a:prstGeom prst="rect">
            <a:avLst/>
          </a:prstGeom>
        </p:spPr>
        <p:txBody>
          <a:bodyPr vert="horz" wrap="square" lIns="0" tIns="34896" rIns="0" bIns="0" rtlCol="0" anchor="ctr">
            <a:spAutoFit/>
          </a:bodyPr>
          <a:lstStyle/>
          <a:p>
            <a:pPr marL="26842" algn="ctr">
              <a:lnSpc>
                <a:spcPct val="100000"/>
              </a:lnSpc>
              <a:spcBef>
                <a:spcPts val="275"/>
              </a:spcBef>
            </a:pPr>
            <a:r>
              <a:rPr lang="ru-RU" sz="5400" dirty="0" smtClean="0"/>
              <a:t>Подведение итогов урока.</a:t>
            </a:r>
            <a:endParaRPr sz="5400" dirty="0"/>
          </a:p>
        </p:txBody>
      </p:sp>
      <p:sp>
        <p:nvSpPr>
          <p:cNvPr id="16" name="TextBox 15"/>
          <p:cNvSpPr txBox="1"/>
          <p:nvPr/>
        </p:nvSpPr>
        <p:spPr>
          <a:xfrm>
            <a:off x="6569612" y="1702706"/>
            <a:ext cx="5078437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Вспомнили, что такое предложение.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13341" y="3304032"/>
            <a:ext cx="5008098" cy="564774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Повторили виды предложений.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83680" y="4835021"/>
            <a:ext cx="5148776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Узнали о порядке слов в предложении.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415742" y="1667629"/>
            <a:ext cx="0" cy="4401749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590046" y="1678981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547842" y="3153698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5632248" y="4839433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pic>
        <p:nvPicPr>
          <p:cNvPr id="13" name="Picture 2" descr="https://avatars.mds.yandex.net/get-pdb/2080369/f2a27e2a-11b9-4224-870c-13651744e9f8/s1200?webp=fals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0096" y="1927275"/>
            <a:ext cx="4261373" cy="31960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1" grpId="0" animBg="1"/>
      <p:bldP spid="22" grpId="0" animBg="1"/>
      <p:bldP spid="2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Самостоятельная работа.</a:t>
            </a:r>
            <a:endParaRPr lang="ru-RU" sz="6600" dirty="0"/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295422" y="1561514"/>
            <a:ext cx="11605845" cy="4615449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b="1" dirty="0" smtClean="0"/>
              <a:t>Упражнение </a:t>
            </a:r>
            <a:r>
              <a:rPr lang="ru-RU" sz="3200" b="1" dirty="0" smtClean="0">
                <a:solidFill>
                  <a:srgbClr val="FF0000"/>
                </a:solidFill>
              </a:rPr>
              <a:t>45</a:t>
            </a:r>
            <a:r>
              <a:rPr lang="ru-RU" sz="3200" b="1" dirty="0" smtClean="0"/>
              <a:t> (стр. 28): </a:t>
            </a:r>
            <a:r>
              <a:rPr lang="ru-RU" sz="3200" dirty="0" smtClean="0"/>
              <a:t>охарактеризуйте предложения по цели высказывания и наличию второстепенных </a:t>
            </a:r>
            <a:r>
              <a:rPr lang="ru-RU" sz="3200" smtClean="0"/>
              <a:t>членов предложения.</a:t>
            </a:r>
            <a:endParaRPr lang="ru-RU" sz="3200" dirty="0"/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58CE8633-7912-409D-B255-AC53E3507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991" y="3175187"/>
            <a:ext cx="5504692" cy="29415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470" y="23851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Проверка самостоятельной работы.</a:t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838200" y="970671"/>
            <a:ext cx="10515600" cy="5570805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b="1" dirty="0" smtClean="0"/>
              <a:t>Упражнение </a:t>
            </a:r>
            <a:r>
              <a:rPr lang="ru-RU" b="1" dirty="0" smtClean="0">
                <a:solidFill>
                  <a:srgbClr val="FF0000"/>
                </a:solidFill>
              </a:rPr>
              <a:t>41</a:t>
            </a:r>
            <a:r>
              <a:rPr lang="ru-RU" b="1" dirty="0" smtClean="0"/>
              <a:t> (стр. 26): </a:t>
            </a:r>
            <a:r>
              <a:rPr lang="ru-RU" dirty="0" smtClean="0"/>
              <a:t>поставьте слова в нужной форме, образуйте и запишите словосочетания со способом связи согласование.</a:t>
            </a:r>
          </a:p>
          <a:p>
            <a:pPr indent="228600" algn="just">
              <a:buNone/>
            </a:pPr>
            <a:r>
              <a:rPr lang="ru-RU" dirty="0" smtClean="0"/>
              <a:t>Справочн</a:t>
            </a:r>
            <a:r>
              <a:rPr lang="ru-RU" b="1" dirty="0" smtClean="0">
                <a:solidFill>
                  <a:srgbClr val="00B050"/>
                </a:solidFill>
              </a:rPr>
              <a:t>ое</a:t>
            </a:r>
            <a:r>
              <a:rPr lang="ru-RU" dirty="0" smtClean="0"/>
              <a:t> бюро, вкусн</a:t>
            </a:r>
            <a:r>
              <a:rPr lang="ru-RU" b="1" dirty="0" smtClean="0">
                <a:solidFill>
                  <a:srgbClr val="00B050"/>
                </a:solidFill>
              </a:rPr>
              <a:t>ое</a:t>
            </a:r>
            <a:r>
              <a:rPr lang="ru-RU" dirty="0" smtClean="0"/>
              <a:t> какао, чёрн</a:t>
            </a:r>
            <a:r>
              <a:rPr lang="ru-RU" b="1" dirty="0" smtClean="0">
                <a:solidFill>
                  <a:srgbClr val="00B050"/>
                </a:solidFill>
              </a:rPr>
              <a:t>ый</a:t>
            </a:r>
            <a:r>
              <a:rPr lang="ru-RU" dirty="0" smtClean="0"/>
              <a:t> кофе, золот</a:t>
            </a:r>
            <a:r>
              <a:rPr lang="ru-RU" b="1" dirty="0" smtClean="0">
                <a:solidFill>
                  <a:srgbClr val="00B050"/>
                </a:solidFill>
              </a:rPr>
              <a:t>ая</a:t>
            </a:r>
            <a:r>
              <a:rPr lang="ru-RU" dirty="0" smtClean="0"/>
              <a:t> рожь, ночн</a:t>
            </a:r>
            <a:r>
              <a:rPr lang="ru-RU" b="1" dirty="0" smtClean="0">
                <a:solidFill>
                  <a:srgbClr val="00B050"/>
                </a:solidFill>
              </a:rPr>
              <a:t>ая</a:t>
            </a:r>
            <a:r>
              <a:rPr lang="ru-RU" dirty="0" smtClean="0"/>
              <a:t> тишина, ярк</a:t>
            </a:r>
            <a:r>
              <a:rPr lang="ru-RU" b="1" dirty="0" smtClean="0">
                <a:solidFill>
                  <a:srgbClr val="00B050"/>
                </a:solidFill>
              </a:rPr>
              <a:t>ие</a:t>
            </a:r>
            <a:r>
              <a:rPr lang="ru-RU" dirty="0" smtClean="0"/>
              <a:t> цветы, восьм</a:t>
            </a:r>
            <a:r>
              <a:rPr lang="ru-RU" b="1" dirty="0" smtClean="0">
                <a:solidFill>
                  <a:srgbClr val="00B050"/>
                </a:solidFill>
              </a:rPr>
              <a:t>ой</a:t>
            </a:r>
            <a:r>
              <a:rPr lang="ru-RU" dirty="0" smtClean="0"/>
              <a:t> класс, перв</a:t>
            </a:r>
            <a:r>
              <a:rPr lang="ru-RU" b="1" dirty="0" smtClean="0">
                <a:solidFill>
                  <a:srgbClr val="00B050"/>
                </a:solidFill>
              </a:rPr>
              <a:t>ая</a:t>
            </a:r>
            <a:r>
              <a:rPr lang="ru-RU" dirty="0" smtClean="0"/>
              <a:t> ученица, вспаханн</a:t>
            </a:r>
            <a:r>
              <a:rPr lang="ru-RU" b="1" dirty="0" smtClean="0">
                <a:solidFill>
                  <a:srgbClr val="00B050"/>
                </a:solidFill>
              </a:rPr>
              <a:t>ая</a:t>
            </a:r>
            <a:r>
              <a:rPr lang="ru-RU" dirty="0" smtClean="0"/>
              <a:t> земля, решённ</a:t>
            </a:r>
            <a:r>
              <a:rPr lang="ru-RU" b="1" dirty="0" smtClean="0">
                <a:solidFill>
                  <a:srgbClr val="00B050"/>
                </a:solidFill>
              </a:rPr>
              <a:t>ая</a:t>
            </a:r>
            <a:r>
              <a:rPr lang="ru-RU" dirty="0" smtClean="0"/>
              <a:t> задача, как</a:t>
            </a:r>
            <a:r>
              <a:rPr lang="ru-RU" b="1" dirty="0" smtClean="0">
                <a:solidFill>
                  <a:srgbClr val="00B050"/>
                </a:solidFill>
              </a:rPr>
              <a:t>ой</a:t>
            </a:r>
            <a:r>
              <a:rPr lang="ru-RU" dirty="0" smtClean="0"/>
              <a:t>-нибудь человек, нескольк</a:t>
            </a:r>
            <a:r>
              <a:rPr lang="ru-RU" b="1" dirty="0" smtClean="0">
                <a:solidFill>
                  <a:srgbClr val="00B050"/>
                </a:solidFill>
              </a:rPr>
              <a:t>о</a:t>
            </a:r>
            <a:r>
              <a:rPr lang="ru-RU" dirty="0" smtClean="0"/>
              <a:t> книг.</a:t>
            </a:r>
          </a:p>
          <a:p>
            <a:pPr indent="228600" algn="just">
              <a:buAutoNum type="arabicPeriod"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rgbClr val="7030A0"/>
                </a:solidFill>
              </a:rPr>
              <a:t>Кофе</a:t>
            </a:r>
            <a:r>
              <a:rPr lang="ru-RU" dirty="0" smtClean="0"/>
              <a:t> – имя существительное.</a:t>
            </a:r>
          </a:p>
          <a:p>
            <a:pPr indent="228600" algn="just">
              <a:buAutoNum type="arabicPeriod"/>
            </a:pPr>
            <a:r>
              <a:rPr lang="ru-RU" dirty="0" smtClean="0"/>
              <a:t> Постоянные признаки: </a:t>
            </a:r>
            <a:r>
              <a:rPr lang="ru-RU" dirty="0" err="1" smtClean="0"/>
              <a:t>нариц</a:t>
            </a:r>
            <a:r>
              <a:rPr lang="ru-RU" dirty="0" smtClean="0"/>
              <a:t>., </a:t>
            </a:r>
            <a:r>
              <a:rPr lang="ru-RU" dirty="0" err="1" smtClean="0"/>
              <a:t>неодуш</a:t>
            </a:r>
            <a:r>
              <a:rPr lang="ru-RU" dirty="0" smtClean="0"/>
              <a:t>., веществ., </a:t>
            </a:r>
            <a:r>
              <a:rPr lang="ru-RU" dirty="0" err="1" smtClean="0"/>
              <a:t>муж.р</a:t>
            </a:r>
            <a:r>
              <a:rPr lang="ru-RU" dirty="0" smtClean="0"/>
              <a:t>., несклоняемое.</a:t>
            </a:r>
          </a:p>
          <a:p>
            <a:pPr indent="228600" algn="just">
              <a:buAutoNum type="arabicPeriod"/>
            </a:pPr>
            <a:r>
              <a:rPr lang="ru-RU" dirty="0" smtClean="0"/>
              <a:t> Непостоянные признаки: ед.ч., И (В) падеж.</a:t>
            </a:r>
          </a:p>
          <a:p>
            <a:pPr indent="228600" algn="just">
              <a:buAutoNum type="arabicPeriod"/>
            </a:pPr>
            <a:r>
              <a:rPr lang="ru-RU" dirty="0" smtClean="0"/>
              <a:t> Подлежащее (дополнение).</a:t>
            </a:r>
          </a:p>
          <a:p>
            <a:pPr indent="228600" algn="just"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2268" y="59020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dirty="0" smtClean="0">
                <a:solidFill>
                  <a:srgbClr val="002060"/>
                </a:solidFill>
              </a:rPr>
              <a:t>Задание №1. Просклонять числительное.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228600">
              <a:buNone/>
            </a:pPr>
            <a:r>
              <a:rPr lang="ru-RU" sz="3200" b="1" dirty="0" smtClean="0"/>
              <a:t>Двести восемьдесят четыре</a:t>
            </a:r>
          </a:p>
          <a:p>
            <a:pPr indent="228600">
              <a:buNone/>
            </a:pPr>
            <a:r>
              <a:rPr lang="ru-RU" sz="3200" b="1" dirty="0" smtClean="0"/>
              <a:t>И.п. </a:t>
            </a:r>
            <a:r>
              <a:rPr lang="ru-RU" sz="3200" dirty="0" smtClean="0"/>
              <a:t>двести восемьдесят четыре</a:t>
            </a:r>
            <a:endParaRPr lang="ru-RU" sz="3200" b="1" dirty="0" smtClean="0"/>
          </a:p>
          <a:p>
            <a:pPr indent="228600">
              <a:buNone/>
            </a:pPr>
            <a:r>
              <a:rPr lang="ru-RU" sz="3200" b="1" dirty="0" smtClean="0"/>
              <a:t>Р. П. </a:t>
            </a:r>
            <a:r>
              <a:rPr lang="ru-RU" sz="3200" dirty="0" smtClean="0"/>
              <a:t>двухсот восьмидесяти четырех</a:t>
            </a:r>
            <a:endParaRPr lang="ru-RU" sz="3200" b="1" dirty="0" smtClean="0"/>
          </a:p>
          <a:p>
            <a:pPr indent="228600">
              <a:buNone/>
            </a:pPr>
            <a:r>
              <a:rPr lang="ru-RU" sz="3200" b="1" dirty="0" smtClean="0"/>
              <a:t>Д.п. </a:t>
            </a:r>
            <a:r>
              <a:rPr lang="ru-RU" sz="3200" dirty="0" smtClean="0"/>
              <a:t>двумстам восьмидесяти четырём</a:t>
            </a:r>
          </a:p>
          <a:p>
            <a:pPr indent="228600">
              <a:buNone/>
            </a:pPr>
            <a:r>
              <a:rPr lang="ru-RU" sz="3200" b="1" dirty="0" smtClean="0"/>
              <a:t>В.п. </a:t>
            </a:r>
            <a:r>
              <a:rPr lang="ru-RU" sz="3200" dirty="0" smtClean="0"/>
              <a:t>двести восемьдесят четыре</a:t>
            </a:r>
            <a:endParaRPr lang="ru-RU" sz="3200" b="1" dirty="0" smtClean="0"/>
          </a:p>
          <a:p>
            <a:pPr indent="228600">
              <a:buNone/>
            </a:pPr>
            <a:r>
              <a:rPr lang="ru-RU" sz="3200" b="1" dirty="0" smtClean="0"/>
              <a:t>Т.п. </a:t>
            </a:r>
            <a:r>
              <a:rPr lang="ru-RU" sz="3200" dirty="0" smtClean="0"/>
              <a:t>двумястами </a:t>
            </a:r>
            <a:r>
              <a:rPr lang="ru-RU" sz="3200" dirty="0" err="1" smtClean="0"/>
              <a:t>восемьдесятью</a:t>
            </a:r>
            <a:r>
              <a:rPr lang="ru-RU" sz="3200" dirty="0" smtClean="0"/>
              <a:t> четырьмя</a:t>
            </a:r>
            <a:endParaRPr lang="ru-RU" sz="3200" b="1" dirty="0" smtClean="0"/>
          </a:p>
          <a:p>
            <a:pPr indent="228600">
              <a:buNone/>
            </a:pPr>
            <a:r>
              <a:rPr lang="ru-RU" sz="3200" b="1" dirty="0" smtClean="0"/>
              <a:t>П.п. </a:t>
            </a:r>
            <a:r>
              <a:rPr lang="ru-RU" sz="3200" dirty="0" smtClean="0"/>
              <a:t>о двухстах восьмидесяти четырех</a:t>
            </a:r>
            <a:endParaRPr lang="ru-RU" sz="3200" b="1" dirty="0"/>
          </a:p>
        </p:txBody>
      </p:sp>
      <p:pic>
        <p:nvPicPr>
          <p:cNvPr id="37890" name="Picture 2" descr="https://umitoy.ru/upload/iblock/9a6/9a6a3354f6d46c6efeb48be595f5aa8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500" y="1758461"/>
            <a:ext cx="3058579" cy="30667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Что такое предложение?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51543" y="2175423"/>
            <a:ext cx="6846537" cy="2593525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Предложение</a:t>
            </a:r>
            <a:r>
              <a:rPr lang="ru-RU" b="1" dirty="0" smtClean="0"/>
              <a:t> – это единица синтаксиса, которая выражает относительно законченную мысль и характеризуется интонационной завершенностью.</a:t>
            </a:r>
          </a:p>
          <a:p>
            <a:endParaRPr lang="ru-RU" dirty="0"/>
          </a:p>
        </p:txBody>
      </p:sp>
      <p:pic>
        <p:nvPicPr>
          <p:cNvPr id="5" name="Picture 6" descr="https://avatars.mds.yandex.net/get-zen_doc/1107063/pub_5bb10e3e9f3bb400aa407fb1_5bb10e9c3788e900a9045cf1/scale_120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4914" y="1931227"/>
            <a:ext cx="3572419" cy="259357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1026" name="Picture 2" descr="https://ds05.infourok.ru/uploads/ex/015c/0001af0b-92ba2eb4/img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0159" y="-1"/>
            <a:ext cx="9144000" cy="68580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24222" y="193823"/>
            <a:ext cx="80326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buNone/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Виды предложений по количеству грамматических основ:</a:t>
            </a:r>
            <a:endParaRPr lang="ru-RU" sz="2000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8" name="Picture 4" descr="http://pic.51yuansu.com/pic3/cover/00/94/77/58dcdeb006dd8_610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18586" y="1294228"/>
            <a:ext cx="3897872" cy="5563772"/>
          </a:xfrm>
          <a:prstGeom prst="rect">
            <a:avLst/>
          </a:prstGeom>
          <a:noFill/>
        </p:spPr>
      </p:pic>
      <p:pic>
        <p:nvPicPr>
          <p:cNvPr id="1030" name="Picture 6" descr="https://www.tspk-mo.ru/storage/app/media/proekt2018/putyovka-v-zhizn/ka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317102"/>
            <a:ext cx="1885071" cy="354089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795973" y="5834968"/>
            <a:ext cx="82061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Грамматическая основа</a:t>
            </a:r>
            <a:r>
              <a:rPr lang="ru-RU" dirty="0" smtClean="0"/>
              <a:t> предложения – </a:t>
            </a:r>
            <a:r>
              <a:rPr lang="ru-RU" b="1" dirty="0" smtClean="0"/>
              <a:t>подлежащее + сказуемое: </a:t>
            </a:r>
            <a:r>
              <a:rPr lang="ru-RU" b="1" u="dbl" dirty="0" smtClean="0">
                <a:solidFill>
                  <a:srgbClr val="7030A0"/>
                </a:solidFill>
              </a:rPr>
              <a:t>Наступила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u="sng" dirty="0" smtClean="0">
                <a:solidFill>
                  <a:srgbClr val="7030A0"/>
                </a:solidFill>
              </a:rPr>
              <a:t>осень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9700" name="Picture 4" descr="https://ds04.infourok.ru/uploads/ex/0fa2/00169159-e421a03c/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</p:spPr>
      </p:pic>
      <p:pic>
        <p:nvPicPr>
          <p:cNvPr id="9" name="Picture 4" descr="http://56ouo10.ru/2019/chitat/363-3637477_books-png-clipart-psd-vectors-and-ico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86602" y="5643554"/>
            <a:ext cx="1605398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2267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</a:rPr>
              <a:t>Например:</a:t>
            </a:r>
            <a:endParaRPr lang="ru-RU" sz="48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069144"/>
            <a:ext cx="10515600" cy="5401993"/>
          </a:xfrm>
        </p:spPr>
        <p:txBody>
          <a:bodyPr>
            <a:normAutofit lnSpcReduction="10000"/>
          </a:bodyPr>
          <a:lstStyle/>
          <a:p>
            <a:pPr indent="22860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Повествовательное: </a:t>
            </a:r>
          </a:p>
          <a:p>
            <a:pPr indent="228600" algn="just">
              <a:buNone/>
            </a:pPr>
            <a:r>
              <a:rPr lang="ru-RU" dirty="0" smtClean="0"/>
              <a:t>И скучно, и грустно, и некому руку подать в минуту душевной невзгоды. (М. Ю. Лермонтов)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Вопросительное:</a:t>
            </a:r>
          </a:p>
          <a:p>
            <a:pPr indent="228600" algn="just">
              <a:buNone/>
            </a:pPr>
            <a:r>
              <a:rPr lang="ru-RU" dirty="0" smtClean="0"/>
              <a:t>Что же ты, моя старушка, приумолкла у окна? </a:t>
            </a:r>
          </a:p>
          <a:p>
            <a:pPr indent="228600" algn="just">
              <a:buNone/>
            </a:pPr>
            <a:r>
              <a:rPr lang="ru-RU" dirty="0" smtClean="0"/>
              <a:t>(А. С. Пушкин).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Побудительное:</a:t>
            </a:r>
          </a:p>
          <a:p>
            <a:pPr indent="228600" algn="just">
              <a:buNone/>
            </a:pPr>
            <a:r>
              <a:rPr lang="ru-RU" dirty="0" smtClean="0"/>
              <a:t>Давайте прогуляемся по осеннему парку.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Восклицательное:</a:t>
            </a:r>
          </a:p>
          <a:p>
            <a:pPr indent="228600" algn="just">
              <a:buNone/>
            </a:pPr>
            <a:r>
              <a:rPr lang="ru-RU" dirty="0" smtClean="0"/>
              <a:t>Нет, ты посмотри, что за луна!.. Ах, какая прелесть! </a:t>
            </a:r>
          </a:p>
          <a:p>
            <a:pPr indent="228600" algn="just">
              <a:buNone/>
            </a:pPr>
            <a:r>
              <a:rPr lang="ru-RU" dirty="0" smtClean="0"/>
              <a:t>(Л. Н. Толстой).</a:t>
            </a:r>
            <a:endParaRPr lang="ru-RU" dirty="0"/>
          </a:p>
        </p:txBody>
      </p:sp>
      <p:pic>
        <p:nvPicPr>
          <p:cNvPr id="4" name="Picture 4" descr="https://avatars.mds.yandex.net/get-pdb/2301590/dee02935-4d31-4356-88dd-8848df22b0c7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78489" y="2668245"/>
            <a:ext cx="1913390" cy="32124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16386" name="Picture 2" descr="http://images.myshared.ru/9/938207/slide_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1667" y="-1"/>
            <a:ext cx="9144000" cy="6858001"/>
          </a:xfrm>
          <a:prstGeom prst="rect">
            <a:avLst/>
          </a:prstGeom>
          <a:noFill/>
        </p:spPr>
      </p:pic>
      <p:pic>
        <p:nvPicPr>
          <p:cNvPr id="6" name="Picture 6" descr="https://www.tspk-mo.ru/storage/app/media/proekt2018/putyovka-v-zhizn/ka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317102"/>
            <a:ext cx="1885071" cy="3540898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38137" y="4857760"/>
            <a:ext cx="2195512" cy="200024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562</Words>
  <Application>Microsoft Office PowerPoint</Application>
  <PresentationFormat>Произвольный</PresentationFormat>
  <Paragraphs>115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Сегодня на уроке</vt:lpstr>
      <vt:lpstr>Проверка самостоятельной работы. </vt:lpstr>
      <vt:lpstr>Задание №1. Просклонять числительное. </vt:lpstr>
      <vt:lpstr>Что такое предложение?</vt:lpstr>
      <vt:lpstr>Слайд 6</vt:lpstr>
      <vt:lpstr>Слайд 7</vt:lpstr>
      <vt:lpstr>Например:</vt:lpstr>
      <vt:lpstr>Слайд 9</vt:lpstr>
      <vt:lpstr>Порядок синтаксического разбора предложения:</vt:lpstr>
      <vt:lpstr>Образец синтаксического разбора. </vt:lpstr>
      <vt:lpstr>Задание №1. Синтаксический разбор предложения.</vt:lpstr>
      <vt:lpstr>Порядок слов в предложении.</vt:lpstr>
      <vt:lpstr>Прямой и обратный порядок слов.</vt:lpstr>
      <vt:lpstr>Слайд 15</vt:lpstr>
      <vt:lpstr>Тесты</vt:lpstr>
      <vt:lpstr>1. В каком предложении нарушен порядок слов? </vt:lpstr>
      <vt:lpstr>2. В каком предложении грамматическая ошибка, вызванная нарушением порядка слов, привела к искажению смысла? </vt:lpstr>
      <vt:lpstr>3. Найдите предложения с инверсией  определения. </vt:lpstr>
      <vt:lpstr>4. Найдите предложения с инверсией сказуемого. </vt:lpstr>
      <vt:lpstr>5. Найдите предложения с инверсией сказуемого и определения. </vt:lpstr>
      <vt:lpstr>Оцени себя!</vt:lpstr>
      <vt:lpstr>Подведение итогов урока.</vt:lpstr>
      <vt:lpstr>Самостоятельная работа.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ТАНЮШКА</dc:creator>
  <cp:lastModifiedBy>Пользователь</cp:lastModifiedBy>
  <cp:revision>49</cp:revision>
  <dcterms:created xsi:type="dcterms:W3CDTF">2020-08-20T14:06:43Z</dcterms:created>
  <dcterms:modified xsi:type="dcterms:W3CDTF">2020-09-16T18:27:36Z</dcterms:modified>
</cp:coreProperties>
</file>