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8" r:id="rId3"/>
    <p:sldId id="1399" r:id="rId4"/>
    <p:sldId id="1419" r:id="rId5"/>
    <p:sldId id="1418" r:id="rId6"/>
    <p:sldId id="1417" r:id="rId7"/>
    <p:sldId id="1421" r:id="rId8"/>
    <p:sldId id="1410" r:id="rId9"/>
    <p:sldId id="1409" r:id="rId10"/>
    <p:sldId id="1424" r:id="rId11"/>
    <p:sldId id="1406" r:id="rId12"/>
    <p:sldId id="1405" r:id="rId13"/>
    <p:sldId id="1404" r:id="rId14"/>
    <p:sldId id="1407" r:id="rId15"/>
    <p:sldId id="1416" r:id="rId16"/>
    <p:sldId id="1422" r:id="rId17"/>
    <p:sldId id="1400" r:id="rId18"/>
    <p:sldId id="1411" r:id="rId19"/>
    <p:sldId id="1412" r:id="rId20"/>
    <p:sldId id="1413" r:id="rId21"/>
    <p:sldId id="1414" r:id="rId22"/>
    <p:sldId id="1415" r:id="rId23"/>
    <p:sldId id="1423" r:id="rId24"/>
    <p:sldId id="1420" r:id="rId25"/>
    <p:sldId id="140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86049" y="3052386"/>
            <a:ext cx="759871" cy="2082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=""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154" y="3376592"/>
            <a:ext cx="8276449" cy="162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4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Связь слов в словосочетании.</a:t>
            </a:r>
            <a:endParaRPr lang="ru-RU" altLang="ru-RU" sz="4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photo_2020-09-14_14-56-5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5"/>
            <a:ext cx="12192000" cy="68567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72935" y="5382623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растения</a:t>
            </a:r>
            <a:endParaRPr lang="ru-RU" sz="2400" b="1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6" name="Picture 6" descr="https://ucc-msk.ru/data/sdel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933" y="5732585"/>
            <a:ext cx="1864470" cy="1125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avatars.mds.yandex.net/get-pdb/223663/ea05ad8d-1b1a-4961-b4bf-568d7b3d9fe0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prezentacii.info/wp-content/uploads/2015/11/8NAqay62V6OoKSAC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900igr.net/up/datas/219369/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" y="0"/>
            <a:ext cx="1086025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8674" name="Picture 2" descr="http://900igr.net/up/datas/219369/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4209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2119" y="2883877"/>
            <a:ext cx="2107809" cy="3538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Распределительный диктант.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94229" y="1899139"/>
          <a:ext cx="9678570" cy="181933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225586"/>
                <a:gridCol w="3226492"/>
                <a:gridCol w="3226492"/>
              </a:tblGrid>
              <a:tr h="303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согласование</a:t>
                      </a:r>
                      <a:endParaRPr lang="ru-RU" sz="28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/>
                        <a:t>управление</a:t>
                      </a:r>
                      <a:endParaRPr lang="ru-RU" sz="2800" b="1" i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примыкание</a:t>
                      </a:r>
                      <a:endParaRPr lang="ru-RU" sz="28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86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04193" y="3843744"/>
            <a:ext cx="976708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ea typeface="Calibri"/>
                <a:cs typeface="Times New Roman"/>
              </a:rPr>
              <a:t>Увядшие листья, ж</a:t>
            </a:r>
            <a:r>
              <a:rPr lang="ru-RU" sz="2800" dirty="0" smtClean="0">
                <a:ea typeface="Calibri"/>
                <a:cs typeface="Times New Roman"/>
              </a:rPr>
              <a:t>ить беззаботно, отвечать вызывающе, выпавший снег, ненависть к врагу, приготовиться ко сну, примирение товарищей, </a:t>
            </a:r>
            <a:r>
              <a:rPr lang="ru-RU" sz="2800" dirty="0" err="1" smtClean="0">
                <a:ea typeface="Calibri"/>
                <a:cs typeface="Times New Roman"/>
              </a:rPr>
              <a:t>голубое</a:t>
            </a:r>
            <a:r>
              <a:rPr lang="ru-RU" sz="2800" dirty="0" smtClean="0">
                <a:ea typeface="Calibri"/>
                <a:cs typeface="Times New Roman"/>
              </a:rPr>
              <a:t> небо, говорить образно, умножать цифры, выйти из дома, мелкие невзгоды.</a:t>
            </a:r>
          </a:p>
          <a:p>
            <a:pPr algn="just">
              <a:lnSpc>
                <a:spcPct val="115000"/>
              </a:lnSpc>
            </a:pPr>
            <a:endParaRPr lang="ru-RU" sz="20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20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20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20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20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20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20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2000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914399" y="689317"/>
          <a:ext cx="10592973" cy="361267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30329"/>
                <a:gridCol w="3531322"/>
                <a:gridCol w="3531322"/>
              </a:tblGrid>
              <a:tr h="602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согласование</a:t>
                      </a:r>
                      <a:endParaRPr lang="ru-RU" sz="2800" b="1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/>
                        <a:t>управление</a:t>
                      </a:r>
                      <a:endParaRPr lang="ru-RU" sz="2800" b="1" i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примыкание</a:t>
                      </a:r>
                      <a:endParaRPr lang="ru-RU" sz="2800" b="1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010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Увядшие листья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Мелкие невзгоды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Выпавший снег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Голубое небо</a:t>
                      </a:r>
                      <a:endParaRPr lang="ru-RU" sz="2400" i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Ненависть к врагу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Приготовиться ко сну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Выйти из дома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Примирение товарищей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Умножать цифры</a:t>
                      </a:r>
                      <a:endParaRPr lang="ru-RU" sz="2400" i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Говорить образно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Жить беззаботно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Отвечать вызывающе</a:t>
                      </a:r>
                      <a:endParaRPr lang="ru-RU" sz="24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5058" name="Picture 2" descr="https://www.pngitem.com/pimgs/m/115-1152010_handshake-vector-hd-png-downloa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445" y="3164198"/>
            <a:ext cx="2501285" cy="2617624"/>
          </a:xfrm>
          <a:prstGeom prst="rect">
            <a:avLst/>
          </a:prstGeom>
          <a:noFill/>
        </p:spPr>
      </p:pic>
      <p:pic>
        <p:nvPicPr>
          <p:cNvPr id="45062" name="Picture 6" descr="https://avatars.mds.yandex.net/get-pdb/1779763/26e6f45d-bb8c-459d-a8d7-584c66e7c99c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98138">
            <a:off x="4691220" y="4519753"/>
            <a:ext cx="2773287" cy="1474465"/>
          </a:xfrm>
          <a:prstGeom prst="rect">
            <a:avLst/>
          </a:prstGeom>
          <a:noFill/>
        </p:spPr>
      </p:pic>
      <p:pic>
        <p:nvPicPr>
          <p:cNvPr id="45064" name="Picture 8" descr="https://wl-adme.cf.tsp.li/resize/728x/jpg/953/199/48d0bc58ba9a144d42ca31e5a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98E2C9"/>
              </a:clrFrom>
              <a:clrTo>
                <a:srgbClr val="98E2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2582" y="2982351"/>
            <a:ext cx="2405574" cy="240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207167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Тесты</a:t>
            </a:r>
            <a:endParaRPr lang="ru-RU" sz="6000" b="1" dirty="0"/>
          </a:p>
        </p:txBody>
      </p:sp>
      <p:pic>
        <p:nvPicPr>
          <p:cNvPr id="49154" name="Picture 2" descr="https://fs00.infourok.ru/images/doc/136/158324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539" y="5339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7030A0"/>
                </a:solidFill>
              </a:rPr>
              <a:t>1. Какие виды связи слов в словосочетании существуют?</a:t>
            </a:r>
            <a:br>
              <a:rPr lang="ru-RU" sz="5300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ru-RU" sz="3600" dirty="0" smtClean="0"/>
              <a:t>согласование, управление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 smtClean="0"/>
              <a:t>согласование, примыкание, присоединение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 smtClean="0"/>
              <a:t>согласование, управление, примыкание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 smtClean="0"/>
              <a:t>присоединение, примыкание.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согласование, управление, примыкание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36" y="7027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7030A0"/>
                </a:solidFill>
              </a:rPr>
              <a:t>2. Когда зависимое слово принимает ту же форму, что и главное - это...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36763"/>
            <a:ext cx="10515600" cy="3940200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ru-RU" sz="4000" dirty="0" smtClean="0"/>
              <a:t> примыкание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4000" dirty="0" smtClean="0"/>
              <a:t> управление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4000" dirty="0" smtClean="0"/>
              <a:t> согласование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4000" dirty="0" smtClean="0"/>
              <a:t> присоединение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согласование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5842" name="Picture 2" descr="http://ds44.ucoz.ru/avatar/fon/pochemuchki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0121" y="1744393"/>
            <a:ext cx="2519589" cy="322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5400" y="172227"/>
            <a:ext cx="7439655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Сегодня на уроке</a:t>
            </a:r>
            <a:endParaRPr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9612" y="1702706"/>
            <a:ext cx="5078437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Узнаем о способах подчинительной связи в СС.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9274" y="3093016"/>
            <a:ext cx="5008098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Подробно рассмотрим каждый тип связи слов в СС.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9274" y="4567736"/>
            <a:ext cx="5148776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Научимся различать типы связи слов в СС друг от друга.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90046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47842" y="308336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47842" y="4544012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sun9-24.userapi.com/c840726/v840726543/2723e/uCNAqi5ZreQ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5869" y="2447778"/>
            <a:ext cx="3571922" cy="2637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42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3. Когда слова связаны только значением - это...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ru-RU" sz="4000" dirty="0" smtClean="0"/>
              <a:t> примыкание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4000" dirty="0" smtClean="0"/>
              <a:t> управление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4000" dirty="0" smtClean="0"/>
              <a:t> согласование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4000" dirty="0" smtClean="0"/>
              <a:t> присоединение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примыкание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http://ds44.ucoz.ru/avatar/fon/pochemuchki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0121" y="1744393"/>
            <a:ext cx="2519589" cy="322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5902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7030A0"/>
                </a:solidFill>
              </a:rPr>
              <a:t>4. Когда зависимое слово всегда стоит в форме косвенного падежа - это...</a:t>
            </a:r>
            <a:br>
              <a:rPr lang="ru-RU" sz="5300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94559"/>
            <a:ext cx="10515600" cy="398240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ru-RU" sz="3600" dirty="0" smtClean="0"/>
              <a:t> примыкание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 smtClean="0"/>
              <a:t> управление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 smtClean="0"/>
              <a:t> согласование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 smtClean="0"/>
              <a:t> присоединение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управление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http://ds44.ucoz.ru/avatar/fon/pochemuchki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0121" y="1744393"/>
            <a:ext cx="2519589" cy="322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809" y="8996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7030A0"/>
                </a:solidFill>
              </a:rPr>
              <a:t>5. В словосочетании с управлением существительное может использоваться...</a:t>
            </a:r>
            <a:br>
              <a:rPr lang="ru-RU" sz="5300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61723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ru-RU" sz="3600" dirty="0" smtClean="0"/>
              <a:t> только с предлогом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 smtClean="0"/>
              <a:t> только без предлога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 smtClean="0"/>
              <a:t> и с предлогом, и без него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 smtClean="0"/>
              <a:t> в нем используются только наречия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и с предлогом, и без него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http://ds44.ucoz.ru/avatar/fon/pochemuchki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3499" y="2025747"/>
            <a:ext cx="2519589" cy="322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Оцени себя!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5 – </a:t>
            </a:r>
            <a:r>
              <a:rPr lang="ru-RU" sz="3600" dirty="0" smtClean="0"/>
              <a:t>оценка «</a:t>
            </a:r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r>
              <a:rPr lang="ru-RU" sz="3600" dirty="0" smtClean="0"/>
              <a:t>»</a:t>
            </a:r>
          </a:p>
          <a:p>
            <a:pPr algn="ctr"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4 – </a:t>
            </a:r>
            <a:r>
              <a:rPr lang="ru-RU" sz="3600" dirty="0" smtClean="0"/>
              <a:t>оценка «</a:t>
            </a:r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r>
              <a:rPr lang="ru-RU" sz="3600" dirty="0" smtClean="0"/>
              <a:t>»</a:t>
            </a:r>
          </a:p>
          <a:p>
            <a:pPr algn="ctr"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3 – </a:t>
            </a:r>
            <a:r>
              <a:rPr lang="ru-RU" sz="3600" dirty="0" smtClean="0"/>
              <a:t>оценка «</a:t>
            </a:r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40962" name="Picture 2" descr="https://img.kanal-o.ru/img/2018-04-23/fmt_94_24_shutterstock_4695018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6084" y="3665248"/>
            <a:ext cx="4869954" cy="2739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016" y="200362"/>
            <a:ext cx="9547055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Подведение итогов урока.</a:t>
            </a:r>
            <a:endParaRPr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9612" y="1702706"/>
            <a:ext cx="5078437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Узнали о способах подчинительной связи в СС.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9274" y="3093016"/>
            <a:ext cx="5008098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Подробно рассмотрели каждый тип связи слов в СС.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9274" y="4567736"/>
            <a:ext cx="5148776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Научились различать типы связи слов в СС друг от друга.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90046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47842" y="308336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47842" y="4544012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1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Самостоятельная работа.</a:t>
            </a:r>
            <a:endParaRPr lang="ru-RU" sz="66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48641" y="1491175"/>
            <a:ext cx="11211950" cy="4671720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/>
              <a:t>Упражнение </a:t>
            </a:r>
            <a:r>
              <a:rPr lang="ru-RU" sz="3200" b="1" dirty="0" smtClean="0">
                <a:solidFill>
                  <a:srgbClr val="FF0000"/>
                </a:solidFill>
              </a:rPr>
              <a:t>41</a:t>
            </a:r>
            <a:r>
              <a:rPr lang="ru-RU" sz="3200" b="1" dirty="0" smtClean="0"/>
              <a:t> (стр. 26): </a:t>
            </a:r>
            <a:r>
              <a:rPr lang="ru-RU" sz="3200" dirty="0" smtClean="0"/>
              <a:t>поставьте слова в нужной форме, образуйте и запишите словосочетания со способом связи согласование.</a:t>
            </a:r>
            <a:endParaRPr lang="ru-RU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48" y="3315864"/>
            <a:ext cx="5504692" cy="294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147" y="22444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Проверка самостоятельной работы.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78877" y="953428"/>
            <a:ext cx="10515600" cy="5559914"/>
          </a:xfrm>
        </p:spPr>
        <p:txBody>
          <a:bodyPr>
            <a:normAutofit fontScale="85000" lnSpcReduction="10000"/>
          </a:bodyPr>
          <a:lstStyle/>
          <a:p>
            <a:pPr indent="228600"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Упражнения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39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определите, какой частью речи является главное слово в словосочетании, выпишите сначала именные словосочетания, затем глагольные и потом наречные.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Именные СС: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желанный финиш, искусство резьбы, одиннадцать метров, колоссальное сооружение, опавшие листья, пронзительный ветер, лужи на дороге, хороший результат.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Глагольные СС: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ответить хорошо, охотно командовать, участвовать в экскурсии, упорно стремиться, признавать превосходство, возвращаться домой. 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Наречные СС: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светлее солнца, куда-нибудь подальше, очень интересно.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20936" y="1654684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сущ.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0954" y="1666408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сущ.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6898" y="2229115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сущ.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0148" y="2693350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сущ.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26751" y="2721484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сущ.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3501" y="2735553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сущ.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50774" y="2243183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сущ.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08768" y="3356875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глаг.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17906" y="3382666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глаг.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0171" y="4367405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глаг.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00651" y="3846900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глаг.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40466" y="3917239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глаг.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01648" y="3368599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глаг.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36498" y="5044998"/>
            <a:ext cx="914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нареч.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032762" y="5042653"/>
            <a:ext cx="914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нареч.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75360" y="5563158"/>
            <a:ext cx="914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нареч.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160111" y="162186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числ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665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Определите лексическое значение слова.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88123"/>
            <a:ext cx="10515600" cy="4488840"/>
          </a:xfrm>
        </p:spPr>
        <p:txBody>
          <a:bodyPr>
            <a:normAutofit fontScale="62500" lnSpcReduction="20000"/>
          </a:bodyPr>
          <a:lstStyle/>
          <a:p>
            <a:pPr indent="457200" algn="just">
              <a:buNone/>
            </a:pPr>
            <a:r>
              <a:rPr lang="ru-RU" sz="4600" b="1" dirty="0" smtClean="0">
                <a:solidFill>
                  <a:srgbClr val="00B050"/>
                </a:solidFill>
              </a:rPr>
              <a:t>Колоссальный</a:t>
            </a:r>
            <a:r>
              <a:rPr lang="ru-RU" sz="4600" b="1" dirty="0" smtClean="0"/>
              <a:t> - </a:t>
            </a:r>
            <a:r>
              <a:rPr lang="ru-RU" sz="4600" dirty="0" smtClean="0"/>
              <a:t>очень большой, огромный.</a:t>
            </a:r>
            <a:endParaRPr lang="ru-RU" sz="4600" b="1" dirty="0" smtClean="0"/>
          </a:p>
          <a:p>
            <a:pPr indent="457200" algn="just">
              <a:buNone/>
            </a:pPr>
            <a:r>
              <a:rPr lang="ru-RU" sz="4600" dirty="0" smtClean="0"/>
              <a:t> </a:t>
            </a:r>
            <a:r>
              <a:rPr lang="ru-RU" sz="4600" i="1" dirty="0" smtClean="0"/>
              <a:t>К. завод. К. успех. Колоссально!</a:t>
            </a:r>
            <a:r>
              <a:rPr lang="ru-RU" sz="4600" dirty="0" smtClean="0"/>
              <a:t> (возглас, выражающий восхищение, грандиозно!).</a:t>
            </a:r>
          </a:p>
          <a:p>
            <a:pPr indent="457200">
              <a:buNone/>
            </a:pPr>
            <a:r>
              <a:rPr lang="ru-RU" sz="4600" b="1" dirty="0" smtClean="0">
                <a:solidFill>
                  <a:schemeClr val="accent5">
                    <a:lumMod val="75000"/>
                  </a:schemeClr>
                </a:solidFill>
              </a:rPr>
              <a:t>Синонимы:</a:t>
            </a:r>
          </a:p>
          <a:p>
            <a:pPr indent="457200">
              <a:buNone/>
            </a:pPr>
            <a:r>
              <a:rPr lang="ru-RU" sz="4600" dirty="0" smtClean="0"/>
              <a:t>Безмерный</a:t>
            </a:r>
          </a:p>
          <a:p>
            <a:pPr indent="457200">
              <a:buNone/>
            </a:pPr>
            <a:r>
              <a:rPr lang="ru-RU" sz="4600" dirty="0" smtClean="0"/>
              <a:t>Бесчисленный</a:t>
            </a:r>
          </a:p>
          <a:p>
            <a:pPr indent="457200">
              <a:buNone/>
            </a:pPr>
            <a:r>
              <a:rPr lang="ru-RU" sz="4600" dirty="0" smtClean="0"/>
              <a:t>Большой</a:t>
            </a:r>
          </a:p>
          <a:p>
            <a:pPr indent="457200">
              <a:buNone/>
            </a:pPr>
            <a:r>
              <a:rPr lang="ru-RU" sz="4600" dirty="0" smtClean="0"/>
              <a:t>Грандиозный</a:t>
            </a:r>
          </a:p>
          <a:p>
            <a:pPr indent="457200">
              <a:buNone/>
            </a:pPr>
            <a:r>
              <a:rPr lang="ru-RU" sz="4600" dirty="0" smtClean="0"/>
              <a:t>Обширный</a:t>
            </a:r>
          </a:p>
          <a:p>
            <a:pPr indent="457200">
              <a:buNone/>
            </a:pPr>
            <a:r>
              <a:rPr lang="ru-RU" sz="4600" dirty="0" smtClean="0"/>
              <a:t>Разительный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s://1.bp.blogspot.com/-eU0iKL0zo_I/VxxQAGsAdhI/AAAAAAAAAyQ/tkGGJZplOWc79LaSzAbUbW4Dp7fbTLDQACKgB/s1600/56a82328e274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1790" y="2658793"/>
            <a:ext cx="2821949" cy="3475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19631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Вопросно-ответная беседа.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1. Что называется словосочетанием?</a:t>
            </a:r>
          </a:p>
          <a:p>
            <a:pPr indent="228600" algn="just">
              <a:buNone/>
            </a:pPr>
            <a:r>
              <a:rPr lang="ru-RU" b="1" dirty="0" smtClean="0"/>
              <a:t>Словосочетание</a:t>
            </a:r>
            <a:r>
              <a:rPr lang="ru-RU" dirty="0" smtClean="0"/>
              <a:t> – два и более слов, связанных лексически и грамматически.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2. Расскажите о строении словосочетания.</a:t>
            </a:r>
          </a:p>
          <a:p>
            <a:pPr indent="228600" algn="just">
              <a:buNone/>
            </a:pPr>
            <a:r>
              <a:rPr lang="ru-RU" dirty="0" smtClean="0"/>
              <a:t>Словосочетание состоит из </a:t>
            </a:r>
            <a:r>
              <a:rPr lang="ru-RU" b="1" dirty="0" smtClean="0"/>
              <a:t>главного</a:t>
            </a:r>
            <a:r>
              <a:rPr lang="ru-RU" dirty="0" smtClean="0"/>
              <a:t> и </a:t>
            </a:r>
            <a:r>
              <a:rPr lang="ru-RU" b="1" dirty="0" smtClean="0"/>
              <a:t>зависимого</a:t>
            </a:r>
            <a:r>
              <a:rPr lang="ru-RU" dirty="0" smtClean="0"/>
              <a:t> слова.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3. Каковы основные признаки словосочетания?</a:t>
            </a:r>
          </a:p>
          <a:p>
            <a:pPr indent="228600" algn="just"/>
            <a:r>
              <a:rPr lang="ru-RU" b="1" dirty="0" smtClean="0"/>
              <a:t>два и более самостоятельных слова</a:t>
            </a:r>
            <a:r>
              <a:rPr lang="ru-RU" dirty="0" smtClean="0"/>
              <a:t>;</a:t>
            </a:r>
          </a:p>
          <a:p>
            <a:pPr indent="228600" algn="just"/>
            <a:r>
              <a:rPr lang="ru-RU" b="1" dirty="0" smtClean="0"/>
              <a:t>смысловое единство</a:t>
            </a:r>
            <a:r>
              <a:rPr lang="ru-RU" dirty="0" smtClean="0"/>
              <a:t> этих слов; </a:t>
            </a:r>
          </a:p>
          <a:p>
            <a:pPr indent="228600" algn="just"/>
            <a:r>
              <a:rPr lang="ru-RU" b="1" dirty="0" smtClean="0"/>
              <a:t>подчинительная связь</a:t>
            </a:r>
            <a:r>
              <a:rPr lang="ru-RU" dirty="0" smtClean="0"/>
              <a:t> между компонентами в словосочетании.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4. На какие общие типы делятся словосочетания по их морфологическим свойствам?</a:t>
            </a:r>
          </a:p>
          <a:p>
            <a:pPr indent="228600" algn="just">
              <a:buNone/>
            </a:pPr>
            <a:r>
              <a:rPr lang="ru-RU" b="1" dirty="0" smtClean="0"/>
              <a:t>Именные, глагольные, наречные.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0" y="576778"/>
            <a:ext cx="10515600" cy="815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2060"/>
                </a:solidFill>
              </a:rPr>
              <a:t>Повторение. Выборочный диктант.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98806"/>
            <a:ext cx="10515600" cy="5514536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b="1" dirty="0" smtClean="0"/>
              <a:t>1) Выпишите только словосочетания:</a:t>
            </a:r>
          </a:p>
          <a:p>
            <a:pPr indent="228600" algn="just">
              <a:buNone/>
            </a:pPr>
            <a:r>
              <a:rPr lang="ru-RU" dirty="0" smtClean="0"/>
              <a:t>Возле леса, хвойный лес, лес шумит, лес да поле, в течение часа, настольные часы, часы приема, часы остановились, засушливое лето, от засухи и зноя, вследствие засухи, следствие закончено, виртуозно играть, играю на компьютере. 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хвойный лес 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настольные часы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часы приема 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засушливое лето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виртуозно играть 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играю на компьютере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0962" name="Picture 2" descr="https://www.europafm.ro/wp-content/uploads/2017/03/Copil-la-calculator_shutter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398" y="3367761"/>
            <a:ext cx="4107540" cy="2738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7287" y="239152"/>
            <a:ext cx="11704320" cy="5937812"/>
          </a:xfrm>
        </p:spPr>
        <p:txBody>
          <a:bodyPr/>
          <a:lstStyle/>
          <a:p>
            <a:pPr indent="228600" algn="just">
              <a:buNone/>
            </a:pPr>
            <a:r>
              <a:rPr lang="ru-RU" sz="3200" b="1" dirty="0" smtClean="0"/>
              <a:t>2) Объясните, почему не являются словосочетаниями остальные слова. 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Существительные с предлогом: </a:t>
            </a:r>
            <a:r>
              <a:rPr lang="ru-RU" sz="3200" i="1" dirty="0" smtClean="0"/>
              <a:t>возле леса, в течение часа, вследствие засухи.</a:t>
            </a:r>
            <a:r>
              <a:rPr lang="ru-RU" sz="3200" dirty="0" smtClean="0"/>
              <a:t> 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Главные члены (основа) предложения: </a:t>
            </a:r>
            <a:r>
              <a:rPr lang="ru-RU" sz="3200" i="1" dirty="0" smtClean="0"/>
              <a:t>лес шумит, часы остановились, следствие закончено</a:t>
            </a:r>
            <a:r>
              <a:rPr lang="ru-RU" sz="3200" dirty="0" smtClean="0"/>
              <a:t>. 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Нет зависимости между словами, кроме сочинительной связи: </a:t>
            </a:r>
            <a:r>
              <a:rPr lang="ru-RU" sz="3200" i="1" dirty="0" smtClean="0"/>
              <a:t>лес да поле, от засухи и зноя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pic>
        <p:nvPicPr>
          <p:cNvPr id="41986" name="Picture 2" descr="https://www.culture.ru/storage/images/680efe9a46c8b92156a0c9894e3f4fa2/9fe3be83850a3082e263959cabfa67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313" y="4339558"/>
            <a:ext cx="4002287" cy="2307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3792" y="925292"/>
            <a:ext cx="9107660" cy="5405169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Речь</a:t>
            </a:r>
            <a:r>
              <a:rPr lang="ru-RU" sz="3200" dirty="0" smtClean="0"/>
              <a:t> человека состоит </a:t>
            </a:r>
            <a:r>
              <a:rPr lang="ru-RU" sz="3200" b="1" dirty="0" smtClean="0">
                <a:solidFill>
                  <a:srgbClr val="00B050"/>
                </a:solidFill>
              </a:rPr>
              <a:t>из предложений</a:t>
            </a:r>
            <a:r>
              <a:rPr lang="ru-RU" sz="3200" dirty="0" smtClean="0"/>
              <a:t>, а те, в свою очередь, – </a:t>
            </a:r>
            <a:r>
              <a:rPr lang="ru-RU" sz="3200" b="1" dirty="0" smtClean="0">
                <a:solidFill>
                  <a:srgbClr val="00B050"/>
                </a:solidFill>
              </a:rPr>
              <a:t>из словосочетаний</a:t>
            </a:r>
            <a:r>
              <a:rPr lang="ru-RU" sz="3200" dirty="0" smtClean="0"/>
              <a:t>, поэтому для грамотного ее построения важно понимать их структуру и связи, с помощью которых слова образуют сочетания. Существуют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способы подчинительной связи</a:t>
            </a:r>
            <a:r>
              <a:rPr lang="ru-RU" sz="3200" dirty="0" smtClean="0"/>
              <a:t>, использующиеся с этой целью.</a:t>
            </a:r>
          </a:p>
          <a:p>
            <a:endParaRPr lang="ru-RU" dirty="0"/>
          </a:p>
        </p:txBody>
      </p:sp>
      <p:pic>
        <p:nvPicPr>
          <p:cNvPr id="4" name="Picture 2" descr="клипарт знания: 25 тыс изображений найдено в Яндекс.Кар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052" y="1917572"/>
            <a:ext cx="7816948" cy="4313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0722" name="Picture 2" descr="https://cf.ppt-online.org/files/slide/o/oKcV1ST8EnapYCmyHzwjP03BQx4ZRrdiq7MDXL/slid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416" y="0"/>
            <a:ext cx="9959926" cy="685800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5EBE742-7EE6-417D-B95B-F42BBE953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7621" y="2314799"/>
            <a:ext cx="4540851" cy="45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i.pinimg.com/736x/88/a1/62/88a162227e686039384b2d0ebd5264eb--software-testing-clipart.jpg">
            <a:extLst>
              <a:ext uri="{FF2B5EF4-FFF2-40B4-BE49-F238E27FC236}">
                <a16:creationId xmlns="" xmlns:a16="http://schemas.microsoft.com/office/drawing/2014/main" id="{8218E893-EFEB-4A9A-9858-5440F5E7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684" y="2699658"/>
            <a:ext cx="2024316" cy="375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649</Words>
  <Application>Microsoft Office PowerPoint</Application>
  <PresentationFormat>Произвольный</PresentationFormat>
  <Paragraphs>148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Сегодня на уроке</vt:lpstr>
      <vt:lpstr>Проверка самостоятельной работы. </vt:lpstr>
      <vt:lpstr>Определите лексическое значение слова.</vt:lpstr>
      <vt:lpstr>Вопросно-ответная беседа.</vt:lpstr>
      <vt:lpstr>Повторение. Выборочный диктант. 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Распределительный диктант.</vt:lpstr>
      <vt:lpstr>Слайд 16</vt:lpstr>
      <vt:lpstr>Тесты</vt:lpstr>
      <vt:lpstr>1. Какие виды связи слов в словосочетании существуют? </vt:lpstr>
      <vt:lpstr>2. Когда зависимое слово принимает ту же форму, что и главное - это... </vt:lpstr>
      <vt:lpstr>3. Когда слова связаны только значением - это... </vt:lpstr>
      <vt:lpstr>4. Когда зависимое слово всегда стоит в форме косвенного падежа - это... </vt:lpstr>
      <vt:lpstr>5. В словосочетании с управлением существительное может использоваться... </vt:lpstr>
      <vt:lpstr>Оцени себя!</vt:lpstr>
      <vt:lpstr>Подведение итогов урока.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55</cp:revision>
  <dcterms:created xsi:type="dcterms:W3CDTF">2020-08-20T14:06:43Z</dcterms:created>
  <dcterms:modified xsi:type="dcterms:W3CDTF">2020-09-14T11:18:46Z</dcterms:modified>
</cp:coreProperties>
</file>