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415" r:id="rId3"/>
    <p:sldId id="1401" r:id="rId4"/>
    <p:sldId id="1402" r:id="rId5"/>
    <p:sldId id="1403" r:id="rId6"/>
    <p:sldId id="1404" r:id="rId7"/>
    <p:sldId id="1406" r:id="rId8"/>
    <p:sldId id="1407" r:id="rId9"/>
    <p:sldId id="1405" r:id="rId10"/>
    <p:sldId id="1418" r:id="rId11"/>
    <p:sldId id="1409" r:id="rId12"/>
    <p:sldId id="1398" r:id="rId13"/>
    <p:sldId id="1399" r:id="rId14"/>
    <p:sldId id="1400" r:id="rId15"/>
    <p:sldId id="1397" r:id="rId16"/>
    <p:sldId id="1417" r:id="rId17"/>
    <p:sldId id="1410" r:id="rId18"/>
    <p:sldId id="1419" r:id="rId19"/>
    <p:sldId id="1411" r:id="rId20"/>
    <p:sldId id="1412" r:id="rId21"/>
    <p:sldId id="1413" r:id="rId22"/>
    <p:sldId id="1420" r:id="rId23"/>
    <p:sldId id="1421" r:id="rId24"/>
    <p:sldId id="1424" r:id="rId25"/>
    <p:sldId id="1425" r:id="rId26"/>
    <p:sldId id="1422" r:id="rId27"/>
    <p:sldId id="1423" r:id="rId28"/>
    <p:sldId id="1426" r:id="rId29"/>
    <p:sldId id="1427" r:id="rId30"/>
    <p:sldId id="1414" r:id="rId31"/>
    <p:sldId id="141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08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510678" y="3615397"/>
            <a:ext cx="276528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858130" y="2644423"/>
            <a:ext cx="797528" cy="22652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xmlns="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357" y="2926426"/>
            <a:ext cx="8276449" cy="156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Общее понятие о словосочетании.</a:t>
            </a:r>
            <a:endParaRPr lang="ru-RU" altLang="ru-RU" sz="4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Задание №1. Замените словосочетания «</a:t>
            </a:r>
            <a:r>
              <a:rPr lang="ru-RU" sz="4000" b="1" dirty="0" err="1" smtClean="0">
                <a:solidFill>
                  <a:srgbClr val="002060"/>
                </a:solidFill>
              </a:rPr>
              <a:t>сущ.+сущ</a:t>
            </a:r>
            <a:r>
              <a:rPr lang="ru-RU" sz="4000" b="1" dirty="0" smtClean="0">
                <a:solidFill>
                  <a:srgbClr val="002060"/>
                </a:solidFill>
              </a:rPr>
              <a:t>.» словосочетанием «</a:t>
            </a:r>
            <a:r>
              <a:rPr lang="ru-RU" sz="4000" b="1" dirty="0" err="1" smtClean="0">
                <a:solidFill>
                  <a:srgbClr val="002060"/>
                </a:solidFill>
              </a:rPr>
              <a:t>сущ.+прил</a:t>
            </a:r>
            <a:r>
              <a:rPr lang="ru-RU" sz="4000" b="1" dirty="0" smtClean="0">
                <a:solidFill>
                  <a:srgbClr val="002060"/>
                </a:solidFill>
              </a:rPr>
              <a:t>.»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067951"/>
            <a:ext cx="10515600" cy="4109012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Вода со льдом – </a:t>
            </a:r>
          </a:p>
          <a:p>
            <a:pPr>
              <a:buNone/>
            </a:pPr>
            <a:r>
              <a:rPr lang="ru-RU" sz="3200" b="1" dirty="0" smtClean="0"/>
              <a:t>Листья клёна – </a:t>
            </a:r>
          </a:p>
          <a:p>
            <a:pPr>
              <a:buNone/>
            </a:pPr>
            <a:r>
              <a:rPr lang="ru-RU" sz="3200" b="1" dirty="0" smtClean="0"/>
              <a:t>День осени – </a:t>
            </a:r>
          </a:p>
          <a:p>
            <a:pPr>
              <a:buNone/>
            </a:pPr>
            <a:r>
              <a:rPr lang="ru-RU" sz="3200" b="1" dirty="0" smtClean="0"/>
              <a:t>Посуда из дерева – </a:t>
            </a:r>
          </a:p>
          <a:p>
            <a:pPr>
              <a:buNone/>
            </a:pPr>
            <a:r>
              <a:rPr lang="ru-RU" sz="3200" b="1" dirty="0" smtClean="0"/>
              <a:t>Работы с землёй –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40158" y="1992309"/>
            <a:ext cx="2792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ледяная вода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3056" y="2597220"/>
            <a:ext cx="3440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кленовые листья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309" y="3117725"/>
            <a:ext cx="2775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осенний день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95628" y="3666365"/>
            <a:ext cx="3872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деревянная посуда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61077" y="4313479"/>
            <a:ext cx="3449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земляная работа</a:t>
            </a:r>
            <a:endParaRPr lang="ru-RU" sz="3200" dirty="0"/>
          </a:p>
        </p:txBody>
      </p:sp>
      <p:pic>
        <p:nvPicPr>
          <p:cNvPr id="32774" name="Picture 6" descr="https://avatars.mds.yandex.net/get-pdb/1383054/730e6f20-4a78-4a06-87f8-cf0a14aa2b13/s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155" y="1668854"/>
            <a:ext cx="4021411" cy="2543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8280" y="242566"/>
            <a:ext cx="7439655" cy="712345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4400" dirty="0" smtClean="0">
                <a:solidFill>
                  <a:schemeClr val="bg1"/>
                </a:solidFill>
              </a:rPr>
              <a:t>Признаки словосочетания</a:t>
            </a:r>
            <a:endParaRPr sz="4300" dirty="0">
              <a:solidFill>
                <a:schemeClr val="bg1"/>
              </a:solidFill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xmlns="" id="{E731E443-ADB4-42DC-9A95-AA772A05AFD4}"/>
              </a:ext>
            </a:extLst>
          </p:cNvPr>
          <p:cNvGrpSpPr/>
          <p:nvPr/>
        </p:nvGrpSpPr>
        <p:grpSpPr>
          <a:xfrm>
            <a:off x="1223889" y="1654531"/>
            <a:ext cx="3454816" cy="3936205"/>
            <a:chOff x="755576" y="1338821"/>
            <a:chExt cx="1872208" cy="2952515"/>
          </a:xfrm>
          <a:solidFill>
            <a:srgbClr val="0070C0"/>
          </a:solidFill>
        </p:grpSpPr>
        <p:sp>
          <p:nvSpPr>
            <p:cNvPr id="46" name="Isosceles Triangle 3">
              <a:extLst>
                <a:ext uri="{FF2B5EF4-FFF2-40B4-BE49-F238E27FC236}">
                  <a16:creationId xmlns:a16="http://schemas.microsoft.com/office/drawing/2014/main" xmlns="" id="{43FB6C81-7CE8-4665-B98F-777E5CE275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Isosceles Triangle 4">
              <a:extLst>
                <a:ext uri="{FF2B5EF4-FFF2-40B4-BE49-F238E27FC236}">
                  <a16:creationId xmlns:a16="http://schemas.microsoft.com/office/drawing/2014/main" xmlns="" id="{ABFCA7B2-765E-48A0-8504-FFD5AFC8E9F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Isosceles Triangle 5">
              <a:extLst>
                <a:ext uri="{FF2B5EF4-FFF2-40B4-BE49-F238E27FC236}">
                  <a16:creationId xmlns:a16="http://schemas.microsoft.com/office/drawing/2014/main" xmlns="" id="{357418E1-F690-4CB8-8413-C7DC97D03DF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7FBAFFB6-6143-413F-BEE8-B0DE5AE92A10}"/>
              </a:ext>
            </a:extLst>
          </p:cNvPr>
          <p:cNvGrpSpPr/>
          <p:nvPr/>
        </p:nvGrpSpPr>
        <p:grpSpPr>
          <a:xfrm>
            <a:off x="4676248" y="1654530"/>
            <a:ext cx="3553352" cy="3936205"/>
            <a:chOff x="755576" y="1338821"/>
            <a:chExt cx="1872208" cy="2952515"/>
          </a:xfrm>
          <a:solidFill>
            <a:srgbClr val="0070C0"/>
          </a:solidFill>
        </p:grpSpPr>
        <p:sp>
          <p:nvSpPr>
            <p:cNvPr id="50" name="Isosceles Triangle 8">
              <a:extLst>
                <a:ext uri="{FF2B5EF4-FFF2-40B4-BE49-F238E27FC236}">
                  <a16:creationId xmlns:a16="http://schemas.microsoft.com/office/drawing/2014/main" xmlns="" id="{984A1360-F853-4715-BB69-18237D26BA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Isosceles Triangle 9">
              <a:extLst>
                <a:ext uri="{FF2B5EF4-FFF2-40B4-BE49-F238E27FC236}">
                  <a16:creationId xmlns:a16="http://schemas.microsoft.com/office/drawing/2014/main" xmlns="" id="{C44C4BD1-A10E-461E-85DB-75E14346EFA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Isosceles Triangle 10">
              <a:extLst>
                <a:ext uri="{FF2B5EF4-FFF2-40B4-BE49-F238E27FC236}">
                  <a16:creationId xmlns:a16="http://schemas.microsoft.com/office/drawing/2014/main" xmlns="" id="{8FC5A193-A55F-4888-B1FC-8BA526140D6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11">
            <a:extLst>
              <a:ext uri="{FF2B5EF4-FFF2-40B4-BE49-F238E27FC236}">
                <a16:creationId xmlns:a16="http://schemas.microsoft.com/office/drawing/2014/main" xmlns="" id="{8D8A6C3E-2CC5-4E98-8A4C-4ED3C0BF4FB2}"/>
              </a:ext>
            </a:extLst>
          </p:cNvPr>
          <p:cNvGrpSpPr/>
          <p:nvPr/>
        </p:nvGrpSpPr>
        <p:grpSpPr>
          <a:xfrm>
            <a:off x="8152468" y="1612328"/>
            <a:ext cx="3509650" cy="3936205"/>
            <a:chOff x="755576" y="1338821"/>
            <a:chExt cx="1872208" cy="2952515"/>
          </a:xfrm>
          <a:solidFill>
            <a:srgbClr val="0070C0"/>
          </a:solidFill>
        </p:grpSpPr>
        <p:sp>
          <p:nvSpPr>
            <p:cNvPr id="54" name="Isosceles Triangle 12">
              <a:extLst>
                <a:ext uri="{FF2B5EF4-FFF2-40B4-BE49-F238E27FC236}">
                  <a16:creationId xmlns:a16="http://schemas.microsoft.com/office/drawing/2014/main" xmlns="" id="{4834F96E-9F70-41E1-A714-2D96AF6E42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Isosceles Triangle 13">
              <a:extLst>
                <a:ext uri="{FF2B5EF4-FFF2-40B4-BE49-F238E27FC236}">
                  <a16:creationId xmlns:a16="http://schemas.microsoft.com/office/drawing/2014/main" xmlns="" id="{8C95E0C8-4693-4BC0-8649-98FB2F825C7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Isosceles Triangle 14">
              <a:extLst>
                <a:ext uri="{FF2B5EF4-FFF2-40B4-BE49-F238E27FC236}">
                  <a16:creationId xmlns:a16="http://schemas.microsoft.com/office/drawing/2014/main" xmlns="" id="{60FA3544-B316-47A8-A65F-EFBABFAA3D4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3270F5E-51F7-43B4-A683-38D44C2DD250}"/>
              </a:ext>
            </a:extLst>
          </p:cNvPr>
          <p:cNvSpPr txBox="1"/>
          <p:nvPr/>
        </p:nvSpPr>
        <p:spPr>
          <a:xfrm>
            <a:off x="1937245" y="1577781"/>
            <a:ext cx="947989" cy="651444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4876EB0-73F1-429A-B33A-A461604A04B6}"/>
              </a:ext>
            </a:extLst>
          </p:cNvPr>
          <p:cNvSpPr txBox="1"/>
          <p:nvPr/>
        </p:nvSpPr>
        <p:spPr>
          <a:xfrm>
            <a:off x="5548740" y="1582489"/>
            <a:ext cx="775815" cy="651444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441895C-635F-429C-98C6-9ECBFA44018F}"/>
              </a:ext>
            </a:extLst>
          </p:cNvPr>
          <p:cNvSpPr txBox="1"/>
          <p:nvPr/>
        </p:nvSpPr>
        <p:spPr>
          <a:xfrm>
            <a:off x="9056245" y="1560188"/>
            <a:ext cx="672171" cy="651444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0FFF670-AF6C-4BDD-B983-FF958516955B}"/>
              </a:ext>
            </a:extLst>
          </p:cNvPr>
          <p:cNvSpPr txBox="1"/>
          <p:nvPr/>
        </p:nvSpPr>
        <p:spPr>
          <a:xfrm>
            <a:off x="1477109" y="2611409"/>
            <a:ext cx="2987736" cy="2042102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Состав </a:t>
            </a:r>
            <a:r>
              <a:rPr lang="ru-RU" sz="2400" b="1" dirty="0" err="1" smtClean="0">
                <a:solidFill>
                  <a:schemeClr val="bg1"/>
                </a:solidFill>
              </a:rPr>
              <a:t>словосочетания:</a:t>
            </a:r>
            <a:r>
              <a:rPr lang="ru-RU" sz="2400" dirty="0" err="1" smtClean="0">
                <a:solidFill>
                  <a:schemeClr val="bg1"/>
                </a:solidFill>
              </a:rPr>
              <a:t>два</a:t>
            </a:r>
            <a:r>
              <a:rPr lang="ru-RU" sz="2400" dirty="0" smtClean="0">
                <a:solidFill>
                  <a:schemeClr val="bg1"/>
                </a:solidFill>
              </a:rPr>
              <a:t> и более самостоятельных слова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A3E0A13-FE26-4674-9A87-3FA660D45AA3}"/>
              </a:ext>
            </a:extLst>
          </p:cNvPr>
          <p:cNvSpPr txBox="1"/>
          <p:nvPr/>
        </p:nvSpPr>
        <p:spPr>
          <a:xfrm>
            <a:off x="5013972" y="2949034"/>
            <a:ext cx="2925381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Смысловое единство</a:t>
            </a:r>
            <a:r>
              <a:rPr lang="ru-RU" sz="2400" dirty="0" smtClean="0">
                <a:solidFill>
                  <a:schemeClr val="bg1"/>
                </a:solidFill>
              </a:rPr>
              <a:t> этих слов 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62D381E-ED69-4677-8ED0-AB4BFD9F46C9}"/>
              </a:ext>
            </a:extLst>
          </p:cNvPr>
          <p:cNvSpPr txBox="1"/>
          <p:nvPr/>
        </p:nvSpPr>
        <p:spPr>
          <a:xfrm>
            <a:off x="8398413" y="2822425"/>
            <a:ext cx="3094892" cy="1672770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Подчинительная связь</a:t>
            </a:r>
            <a:r>
              <a:rPr lang="ru-RU" sz="2400" dirty="0" smtClean="0">
                <a:solidFill>
                  <a:schemeClr val="bg1"/>
                </a:solidFill>
              </a:rPr>
              <a:t> между компонентами в словосочетании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xmlns="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7148160" y="5225996"/>
            <a:ext cx="311789" cy="209538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/>
            <a:endParaRPr lang="en-US" sz="3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xmlns="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9525150" y="5225996"/>
            <a:ext cx="311789" cy="209538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/>
            <a:endParaRPr lang="en-US" sz="3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xmlns="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4746558" y="5242290"/>
            <a:ext cx="311789" cy="209538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/>
            <a:endParaRPr lang="en-US" sz="3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xmlns="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2341194" y="5242290"/>
            <a:ext cx="311789" cy="209538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/>
            <a:endParaRPr lang="en-US" sz="3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5" descr="C:\Users\user\Desktop\к презентациям\541758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48254" y="4192173"/>
            <a:ext cx="2375997" cy="233899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5" grpId="0"/>
      <p:bldP spid="66" grpId="0"/>
      <p:bldP spid="67" grpId="0"/>
      <p:bldP spid="88" grpId="0" animBg="1"/>
      <p:bldP spid="89" grpId="0" animBg="1"/>
      <p:bldP spid="90" grpId="0" animBg="1"/>
      <p:bldP spid="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47110" name="Picture 6" descr="https://ds05.infourok.ru/uploads/ex/0305/000aff84-7fbdb416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Задание №2. Распределите слова в три столбика.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Именные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Глагольные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Наречные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52464" y="4500570"/>
            <a:ext cx="10358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Построить дом, абсолютно неправильно, войти в галерею, договориться о постройке, вниз головой, здание библиотеки, яркий свет, шестой класс, важный для меня, повернём направо, пришел посмотреть, очень смело, бледный от испуга, совершенно невыразительно, крайне тихо. 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809588" y="642918"/>
          <a:ext cx="105156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i="0" dirty="0" smtClean="0"/>
                        <a:t>Именные</a:t>
                      </a:r>
                      <a:endParaRPr lang="ru-RU" sz="3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0" dirty="0" smtClean="0"/>
                        <a:t>Глагольные</a:t>
                      </a:r>
                      <a:endParaRPr lang="ru-RU" sz="3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0" dirty="0" smtClean="0"/>
                        <a:t>Наречные</a:t>
                      </a:r>
                      <a:endParaRPr lang="ru-RU" sz="3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здание библиотеки</a:t>
                      </a:r>
                      <a:endParaRPr lang="ru-RU" sz="3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построить дом</a:t>
                      </a:r>
                      <a:endParaRPr lang="ru-RU" sz="3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очень смело</a:t>
                      </a:r>
                      <a:endParaRPr lang="ru-RU" sz="3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яркий свет</a:t>
                      </a:r>
                      <a:endParaRPr lang="ru-RU" sz="3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войти в галерею</a:t>
                      </a:r>
                      <a:endParaRPr lang="ru-RU" sz="3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крайне тихо</a:t>
                      </a:r>
                      <a:endParaRPr lang="ru-RU" sz="3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шестой класс</a:t>
                      </a:r>
                      <a:endParaRPr lang="ru-RU" sz="3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договориться о постройке</a:t>
                      </a:r>
                      <a:endParaRPr lang="ru-RU" sz="3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совершенно невыразительно</a:t>
                      </a:r>
                      <a:endParaRPr lang="ru-RU" sz="3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бледный от испуга</a:t>
                      </a:r>
                      <a:endParaRPr lang="ru-RU" sz="3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повернём направо</a:t>
                      </a:r>
                      <a:endParaRPr lang="ru-RU" sz="3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абсолютно неправильно</a:t>
                      </a:r>
                      <a:endParaRPr lang="ru-RU" sz="3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важный для меня</a:t>
                      </a:r>
                      <a:endParaRPr lang="ru-RU" sz="3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пришел посмотреть</a:t>
                      </a:r>
                      <a:endParaRPr lang="ru-RU" sz="3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вниз головой</a:t>
                      </a:r>
                      <a:endParaRPr lang="ru-RU" sz="3200" i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002060"/>
                </a:solidFill>
              </a:rPr>
              <a:t>Не являются</a:t>
            </a:r>
            <a:r>
              <a:rPr lang="ru-RU" sz="5300" dirty="0" smtClean="0">
                <a:solidFill>
                  <a:srgbClr val="002060"/>
                </a:solidFill>
              </a:rPr>
              <a:t> словосочетаниями:</a:t>
            </a:r>
            <a:br>
              <a:rPr lang="ru-RU" sz="53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1125414"/>
            <a:ext cx="10515600" cy="5261317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Подлежащее и сказуемое: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/>
              <a:t>ветер дует</a:t>
            </a:r>
            <a:r>
              <a:rPr lang="ru-RU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Составное глагольное и именное сказуемое: </a:t>
            </a:r>
            <a:r>
              <a:rPr lang="ru-RU" i="1" dirty="0" smtClean="0"/>
              <a:t>стремились отвлечь, было спокойно.</a:t>
            </a: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Слово с предлогом: </a:t>
            </a:r>
            <a:r>
              <a:rPr lang="ru-RU" i="1" dirty="0" smtClean="0"/>
              <a:t>у окна, возле дома</a:t>
            </a:r>
            <a:r>
              <a:rPr lang="ru-RU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Однородные члены предложения: </a:t>
            </a:r>
            <a:r>
              <a:rPr lang="ru-RU" dirty="0" smtClean="0"/>
              <a:t>(какой?) </a:t>
            </a:r>
            <a:r>
              <a:rPr lang="ru-RU" i="1" dirty="0" smtClean="0"/>
              <a:t>уставший и</a:t>
            </a:r>
            <a:r>
              <a:rPr lang="ru-RU" dirty="0" smtClean="0"/>
              <a:t> (какой?) </a:t>
            </a:r>
            <a:r>
              <a:rPr lang="ru-RU" i="1" dirty="0" smtClean="0"/>
              <a:t>сонный</a:t>
            </a:r>
            <a:r>
              <a:rPr lang="ru-RU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Сложные грамматические формы: </a:t>
            </a:r>
            <a:r>
              <a:rPr lang="ru-RU" i="1" dirty="0" smtClean="0"/>
              <a:t>будет играть, менее дорогой</a:t>
            </a:r>
            <a:r>
              <a:rPr lang="ru-RU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Формы повелительного наклонения глагола</a:t>
            </a:r>
            <a:r>
              <a:rPr lang="ru-RU" dirty="0" smtClean="0"/>
              <a:t>: </a:t>
            </a:r>
            <a:r>
              <a:rPr lang="ru-RU" i="1" dirty="0" smtClean="0"/>
              <a:t>пусть сбудется.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№3. Распределительный диктант.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781714" cy="4351338"/>
          </a:xfrm>
        </p:spPr>
        <p:txBody>
          <a:bodyPr/>
          <a:lstStyle/>
          <a:p>
            <a:pPr indent="228600" algn="just">
              <a:buNone/>
            </a:pPr>
            <a:r>
              <a:rPr lang="ru-RU" b="1" dirty="0" smtClean="0"/>
              <a:t>Выписать сочетания, не являющиеся словосочетанием.</a:t>
            </a:r>
          </a:p>
          <a:p>
            <a:pPr indent="228600" algn="just">
              <a:buNone/>
            </a:pPr>
            <a:r>
              <a:rPr lang="ru-RU" dirty="0" smtClean="0"/>
              <a:t>Близко от рощи, гнездо для голубей, голубеющая даль, наступило лето, читая книгу, шум в лесу, брат с сестрой, день и ночь, горько обиженный, ташкентский диалект, вопреки желанию, в течение года, в течении реки, несмотря на дождь, умнее всех, успешно выполненное, гроздья рябины, более умный.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Наступило лето, брат с сестрой, день и ночь, вопреки желанию, в течение года, несмотря на дождь, умнее всех, более умный.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Неделимые словосочетания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9317" y="1530204"/>
            <a:ext cx="10649244" cy="4351338"/>
          </a:xfrm>
        </p:spPr>
        <p:txBody>
          <a:bodyPr/>
          <a:lstStyle/>
          <a:p>
            <a:pPr indent="228600" algn="just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Неделимые словосочетания</a:t>
            </a:r>
            <a:r>
              <a:rPr lang="ru-RU" sz="3200" dirty="0" smtClean="0"/>
              <a:t> — это словосочетания, которые в предложениях выполняют роль </a:t>
            </a:r>
            <a:r>
              <a:rPr lang="ru-RU" sz="3200" b="1" dirty="0" smtClean="0">
                <a:solidFill>
                  <a:srgbClr val="7030A0"/>
                </a:solidFill>
              </a:rPr>
              <a:t>одного члена предложения</a:t>
            </a:r>
            <a:r>
              <a:rPr lang="ru-RU" sz="3200" dirty="0" smtClean="0"/>
              <a:t>:</a:t>
            </a:r>
          </a:p>
          <a:p>
            <a:pPr indent="228600" algn="just">
              <a:buNone/>
            </a:pPr>
            <a:r>
              <a:rPr lang="ru-RU" sz="3200" i="1" dirty="0" smtClean="0"/>
              <a:t>пара часов </a:t>
            </a:r>
          </a:p>
          <a:p>
            <a:pPr indent="228600" algn="just">
              <a:buNone/>
            </a:pPr>
            <a:r>
              <a:rPr lang="ru-RU" sz="3200" i="1" dirty="0" smtClean="0"/>
              <a:t>два цветка </a:t>
            </a:r>
          </a:p>
          <a:p>
            <a:pPr indent="228600" algn="just">
              <a:buNone/>
            </a:pPr>
            <a:r>
              <a:rPr lang="ru-RU" sz="3200" i="1" dirty="0" smtClean="0"/>
              <a:t>бить баклуши</a:t>
            </a:r>
            <a:endParaRPr lang="ru-RU" sz="3200" dirty="0" smtClean="0"/>
          </a:p>
          <a:p>
            <a:pPr indent="228600" algn="just">
              <a:buNone/>
            </a:pPr>
            <a:endParaRPr lang="ru-RU" sz="3200" dirty="0" smtClean="0"/>
          </a:p>
          <a:p>
            <a:endParaRPr lang="ru-RU" dirty="0"/>
          </a:p>
        </p:txBody>
      </p:sp>
      <p:pic>
        <p:nvPicPr>
          <p:cNvPr id="4" name="Picture 1" descr="C:\Users\user\Desktop\к презентациям\c043b38907e0261d58a8b5905baceca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4007" y="3326109"/>
            <a:ext cx="2738265" cy="252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Задание №4. Выпишите из предложения все словосочетания, обозначьте главное слово.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228600" algn="just">
              <a:buNone/>
            </a:pPr>
            <a:r>
              <a:rPr lang="ru-RU" b="1" i="1" dirty="0" smtClean="0"/>
              <a:t>Отпустил он   рыбку золотую  и   сказал   ей   ласковое слово.</a:t>
            </a:r>
            <a:endParaRPr lang="ru-RU" dirty="0" smtClean="0"/>
          </a:p>
          <a:p>
            <a:pPr indent="228600" algn="just">
              <a:buNone/>
            </a:pPr>
            <a:r>
              <a:rPr lang="ru-RU" i="1" dirty="0" smtClean="0"/>
              <a:t>       </a:t>
            </a:r>
            <a:r>
              <a:rPr lang="ru-RU" dirty="0" smtClean="0"/>
              <a:t>     </a:t>
            </a:r>
            <a:r>
              <a:rPr lang="ru-RU" dirty="0" err="1" smtClean="0"/>
              <a:t>х</a:t>
            </a:r>
            <a:endParaRPr lang="ru-RU" dirty="0" smtClean="0"/>
          </a:p>
          <a:p>
            <a:pPr indent="228600" algn="just">
              <a:buNone/>
            </a:pPr>
            <a:r>
              <a:rPr lang="ru-RU" i="1" dirty="0" smtClean="0"/>
              <a:t>Отпустил (кого?) рыбку</a:t>
            </a:r>
            <a:endParaRPr lang="ru-RU" dirty="0" smtClean="0"/>
          </a:p>
          <a:p>
            <a:pPr indent="228600" algn="just">
              <a:buNone/>
            </a:pPr>
            <a:r>
              <a:rPr lang="ru-RU" i="1" dirty="0" smtClean="0"/>
              <a:t>    </a:t>
            </a:r>
            <a:r>
              <a:rPr lang="ru-RU" dirty="0" err="1" smtClean="0"/>
              <a:t>х</a:t>
            </a:r>
            <a:r>
              <a:rPr lang="ru-RU" i="1" dirty="0" smtClean="0"/>
              <a:t>   </a:t>
            </a:r>
            <a:endParaRPr lang="ru-RU" dirty="0" smtClean="0"/>
          </a:p>
          <a:p>
            <a:pPr indent="228600" algn="just">
              <a:buNone/>
            </a:pPr>
            <a:r>
              <a:rPr lang="ru-RU" i="1" dirty="0" smtClean="0"/>
              <a:t>Рыбку (какую?) золотую</a:t>
            </a:r>
            <a:endParaRPr lang="ru-RU" dirty="0" smtClean="0"/>
          </a:p>
          <a:p>
            <a:pPr indent="228600" algn="just">
              <a:buNone/>
            </a:pPr>
            <a:r>
              <a:rPr lang="ru-RU" i="1" dirty="0" smtClean="0"/>
              <a:t>    </a:t>
            </a:r>
            <a:r>
              <a:rPr lang="ru-RU" dirty="0" err="1" smtClean="0"/>
              <a:t>х</a:t>
            </a:r>
            <a:endParaRPr lang="ru-RU" dirty="0" smtClean="0"/>
          </a:p>
          <a:p>
            <a:pPr indent="228600" algn="just">
              <a:buNone/>
            </a:pPr>
            <a:r>
              <a:rPr lang="ru-RU" i="1" dirty="0" smtClean="0"/>
              <a:t>Сказал (кому?) ей</a:t>
            </a:r>
            <a:endParaRPr lang="ru-RU" dirty="0" smtClean="0"/>
          </a:p>
          <a:p>
            <a:pPr indent="228600" algn="just">
              <a:buNone/>
            </a:pPr>
            <a:r>
              <a:rPr lang="ru-RU" i="1" dirty="0" smtClean="0"/>
              <a:t>     </a:t>
            </a:r>
            <a:r>
              <a:rPr lang="ru-RU" dirty="0" err="1" smtClean="0"/>
              <a:t>х</a:t>
            </a:r>
            <a:endParaRPr lang="ru-RU" dirty="0" smtClean="0"/>
          </a:p>
          <a:p>
            <a:pPr indent="228600" algn="just">
              <a:buNone/>
            </a:pPr>
            <a:r>
              <a:rPr lang="ru-RU" i="1" dirty="0" smtClean="0"/>
              <a:t>Сказал (что?) слово</a:t>
            </a:r>
            <a:endParaRPr lang="ru-RU" dirty="0" smtClean="0"/>
          </a:p>
          <a:p>
            <a:pPr indent="228600" algn="just">
              <a:buNone/>
            </a:pPr>
            <a:r>
              <a:rPr lang="ru-RU" i="1" dirty="0" smtClean="0"/>
              <a:t>    </a:t>
            </a:r>
            <a:r>
              <a:rPr lang="ru-RU" dirty="0" err="1" smtClean="0"/>
              <a:t>х</a:t>
            </a:r>
            <a:endParaRPr lang="ru-RU" dirty="0" smtClean="0"/>
          </a:p>
          <a:p>
            <a:pPr indent="228600" algn="just">
              <a:buNone/>
            </a:pPr>
            <a:r>
              <a:rPr lang="ru-RU" i="1" dirty="0" smtClean="0"/>
              <a:t>Слово (какое?) ласковое</a:t>
            </a:r>
            <a:endParaRPr lang="ru-RU" dirty="0"/>
          </a:p>
        </p:txBody>
      </p:sp>
      <p:pic>
        <p:nvPicPr>
          <p:cNvPr id="48132" name="Picture 4" descr="https://1001puzzle.com/upload/iblock/431/43123a43111eb1ed6c819ba13e68cc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9440" y="2508254"/>
            <a:ext cx="4718684" cy="34210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002060"/>
                </a:solidFill>
              </a:rPr>
              <a:t>Синтаксический разбор словосочетания.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3961" y="1561514"/>
            <a:ext cx="10515600" cy="4994031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Назвать </a:t>
            </a:r>
            <a:r>
              <a:rPr lang="ru-RU" b="1" dirty="0" smtClean="0"/>
              <a:t>главное и зависимое слово</a:t>
            </a:r>
            <a:r>
              <a:rPr lang="ru-RU" dirty="0" smtClean="0"/>
              <a:t>. Поставить </a:t>
            </a:r>
            <a:r>
              <a:rPr lang="ru-RU" b="1" dirty="0" smtClean="0"/>
              <a:t>вопрос</a:t>
            </a:r>
            <a:r>
              <a:rPr lang="ru-RU" dirty="0" smtClean="0"/>
              <a:t> от главного слова к зависимому.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Определить, </a:t>
            </a:r>
            <a:r>
              <a:rPr lang="ru-RU" b="1" dirty="0" smtClean="0"/>
              <a:t>какой частью речи является главное слово</a:t>
            </a:r>
            <a:r>
              <a:rPr lang="ru-RU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Определить, </a:t>
            </a:r>
            <a:r>
              <a:rPr lang="ru-RU" b="1" dirty="0" smtClean="0"/>
              <a:t>какой частью речи выражено зависимое слово</a:t>
            </a:r>
            <a:r>
              <a:rPr lang="ru-RU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Назвать </a:t>
            </a:r>
            <a:r>
              <a:rPr lang="ru-RU" b="1" dirty="0" smtClean="0"/>
              <a:t>средства грамматической связи </a:t>
            </a:r>
            <a:r>
              <a:rPr lang="ru-RU" dirty="0" smtClean="0"/>
              <a:t>(выделить окончание у зависимого слова или окончание и предлог).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Определить </a:t>
            </a:r>
            <a:r>
              <a:rPr lang="ru-RU" b="1" dirty="0" smtClean="0"/>
              <a:t>вид словосочетания по главному слову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s://img2.freepng.es/20190228/yss/kisspng-clip-art-vector-graphics-child-illustration-portab-9lefkla414-926-png-etketlk-schule-clipa-5c7880592fe405.1879768715514010491962.jpg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93034"/>
            <a:ext cx="2053883" cy="365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Сегодня на уроке.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dirty="0" smtClean="0"/>
              <a:t>1. Повторим, что называется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словосочетанием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2. Разберем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смысловую и грамматическую связь в словосочетании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3. Узнаем о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видах словосочетаний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4. Выясним, что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не является словосочетанием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2" name="Picture 2" descr="C:\Users\user\Desktop\к презентациям\логопит 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84609" y="4304714"/>
            <a:ext cx="2001989" cy="21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Пример синтаксического разбора словосочетания.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dirty="0" smtClean="0"/>
              <a:t>Образец </a:t>
            </a:r>
            <a:r>
              <a:rPr lang="ru-RU" b="1" dirty="0" smtClean="0"/>
              <a:t>устного</a:t>
            </a:r>
            <a:r>
              <a:rPr lang="ru-RU" dirty="0" smtClean="0"/>
              <a:t> разбора словосочетания: </a:t>
            </a:r>
            <a:r>
              <a:rPr lang="ru-RU" sz="3000" b="1" i="1" dirty="0" smtClean="0">
                <a:solidFill>
                  <a:schemeClr val="accent6">
                    <a:lumMod val="50000"/>
                  </a:schemeClr>
                </a:solidFill>
              </a:rPr>
              <a:t>засохший лист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indent="228600" algn="just">
              <a:buNone/>
            </a:pPr>
            <a:r>
              <a:rPr lang="ru-RU" dirty="0" smtClean="0"/>
              <a:t> В словосочетании  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засохший лист</a:t>
            </a:r>
            <a:r>
              <a:rPr lang="ru-RU" dirty="0" smtClean="0"/>
              <a:t>  </a:t>
            </a:r>
            <a:r>
              <a:rPr lang="ru-RU" b="1" dirty="0" smtClean="0"/>
              <a:t>главное слово </a:t>
            </a:r>
            <a:r>
              <a:rPr lang="ru-RU" dirty="0" smtClean="0"/>
              <a:t>—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лист</a:t>
            </a:r>
            <a:r>
              <a:rPr lang="ru-RU" dirty="0" smtClean="0"/>
              <a:t>. </a:t>
            </a:r>
            <a:r>
              <a:rPr lang="ru-RU" i="1" dirty="0" smtClean="0"/>
              <a:t>Лист</a:t>
            </a:r>
            <a:r>
              <a:rPr lang="ru-RU" dirty="0" smtClean="0"/>
              <a:t>   </a:t>
            </a:r>
            <a:r>
              <a:rPr lang="ru-RU" b="1" dirty="0" smtClean="0"/>
              <a:t>(какой?)</a:t>
            </a:r>
            <a:r>
              <a:rPr lang="ru-RU" dirty="0" smtClean="0"/>
              <a:t>  </a:t>
            </a:r>
            <a:r>
              <a:rPr lang="ru-RU" i="1" dirty="0" smtClean="0"/>
              <a:t>засохший</a:t>
            </a:r>
            <a:r>
              <a:rPr lang="ru-RU" dirty="0" smtClean="0"/>
              <a:t>. 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Засохший</a:t>
            </a:r>
            <a:r>
              <a:rPr lang="ru-RU" dirty="0" smtClean="0"/>
              <a:t>  — зависимое слово. Главное слово выражено </a:t>
            </a:r>
            <a:r>
              <a:rPr lang="ru-RU" b="1" dirty="0" smtClean="0"/>
              <a:t>именем существительным</a:t>
            </a:r>
            <a:r>
              <a:rPr lang="ru-RU" dirty="0" smtClean="0"/>
              <a:t>. Зависимое слово выражено </a:t>
            </a:r>
            <a:r>
              <a:rPr lang="ru-RU" b="1" dirty="0" smtClean="0"/>
              <a:t>причастием</a:t>
            </a:r>
            <a:r>
              <a:rPr lang="ru-RU" dirty="0" smtClean="0"/>
              <a:t>. Зависимое слово связано с главным с помощью окончания  </a:t>
            </a:r>
            <a:r>
              <a:rPr lang="ru-RU" b="1" i="1" dirty="0" smtClean="0">
                <a:solidFill>
                  <a:srgbClr val="7030A0"/>
                </a:solidFill>
              </a:rPr>
              <a:t>-</a:t>
            </a:r>
            <a:r>
              <a:rPr lang="ru-RU" b="1" i="1" dirty="0" err="1" smtClean="0">
                <a:solidFill>
                  <a:srgbClr val="7030A0"/>
                </a:solidFill>
              </a:rPr>
              <a:t>ий</a:t>
            </a:r>
            <a:r>
              <a:rPr lang="ru-RU" dirty="0" smtClean="0"/>
              <a:t>. Вид словосочетания по главному слову — </a:t>
            </a:r>
            <a:r>
              <a:rPr lang="ru-RU" b="1" dirty="0" smtClean="0"/>
              <a:t>именное</a:t>
            </a:r>
            <a:r>
              <a:rPr lang="ru-RU" dirty="0" smtClean="0"/>
              <a:t>. Зависимое слово согласуется с главным </a:t>
            </a:r>
            <a:r>
              <a:rPr lang="ru-RU" b="1" dirty="0" smtClean="0"/>
              <a:t>в мужском роде, единственном числе, именительном падеже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Пример синтаксического разбора словосочетания.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>
              <a:buNone/>
            </a:pPr>
            <a:r>
              <a:rPr lang="ru-RU" sz="3600" b="1" dirty="0" smtClean="0"/>
              <a:t>Письменный разбор.</a:t>
            </a:r>
            <a:endParaRPr lang="ru-RU" sz="3600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Засохший лист</a:t>
            </a:r>
          </a:p>
        </p:txBody>
      </p:sp>
      <p:sp>
        <p:nvSpPr>
          <p:cNvPr id="25602" name="AutoShape 2" descr="синтаксический разбор словосочет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синтаксический разбор словосочет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68322" y="3328740"/>
            <a:ext cx="412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х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7258930" y="3052690"/>
            <a:ext cx="422031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5162843" y="2799472"/>
            <a:ext cx="2307102" cy="1406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691575" y="3270738"/>
            <a:ext cx="914400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895600" y="2400272"/>
            <a:ext cx="1224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какой?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16888" y="4397885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прич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.)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7612" y="4383817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(сущ.)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606" name="Picture 6" descr="https://img-fotki.yandex.ru/get/4809/200418627.1/0_105f8b_36d20be2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91809">
            <a:off x="8157923" y="2438136"/>
            <a:ext cx="3670123" cy="3034420"/>
          </a:xfrm>
          <a:prstGeom prst="rect">
            <a:avLst/>
          </a:prstGeom>
          <a:noFill/>
        </p:spPr>
      </p:pic>
      <p:pic>
        <p:nvPicPr>
          <p:cNvPr id="25608" name="Picture 8" descr="https://im0-tub-ru.yandex.net/i?id=6b34c8382d1a79f166d781e53a9de608-l&amp;n=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91293">
            <a:off x="464233" y="3068399"/>
            <a:ext cx="4240602" cy="2825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№5. Сделайте синтаксический разбор словосочетания.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8600">
              <a:buNone/>
            </a:pPr>
            <a:r>
              <a:rPr lang="ru-RU" sz="3600" b="1" dirty="0" smtClean="0"/>
              <a:t>Дедушкина книга</a:t>
            </a:r>
          </a:p>
          <a:p>
            <a:pPr indent="228600">
              <a:buNone/>
            </a:pPr>
            <a:endParaRPr lang="ru-RU" sz="3600" b="1" dirty="0" smtClean="0"/>
          </a:p>
          <a:p>
            <a:pPr indent="228600">
              <a:buNone/>
            </a:pPr>
            <a:endParaRPr lang="ru-RU" sz="3600" b="1" dirty="0" smtClean="0"/>
          </a:p>
          <a:p>
            <a:pPr indent="228600">
              <a:buNone/>
            </a:pPr>
            <a:r>
              <a:rPr lang="ru-RU" sz="3600" b="1" dirty="0" smtClean="0"/>
              <a:t>Дедушкина книга</a:t>
            </a:r>
          </a:p>
          <a:p>
            <a:pPr indent="228600" algn="ctr">
              <a:buNone/>
            </a:pPr>
            <a:endParaRPr lang="ru-RU" sz="3600" b="1" dirty="0" smtClean="0"/>
          </a:p>
          <a:p>
            <a:pPr indent="228600">
              <a:buNone/>
            </a:pPr>
            <a:endParaRPr lang="ru-RU" sz="3600" b="1" dirty="0" smtClean="0"/>
          </a:p>
          <a:p>
            <a:pPr indent="228600">
              <a:buNone/>
            </a:pPr>
            <a:endParaRPr lang="ru-RU" sz="3600" b="1" dirty="0" smtClean="0"/>
          </a:p>
          <a:p>
            <a:pPr indent="228600">
              <a:buNone/>
            </a:pPr>
            <a:endParaRPr lang="ru-RU" sz="3600" b="1" dirty="0" smtClean="0"/>
          </a:p>
          <a:p>
            <a:pPr indent="228600">
              <a:buNone/>
            </a:pP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53257" y="3244334"/>
            <a:ext cx="412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х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4586069" y="3024554"/>
            <a:ext cx="422031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>
            <a:off x="2504049" y="2785404"/>
            <a:ext cx="2307102" cy="1406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2046849" y="3214467"/>
            <a:ext cx="914400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363416" y="2329934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чья?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1822" y="4243140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(прил.)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9668" y="428534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(сущ.)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7890" name="Picture 2" descr="http://ckt-msk.ru/images/cms/data/b469b666d6a8056a76c4e7a250f08c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2659" y="1778451"/>
            <a:ext cx="3756070" cy="317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0" y="207167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Тесты</a:t>
            </a:r>
            <a:endParaRPr lang="ru-RU" sz="6000" b="1" dirty="0"/>
          </a:p>
        </p:txBody>
      </p:sp>
      <p:pic>
        <p:nvPicPr>
          <p:cNvPr id="49154" name="Picture 2" descr="https://fs00.infourok.ru/images/doc/136/158324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1. Раздел науки о языке, который изучает словосочетание и предложение, называется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0403" y="2022573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а) лексика</a:t>
            </a:r>
          </a:p>
          <a:p>
            <a:pPr>
              <a:buNone/>
            </a:pPr>
            <a:r>
              <a:rPr lang="ru-RU" sz="4000" dirty="0" smtClean="0"/>
              <a:t>б) синтаксис</a:t>
            </a:r>
          </a:p>
          <a:p>
            <a:pPr>
              <a:buNone/>
            </a:pPr>
            <a:r>
              <a:rPr lang="ru-RU" sz="4000" dirty="0" smtClean="0"/>
              <a:t>в) фонетика </a:t>
            </a:r>
          </a:p>
          <a:p>
            <a:pPr>
              <a:buNone/>
            </a:pPr>
            <a:r>
              <a:rPr lang="ru-RU" sz="4000" dirty="0" smtClean="0"/>
              <a:t>г) морфология</a:t>
            </a:r>
          </a:p>
          <a:p>
            <a:pPr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синтаксис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64" y="1590305"/>
            <a:ext cx="1998490" cy="3355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71" y="224448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Выберите правильное утверждение: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22363"/>
            <a:ext cx="10515600" cy="4699855"/>
          </a:xfrm>
        </p:spPr>
        <p:txBody>
          <a:bodyPr>
            <a:normAutofit fontScale="92500" lnSpcReduction="20000"/>
          </a:bodyPr>
          <a:lstStyle/>
          <a:p>
            <a:pPr indent="228600" algn="just">
              <a:buNone/>
            </a:pPr>
            <a:r>
              <a:rPr lang="ru-RU" dirty="0" smtClean="0"/>
              <a:t>А) Словосочетание – синтаксическая единица, состоящая из двух и более знаменательных слов, соединённых сочинительной связью.</a:t>
            </a:r>
          </a:p>
          <a:p>
            <a:pPr indent="228600" algn="just">
              <a:buNone/>
            </a:pPr>
            <a:r>
              <a:rPr lang="ru-RU" dirty="0" smtClean="0"/>
              <a:t>Б) Словосочетание – синтаксическая единица, состоящая из двух и более знаменательных слов.</a:t>
            </a:r>
          </a:p>
          <a:p>
            <a:pPr indent="228600" algn="just">
              <a:buNone/>
            </a:pPr>
            <a:r>
              <a:rPr lang="ru-RU" dirty="0" smtClean="0"/>
              <a:t>В) Словосочетание – синтаксическая единица, состоящая из двух и более знаменательных слов, соединённых подчинительной связью.</a:t>
            </a:r>
          </a:p>
          <a:p>
            <a:pPr indent="228600" algn="just">
              <a:buNone/>
            </a:pPr>
            <a:r>
              <a:rPr lang="ru-RU" dirty="0" smtClean="0"/>
              <a:t>Г) Словосочетание – синтаксическая единица, состоящая из двух и более знаменательных слов, соединённых при помощи союза.</a:t>
            </a:r>
          </a:p>
          <a:p>
            <a:pPr indent="22860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Словосочетание – синтаксическая единица, состоящая из двух и более знаменательных слов, соединённых подчинительной связью.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7" y="57614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002060"/>
                </a:solidFill>
              </a:rPr>
              <a:t>3. Какое сочетание слов не является словосочетанием?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а) в хвойном лесу </a:t>
            </a:r>
          </a:p>
          <a:p>
            <a:pPr>
              <a:buNone/>
            </a:pPr>
            <a:r>
              <a:rPr lang="ru-RU" sz="4000" dirty="0" smtClean="0"/>
              <a:t>б) лететь над лесом</a:t>
            </a:r>
          </a:p>
          <a:p>
            <a:pPr>
              <a:buNone/>
            </a:pPr>
            <a:r>
              <a:rPr lang="ru-RU" sz="4000" dirty="0" smtClean="0"/>
              <a:t>в) через весь лес </a:t>
            </a:r>
          </a:p>
          <a:p>
            <a:pPr>
              <a:buNone/>
            </a:pPr>
            <a:r>
              <a:rPr lang="ru-RU" sz="4000" dirty="0" smtClean="0"/>
              <a:t>г) лес да поле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лес да поле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39938" name="Picture 2" descr="https://get.pxhere.com/photo/landscape-tree-nature-forest-grass-mountain-cloud-plant-sky-hiking-field-lawn-meadow-sunlight-leaf-hill-flower-summer-green-pasture-autumn-trees-hills-creativecommons-clouds-grassland-shrub-appalachianmountains-alleghenyplateau-lycomingcounty-pennsylvania-endlessmountains-cirrus-merrilllinnconservancy-glacierpoolspreserve-plantation-woodland-habitat-ecosystem-rural-area-natural-environment-geographical-feature-woody-plant-111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0823" y="1962301"/>
            <a:ext cx="3940451" cy="2626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4. Выберите глагольное словосочетание: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99016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sz="3600" dirty="0" smtClean="0"/>
              <a:t>А) Седьмое октября</a:t>
            </a:r>
          </a:p>
          <a:p>
            <a:pPr>
              <a:buNone/>
            </a:pPr>
            <a:r>
              <a:rPr lang="ru-RU" sz="3600" dirty="0" smtClean="0"/>
              <a:t>Б) Поздно проснулся</a:t>
            </a:r>
          </a:p>
          <a:p>
            <a:pPr>
              <a:buNone/>
            </a:pPr>
            <a:r>
              <a:rPr lang="ru-RU" sz="3600" dirty="0" smtClean="0"/>
              <a:t>В) Очень нужно</a:t>
            </a:r>
          </a:p>
          <a:p>
            <a:pPr>
              <a:buNone/>
            </a:pPr>
            <a:r>
              <a:rPr lang="ru-RU" sz="3600" dirty="0" smtClean="0"/>
              <a:t>Г) Слишком рано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Поздно проснулся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4034" name="Picture 2" descr="https://medaboutme.ru/upload/medialibrary/728/shutterstock_512565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8291" y="2067951"/>
            <a:ext cx="4070562" cy="2715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42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5. Выберите словосочетание, в котором главным словом является причастие: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sz="3200" dirty="0" smtClean="0"/>
              <a:t>А) Твоё мнение</a:t>
            </a:r>
          </a:p>
          <a:p>
            <a:pPr>
              <a:buNone/>
            </a:pPr>
            <a:r>
              <a:rPr lang="ru-RU" sz="3200" dirty="0" smtClean="0"/>
              <a:t>Б) Весёлое настроение</a:t>
            </a:r>
          </a:p>
          <a:p>
            <a:pPr>
              <a:buNone/>
            </a:pPr>
            <a:r>
              <a:rPr lang="ru-RU" sz="3200" dirty="0" smtClean="0"/>
              <a:t>В) Закутанная шалью</a:t>
            </a:r>
          </a:p>
          <a:p>
            <a:pPr>
              <a:buNone/>
            </a:pPr>
            <a:r>
              <a:rPr lang="ru-RU" sz="3200" dirty="0" smtClean="0"/>
              <a:t>Г) Неисправимый лгун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Закутанная шалью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45058" name="Picture 2" descr="https://im0-tub-ru.yandex.net/i?id=0660e2de6d4d6857f9dabc3b6832ac5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6382" y="1961164"/>
            <a:ext cx="2133586" cy="3212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Оцени себя!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/>
              <a:t> 5 правильных ответов – оценка «</a:t>
            </a:r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r>
              <a:rPr lang="ru-RU" sz="3600" dirty="0" smtClean="0"/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 4 правильных </a:t>
            </a:r>
            <a:r>
              <a:rPr lang="ru-RU" sz="3600" dirty="0" smtClean="0"/>
              <a:t>ответа </a:t>
            </a:r>
            <a:r>
              <a:rPr lang="ru-RU" sz="3600" dirty="0" smtClean="0"/>
              <a:t>– оценка «</a:t>
            </a:r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r>
              <a:rPr lang="ru-RU" sz="3600" dirty="0" smtClean="0"/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 3 </a:t>
            </a:r>
            <a:r>
              <a:rPr lang="ru-RU" sz="3600" smtClean="0"/>
              <a:t>правильных </a:t>
            </a:r>
            <a:r>
              <a:rPr lang="ru-RU" sz="3600" smtClean="0"/>
              <a:t>ответа </a:t>
            </a:r>
            <a:r>
              <a:rPr lang="ru-RU" sz="3600" dirty="0" smtClean="0"/>
              <a:t>– оценка «</a:t>
            </a:r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40962" name="Picture 2" descr="https://img.kanal-o.ru/img/2018-04-23/fmt_94_24_shutterstock_4695018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595" y="3707451"/>
            <a:ext cx="4869954" cy="2739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Словарный диктант. 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838200" y="1237957"/>
            <a:ext cx="10515600" cy="5289452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dirty="0" smtClean="0"/>
              <a:t>Изб…рать  президента,  </a:t>
            </a:r>
            <a:r>
              <a:rPr lang="ru-RU" sz="3200" dirty="0" err="1" smtClean="0"/>
              <a:t>бе...спорный</a:t>
            </a:r>
            <a:r>
              <a:rPr lang="ru-RU" sz="3200" dirty="0" smtClean="0"/>
              <a:t>  приоритет, беседовать  с </a:t>
            </a:r>
            <a:r>
              <a:rPr lang="ru-RU" sz="3200" dirty="0" err="1" smtClean="0"/>
              <a:t>ровес</a:t>
            </a:r>
            <a:r>
              <a:rPr lang="ru-RU" sz="3200" dirty="0" smtClean="0"/>
              <a:t>…</a:t>
            </a:r>
            <a:r>
              <a:rPr lang="ru-RU" sz="3200" dirty="0" err="1" smtClean="0"/>
              <a:t>ником</a:t>
            </a:r>
            <a:r>
              <a:rPr lang="ru-RU" sz="3200" dirty="0" smtClean="0"/>
              <a:t>,  </a:t>
            </a:r>
            <a:r>
              <a:rPr lang="ru-RU" sz="3200" dirty="0" err="1" smtClean="0"/>
              <a:t>обидет</a:t>
            </a:r>
            <a:r>
              <a:rPr lang="ru-RU" sz="3200" dirty="0" smtClean="0"/>
              <a:t>…</a:t>
            </a:r>
            <a:r>
              <a:rPr lang="ru-RU" sz="3200" dirty="0" err="1" smtClean="0"/>
              <a:t>ся</a:t>
            </a:r>
            <a:r>
              <a:rPr lang="ru-RU" sz="3200" dirty="0" smtClean="0"/>
              <a:t>  на  </a:t>
            </a:r>
            <a:r>
              <a:rPr lang="ru-RU" sz="3200" dirty="0" err="1" smtClean="0"/>
              <a:t>сверс</a:t>
            </a:r>
            <a:r>
              <a:rPr lang="ru-RU" sz="3200" dirty="0" smtClean="0"/>
              <a:t>…</a:t>
            </a:r>
            <a:r>
              <a:rPr lang="ru-RU" sz="3200" dirty="0" err="1" smtClean="0"/>
              <a:t>ника</a:t>
            </a:r>
            <a:r>
              <a:rPr lang="ru-RU" sz="3200" dirty="0" smtClean="0"/>
              <a:t>, истин…</a:t>
            </a:r>
            <a:r>
              <a:rPr lang="ru-RU" sz="3200" dirty="0" err="1" smtClean="0"/>
              <a:t>ое</a:t>
            </a:r>
            <a:r>
              <a:rPr lang="ru-RU" sz="3200" dirty="0" smtClean="0"/>
              <a:t>  мужество, пренебрегать  </a:t>
            </a:r>
            <a:r>
              <a:rPr lang="ru-RU" sz="3200" dirty="0" err="1" smtClean="0"/>
              <a:t>опас</a:t>
            </a:r>
            <a:r>
              <a:rPr lang="ru-RU" sz="3200" dirty="0" smtClean="0"/>
              <a:t>…</a:t>
            </a:r>
            <a:r>
              <a:rPr lang="ru-RU" sz="3200" dirty="0" err="1" smtClean="0"/>
              <a:t>ностью</a:t>
            </a:r>
            <a:r>
              <a:rPr lang="ru-RU" sz="3200" dirty="0" smtClean="0"/>
              <a:t>,  </a:t>
            </a:r>
            <a:r>
              <a:rPr lang="ru-RU" sz="3200" dirty="0" err="1" smtClean="0"/>
              <a:t>бе</a:t>
            </a:r>
            <a:r>
              <a:rPr lang="ru-RU" sz="3200" dirty="0" smtClean="0"/>
              <a:t>…</a:t>
            </a:r>
            <a:r>
              <a:rPr lang="ru-RU" sz="3200" dirty="0" err="1" smtClean="0"/>
              <a:t>престанные</a:t>
            </a:r>
            <a:r>
              <a:rPr lang="ru-RU" sz="3200" dirty="0" smtClean="0"/>
              <a:t>  дожди,  камень пр…</a:t>
            </a:r>
            <a:r>
              <a:rPr lang="ru-RU" sz="3200" dirty="0" err="1" smtClean="0"/>
              <a:t>ткновения</a:t>
            </a:r>
            <a:r>
              <a:rPr lang="ru-RU" sz="3200" dirty="0" smtClean="0"/>
              <a:t>, петь под </a:t>
            </a:r>
            <a:r>
              <a:rPr lang="ru-RU" sz="3200" dirty="0" err="1" smtClean="0"/>
              <a:t>ак</a:t>
            </a:r>
            <a:r>
              <a:rPr lang="ru-RU" sz="3200" dirty="0" smtClean="0"/>
              <a:t>…</a:t>
            </a:r>
            <a:r>
              <a:rPr lang="ru-RU" sz="3200" dirty="0" err="1" smtClean="0"/>
              <a:t>омпан</a:t>
            </a:r>
            <a:r>
              <a:rPr lang="ru-RU" sz="3200" dirty="0" smtClean="0"/>
              <a:t>…</a:t>
            </a:r>
            <a:r>
              <a:rPr lang="ru-RU" sz="3200" dirty="0" err="1" smtClean="0"/>
              <a:t>мент</a:t>
            </a:r>
            <a:r>
              <a:rPr lang="ru-RU" sz="3200" dirty="0" smtClean="0"/>
              <a:t>, пр…одолевать препятствия, </a:t>
            </a:r>
            <a:r>
              <a:rPr lang="ru-RU" sz="3200" dirty="0" err="1" smtClean="0"/>
              <a:t>взб</a:t>
            </a:r>
            <a:r>
              <a:rPr lang="ru-RU" sz="3200" dirty="0" smtClean="0"/>
              <a:t>…</a:t>
            </a:r>
            <a:r>
              <a:rPr lang="ru-RU" sz="3200" dirty="0" err="1" smtClean="0"/>
              <a:t>рается</a:t>
            </a:r>
            <a:r>
              <a:rPr lang="ru-RU" sz="3200" dirty="0" smtClean="0"/>
              <a:t> влево, усеян…</a:t>
            </a:r>
            <a:r>
              <a:rPr lang="ru-RU" sz="3200" dirty="0" err="1" smtClean="0"/>
              <a:t>ые</a:t>
            </a:r>
            <a:r>
              <a:rPr lang="ru-RU" sz="3200" dirty="0" smtClean="0"/>
              <a:t> неспелыми ягодами,  </a:t>
            </a:r>
            <a:r>
              <a:rPr lang="ru-RU" sz="3200" dirty="0" err="1" smtClean="0"/>
              <a:t>ра</a:t>
            </a:r>
            <a:r>
              <a:rPr lang="ru-RU" sz="3200" dirty="0" smtClean="0"/>
              <a:t>…пол…</a:t>
            </a:r>
            <a:r>
              <a:rPr lang="ru-RU" sz="3200" dirty="0" err="1" smtClean="0"/>
              <a:t>гаются</a:t>
            </a:r>
            <a:r>
              <a:rPr lang="ru-RU" sz="3200" dirty="0" smtClean="0"/>
              <a:t> на  отдых, темно…зеленым лесом.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49649" y="1176383"/>
            <a:ext cx="43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74425" y="1153552"/>
            <a:ext cx="370437" cy="593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5683347" y="1899139"/>
            <a:ext cx="337625" cy="1266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265033" y="2048580"/>
            <a:ext cx="385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25147" y="1992310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079674" y="2754923"/>
            <a:ext cx="337625" cy="1266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919017" y="24565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20765" y="292077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58747" y="292077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878501" y="290671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06698" y="335687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09024" y="3342807"/>
            <a:ext cx="43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1608" y="3750770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915436" y="380704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006305" y="383517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72163" y="4271274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305733" y="1640617"/>
            <a:ext cx="43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" name="Picture 6" descr="https://avatars.mds.yandex.net/get-zen_doc/1107063/pub_5bb10e3e9f3bb400aa407fb1_5bb10e9c3788e900a9045cf1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8679" y="4774698"/>
            <a:ext cx="2309236" cy="1676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Подведение итогов урока.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>
              <a:buNone/>
            </a:pPr>
            <a:r>
              <a:rPr lang="ru-RU" sz="3200" dirty="0" smtClean="0"/>
              <a:t>1. Повторили, что называется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словосочетанием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2. Разобрали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смысловую и грамматическую связь в словосочетании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3. Узнали о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видах словосочетаний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4. Выяснили, что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не является словосочетанием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 descr="C:\Users\user\Desktop\к презентациям\логопит 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84609" y="4304714"/>
            <a:ext cx="2001989" cy="21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26" y="21429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Самостоятельная работа.</a:t>
            </a:r>
            <a:endParaRPr lang="ru-RU" sz="6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3046" y="1500174"/>
            <a:ext cx="10692142" cy="4637090"/>
          </a:xfrm>
        </p:spPr>
        <p:txBody>
          <a:bodyPr>
            <a:normAutofit/>
          </a:bodyPr>
          <a:lstStyle/>
          <a:p>
            <a:pPr marL="742950" indent="742950" algn="just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Упражнения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39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(стр.25):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определите, какой частью речи является главное слово в словосочетании, выпишите сначала именные словосочетания, затем глагольные и потом наречные.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https://mtdata.ru/u2/photo2B26/20272107322-0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8948" y="3701289"/>
            <a:ext cx="4034133" cy="27280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335" y="2947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Что такое словосочетание?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9727" y="1821767"/>
            <a:ext cx="7138181" cy="5036233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/>
              <a:t>Словосочетание</a:t>
            </a:r>
            <a:r>
              <a:rPr lang="ru-RU" dirty="0" smtClean="0"/>
              <a:t> — синтаксическая единица, из которой строится предложение. </a:t>
            </a:r>
          </a:p>
          <a:p>
            <a:pPr indent="228600" algn="just">
              <a:buNone/>
            </a:pPr>
            <a:r>
              <a:rPr lang="ru-RU" dirty="0" smtClean="0"/>
              <a:t>Словосочетание </a:t>
            </a:r>
            <a:r>
              <a:rPr lang="ru-RU" b="1" dirty="0" smtClean="0"/>
              <a:t>образуется в результате соединения двух или более слов</a:t>
            </a:r>
            <a:r>
              <a:rPr lang="ru-RU" dirty="0" smtClean="0"/>
              <a:t>, это наименьший контекст, в котором проявляется лексическое значение слова и его грамматические свойства.</a:t>
            </a:r>
          </a:p>
          <a:p>
            <a:endParaRPr lang="ru-RU" dirty="0"/>
          </a:p>
        </p:txBody>
      </p:sp>
      <p:pic>
        <p:nvPicPr>
          <p:cNvPr id="4" name="Picture 2" descr="https://sun9-24.userapi.com/c840726/v840726543/2723e/uCNAqi5ZreQ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9038" y="2307101"/>
            <a:ext cx="3571922" cy="2637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Что значит «контекст»?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indent="228600">
              <a:buNone/>
            </a:pPr>
            <a:r>
              <a:rPr lang="ru-RU" b="1" dirty="0" smtClean="0"/>
              <a:t>Орган</a:t>
            </a:r>
            <a:r>
              <a:rPr lang="ru-RU" dirty="0" smtClean="0"/>
              <a:t> – это...</a:t>
            </a:r>
          </a:p>
          <a:p>
            <a:pPr indent="228600">
              <a:buNone/>
            </a:pPr>
            <a:r>
              <a:rPr lang="ru-RU" dirty="0" smtClean="0"/>
              <a:t>орган печати(газета)</a:t>
            </a:r>
          </a:p>
          <a:p>
            <a:pPr indent="22860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28714" y="2020445"/>
            <a:ext cx="3632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buNone/>
            </a:pPr>
            <a:r>
              <a:rPr lang="ru-RU" sz="2800" dirty="0" smtClean="0"/>
              <a:t>орган зрения (глаз)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78057" y="4204286"/>
            <a:ext cx="378822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/>
            <a:r>
              <a:rPr lang="ru-RU" sz="2800" dirty="0" smtClean="0"/>
              <a:t>служить в органах (например, в милиции)</a:t>
            </a:r>
          </a:p>
          <a:p>
            <a:pPr indent="228600">
              <a:buNone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546002" y="4296062"/>
            <a:ext cx="2841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buNone/>
            </a:pPr>
            <a:r>
              <a:rPr lang="ru-RU" sz="2800" dirty="0" smtClean="0"/>
              <a:t>слушать орган</a:t>
            </a:r>
          </a:p>
        </p:txBody>
      </p:sp>
      <p:pic>
        <p:nvPicPr>
          <p:cNvPr id="19458" name="Picture 2" descr="https://im0-tub-ru.yandex.net/i?id=84eafcabf6293fc88d0e055f0b498711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0812" y="2138289"/>
            <a:ext cx="1843805" cy="1728567"/>
          </a:xfrm>
          <a:prstGeom prst="rect">
            <a:avLst/>
          </a:prstGeom>
          <a:noFill/>
        </p:spPr>
      </p:pic>
      <p:pic>
        <p:nvPicPr>
          <p:cNvPr id="19460" name="Picture 4" descr="https://www.wmj.ru/imgs/2019/05/15/14/3369032/b363b7d7f473a64c4b699928bbdc168ca2a411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0947" y="2588455"/>
            <a:ext cx="1920990" cy="128016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919115" y="1345195"/>
            <a:ext cx="3065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buNone/>
            </a:pPr>
            <a:r>
              <a:rPr lang="ru-RU" sz="2800" b="1" dirty="0" err="1" smtClean="0"/>
              <a:t>о́рган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орга́н</a:t>
            </a:r>
            <a:r>
              <a:rPr lang="ru-RU" sz="2800" b="1" dirty="0" smtClean="0"/>
              <a:t>?</a:t>
            </a:r>
          </a:p>
        </p:txBody>
      </p:sp>
      <p:pic>
        <p:nvPicPr>
          <p:cNvPr id="19462" name="Picture 6" descr="https://www.glionnamansell.com/mansell/assets/AllenOrgan-Q30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7279" y="4521897"/>
            <a:ext cx="1557342" cy="2075850"/>
          </a:xfrm>
          <a:prstGeom prst="rect">
            <a:avLst/>
          </a:prstGeom>
          <a:noFill/>
        </p:spPr>
      </p:pic>
      <p:pic>
        <p:nvPicPr>
          <p:cNvPr id="19464" name="Picture 8" descr="https://printonic.ru/uploads/images/2016/04/15/img_5710aebfa8f4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740" y="4149970"/>
            <a:ext cx="1686320" cy="2391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6336" y="432923"/>
            <a:ext cx="10515600" cy="5630252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Словосочетание</a:t>
            </a:r>
            <a:r>
              <a:rPr lang="ru-RU" sz="3200" b="1" dirty="0" smtClean="0"/>
              <a:t> — два или несколько самостоятельных слов, связанных по смыслу и грамматически</a:t>
            </a:r>
            <a:r>
              <a:rPr lang="ru-RU" sz="2400" i="1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Словосочетание называет предметы, действия, признаки более конкретно. </a:t>
            </a: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2032000" y="2850674"/>
          <a:ext cx="8128000" cy="3368040"/>
        </p:xfrm>
        <a:graphic>
          <a:graphicData uri="http://schemas.openxmlformats.org/drawingml/2006/table">
            <a:tbl>
              <a:tblPr/>
              <a:tblGrid>
                <a:gridCol w="4064000"/>
                <a:gridCol w="406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800" b="0" i="0" dirty="0">
                          <a:solidFill>
                            <a:srgbClr val="FFFFFF"/>
                          </a:solidFill>
                        </a:rPr>
                        <a:t>слово</a:t>
                      </a:r>
                    </a:p>
                  </a:txBody>
                  <a:tcPr marL="85725" marR="85725" marT="47625" marB="476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i="0">
                          <a:solidFill>
                            <a:srgbClr val="FFFFFF"/>
                          </a:solidFill>
                        </a:rPr>
                        <a:t>словосочетание</a:t>
                      </a:r>
                    </a:p>
                  </a:txBody>
                  <a:tcPr marL="85725" marR="85725" marT="47625" marB="476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dirty="0">
                          <a:latin typeface="Times New Roman"/>
                        </a:rPr>
                        <a:t>стол</a:t>
                      </a:r>
                      <a:endParaRPr lang="ru-RU" sz="2800" b="1" i="0" dirty="0"/>
                    </a:p>
                  </a:txBody>
                  <a:tcPr marL="85725" marR="85725" marT="47625" marB="47625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i="0">
                          <a:latin typeface="Times New Roman"/>
                        </a:rPr>
                        <a:t>обеденный стол</a:t>
                      </a:r>
                      <a:br>
                        <a:rPr lang="ru-RU" sz="2800" i="0">
                          <a:latin typeface="Times New Roman"/>
                        </a:rPr>
                      </a:br>
                      <a:r>
                        <a:rPr lang="ru-RU" sz="2800" i="0">
                          <a:latin typeface="Times New Roman"/>
                        </a:rPr>
                        <a:t>письменный стол</a:t>
                      </a:r>
                      <a:endParaRPr lang="ru-RU" sz="2800" i="0"/>
                    </a:p>
                  </a:txBody>
                  <a:tcPr marL="85725" marR="85725" marT="47625" marB="47625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dirty="0">
                          <a:latin typeface="Times New Roman"/>
                        </a:rPr>
                        <a:t>лист</a:t>
                      </a:r>
                      <a:endParaRPr lang="ru-RU" sz="2800" b="1" i="0" dirty="0"/>
                    </a:p>
                  </a:txBody>
                  <a:tcPr marL="85725" marR="85725" marT="47625" marB="47625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i="0">
                          <a:latin typeface="Times New Roman"/>
                        </a:rPr>
                        <a:t>лавровый лист</a:t>
                      </a:r>
                      <a:br>
                        <a:rPr lang="ru-RU" sz="2800" i="0">
                          <a:latin typeface="Times New Roman"/>
                        </a:rPr>
                      </a:br>
                      <a:r>
                        <a:rPr lang="ru-RU" sz="2800" i="0">
                          <a:latin typeface="Times New Roman"/>
                        </a:rPr>
                        <a:t>лист малины</a:t>
                      </a:r>
                      <a:endParaRPr lang="ru-RU" sz="2800" i="0"/>
                    </a:p>
                  </a:txBody>
                  <a:tcPr marL="85725" marR="85725" marT="47625" marB="47625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dirty="0">
                          <a:latin typeface="Times New Roman"/>
                        </a:rPr>
                        <a:t>гулять</a:t>
                      </a:r>
                      <a:endParaRPr lang="ru-RU" sz="2800" b="1" i="0" dirty="0"/>
                    </a:p>
                  </a:txBody>
                  <a:tcPr marL="85725" marR="85725" marT="47625" marB="47625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i="0" dirty="0">
                          <a:latin typeface="Times New Roman"/>
                        </a:rPr>
                        <a:t>гулять в парке</a:t>
                      </a:r>
                      <a:br>
                        <a:rPr lang="ru-RU" sz="2800" i="0" dirty="0">
                          <a:latin typeface="Times New Roman"/>
                        </a:rPr>
                      </a:br>
                      <a:r>
                        <a:rPr lang="ru-RU" sz="2800" i="0" dirty="0">
                          <a:latin typeface="Times New Roman"/>
                        </a:rPr>
                        <a:t>гулять с друзьями</a:t>
                      </a:r>
                      <a:endParaRPr lang="ru-RU" sz="2800" i="0" dirty="0"/>
                    </a:p>
                  </a:txBody>
                  <a:tcPr marL="85725" marR="85725" marT="47625" marB="47625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132" y="5902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Смысловая связь в словосочетаниях.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28677"/>
            <a:ext cx="10515600" cy="4351338"/>
          </a:xfrm>
        </p:spPr>
        <p:txBody>
          <a:bodyPr/>
          <a:lstStyle/>
          <a:p>
            <a:pPr indent="228600" algn="just">
              <a:buNone/>
            </a:pPr>
            <a:r>
              <a:rPr lang="ru-RU" sz="2400" b="1" dirty="0" smtClean="0"/>
              <a:t>Смысловая связь слов</a:t>
            </a:r>
            <a:r>
              <a:rPr lang="ru-RU" sz="2400" dirty="0" smtClean="0"/>
              <a:t> в словосочетаниях устанавливается по вопросам, которые задаются от главного слова к зависимому: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37957" y="2456864"/>
          <a:ext cx="9917723" cy="3768090"/>
        </p:xfrm>
        <a:graphic>
          <a:graphicData uri="http://schemas.openxmlformats.org/drawingml/2006/table">
            <a:tbl>
              <a:tblPr/>
              <a:tblGrid>
                <a:gridCol w="4558102"/>
                <a:gridCol w="535962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FFFF"/>
                          </a:solidFill>
                        </a:rPr>
                        <a:t>Смысловая связь</a:t>
                      </a:r>
                    </a:p>
                  </a:txBody>
                  <a:tcPr marL="85725" marR="85725" marT="47625" marB="476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FFFF"/>
                          </a:solidFill>
                        </a:rPr>
                        <a:t>Примеры</a:t>
                      </a:r>
                    </a:p>
                  </a:txBody>
                  <a:tcPr marL="85725" marR="85725" marT="47625" marB="476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/>
                        <a:t>предмет и его признак</a:t>
                      </a:r>
                    </a:p>
                  </a:txBody>
                  <a:tcPr marL="85725" marR="85725" marT="47625" marB="47625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i="1" dirty="0">
                          <a:latin typeface="Times New Roman"/>
                        </a:rPr>
                        <a:t>засохший цветок</a:t>
                      </a:r>
                      <a:br>
                        <a:rPr lang="ru-RU" sz="2400" i="1" dirty="0">
                          <a:latin typeface="Times New Roman"/>
                        </a:rPr>
                      </a:br>
                      <a:r>
                        <a:rPr lang="ru-RU" sz="2400" i="1" dirty="0">
                          <a:latin typeface="Times New Roman"/>
                        </a:rPr>
                        <a:t>цветок</a:t>
                      </a:r>
                      <a:r>
                        <a:rPr lang="ru-RU" sz="2400" dirty="0"/>
                        <a:t> </a:t>
                      </a:r>
                      <a:r>
                        <a:rPr lang="ru-RU" sz="2400" b="1" dirty="0"/>
                        <a:t>(какой?)</a:t>
                      </a:r>
                      <a:r>
                        <a:rPr lang="ru-RU" sz="2400" dirty="0"/>
                        <a:t> </a:t>
                      </a:r>
                      <a:r>
                        <a:rPr lang="ru-RU" sz="2400" i="1" dirty="0">
                          <a:latin typeface="Times New Roman"/>
                        </a:rPr>
                        <a:t>засохший</a:t>
                      </a:r>
                      <a:endParaRPr lang="ru-RU" sz="2400" dirty="0"/>
                    </a:p>
                  </a:txBody>
                  <a:tcPr marL="85725" marR="85725" marT="47625" marB="47625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/>
                        <a:t>действие и предмет</a:t>
                      </a:r>
                    </a:p>
                  </a:txBody>
                  <a:tcPr marL="85725" marR="85725" marT="47625" marB="47625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i="1" dirty="0">
                          <a:latin typeface="Times New Roman"/>
                        </a:rPr>
                        <a:t>лететь к солнцу</a:t>
                      </a:r>
                      <a:br>
                        <a:rPr lang="ru-RU" sz="2400" i="1" dirty="0">
                          <a:latin typeface="Times New Roman"/>
                        </a:rPr>
                      </a:br>
                      <a:r>
                        <a:rPr lang="ru-RU" sz="2400" i="1" dirty="0">
                          <a:latin typeface="Times New Roman"/>
                        </a:rPr>
                        <a:t>лететь</a:t>
                      </a:r>
                      <a:r>
                        <a:rPr lang="ru-RU" sz="2400" dirty="0"/>
                        <a:t> </a:t>
                      </a:r>
                      <a:r>
                        <a:rPr lang="ru-RU" sz="2400" b="1" dirty="0"/>
                        <a:t>(к чему?)</a:t>
                      </a:r>
                      <a:r>
                        <a:rPr lang="ru-RU" sz="2400" dirty="0"/>
                        <a:t> </a:t>
                      </a:r>
                      <a:r>
                        <a:rPr lang="ru-RU" sz="2400" i="1" dirty="0">
                          <a:latin typeface="Times New Roman"/>
                        </a:rPr>
                        <a:t>к солнцу</a:t>
                      </a:r>
                      <a:endParaRPr lang="ru-RU" sz="2400" dirty="0"/>
                    </a:p>
                  </a:txBody>
                  <a:tcPr marL="85725" marR="85725" marT="47625" marB="47625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/>
                        <a:t>действие и его признак</a:t>
                      </a:r>
                    </a:p>
                  </a:txBody>
                  <a:tcPr marL="85725" marR="85725" marT="47625" marB="47625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i="1" dirty="0">
                          <a:latin typeface="Times New Roman"/>
                        </a:rPr>
                        <a:t>заинтересованно разглядывать</a:t>
                      </a:r>
                      <a:br>
                        <a:rPr lang="ru-RU" sz="2400" i="1" dirty="0">
                          <a:latin typeface="Times New Roman"/>
                        </a:rPr>
                      </a:br>
                      <a:r>
                        <a:rPr lang="ru-RU" sz="2400" i="1" dirty="0">
                          <a:latin typeface="Times New Roman"/>
                        </a:rPr>
                        <a:t>разглядывать</a:t>
                      </a:r>
                      <a:r>
                        <a:rPr lang="ru-RU" sz="2400" dirty="0"/>
                        <a:t> </a:t>
                      </a:r>
                      <a:r>
                        <a:rPr lang="ru-RU" sz="2400" b="1" dirty="0"/>
                        <a:t>(как?)</a:t>
                      </a:r>
                      <a:r>
                        <a:rPr lang="ru-RU" sz="2400" dirty="0"/>
                        <a:t> </a:t>
                      </a:r>
                      <a:r>
                        <a:rPr lang="ru-RU" sz="2400" i="1" dirty="0">
                          <a:latin typeface="Times New Roman"/>
                        </a:rPr>
                        <a:t>заинтересованно</a:t>
                      </a:r>
                      <a:endParaRPr lang="ru-RU" sz="2400" dirty="0"/>
                    </a:p>
                  </a:txBody>
                  <a:tcPr marL="85725" marR="85725" marT="47625" marB="47625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/>
                        <a:t>признак и его степень</a:t>
                      </a:r>
                    </a:p>
                  </a:txBody>
                  <a:tcPr marL="85725" marR="85725" marT="47625" marB="47625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i="1" dirty="0">
                          <a:latin typeface="Times New Roman"/>
                        </a:rPr>
                        <a:t>по-весеннему свежий</a:t>
                      </a:r>
                      <a:br>
                        <a:rPr lang="ru-RU" sz="2400" i="1" dirty="0">
                          <a:latin typeface="Times New Roman"/>
                        </a:rPr>
                      </a:br>
                      <a:r>
                        <a:rPr lang="ru-RU" sz="2400" i="1" dirty="0">
                          <a:latin typeface="Times New Roman"/>
                        </a:rPr>
                        <a:t>свежий</a:t>
                      </a:r>
                      <a:r>
                        <a:rPr lang="ru-RU" sz="2400" dirty="0"/>
                        <a:t> </a:t>
                      </a:r>
                      <a:r>
                        <a:rPr lang="ru-RU" sz="2400" b="1" dirty="0"/>
                        <a:t>(как?) </a:t>
                      </a:r>
                      <a:r>
                        <a:rPr lang="ru-RU" sz="2400" i="1" dirty="0">
                          <a:latin typeface="Times New Roman"/>
                        </a:rPr>
                        <a:t>по-весеннему</a:t>
                      </a:r>
                      <a:endParaRPr lang="ru-RU" sz="2400" dirty="0"/>
                    </a:p>
                  </a:txBody>
                  <a:tcPr marL="85725" marR="85725" marT="47625" marB="47625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Грамматическая связь в словосочетаниях.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>
              <a:buNone/>
            </a:pPr>
            <a:r>
              <a:rPr lang="ru-RU" sz="3200" dirty="0" smtClean="0"/>
              <a:t>Зависимое слово связывается с главным не только по смыслу, но и грамматически. </a:t>
            </a:r>
            <a:r>
              <a:rPr lang="ru-RU" sz="3200" b="1" dirty="0" smtClean="0"/>
              <a:t>Грамматическая связь слов</a:t>
            </a:r>
            <a:r>
              <a:rPr lang="ru-RU" sz="3200" dirty="0" smtClean="0"/>
              <a:t> в словосочетании чаще всего выражается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 помощью окончания или с помощью окончания и предлога:</a:t>
            </a:r>
          </a:p>
          <a:p>
            <a:pPr indent="228600" algn="just">
              <a:buNone/>
            </a:pPr>
            <a:r>
              <a:rPr lang="ru-RU" sz="3200" i="1" dirty="0" smtClean="0"/>
              <a:t>домашние тапочки, тапочки</a:t>
            </a:r>
            <a:r>
              <a:rPr lang="ru-RU" sz="3200" dirty="0" smtClean="0"/>
              <a:t> (какие?) </a:t>
            </a:r>
            <a:r>
              <a:rPr lang="ru-RU" sz="3200" i="1" dirty="0" smtClean="0"/>
              <a:t>домашн</a:t>
            </a:r>
            <a:r>
              <a:rPr lang="ru-RU" sz="3200" b="1" i="1" dirty="0" smtClean="0">
                <a:solidFill>
                  <a:srgbClr val="7030A0"/>
                </a:solidFill>
              </a:rPr>
              <a:t>ие</a:t>
            </a:r>
            <a:r>
              <a:rPr lang="ru-RU" sz="3200" dirty="0" smtClean="0"/>
              <a:t>;</a:t>
            </a:r>
          </a:p>
          <a:p>
            <a:pPr indent="228600" algn="just">
              <a:buNone/>
            </a:pPr>
            <a:r>
              <a:rPr lang="ru-RU" sz="3200" i="1" dirty="0" smtClean="0"/>
              <a:t>ходить по лезвию, ходить</a:t>
            </a:r>
            <a:r>
              <a:rPr lang="ru-RU" sz="3200" dirty="0" smtClean="0"/>
              <a:t> (по чему?) </a:t>
            </a:r>
            <a:r>
              <a:rPr lang="ru-RU" sz="3200" b="1" i="1" dirty="0" smtClean="0">
                <a:solidFill>
                  <a:srgbClr val="7030A0"/>
                </a:solidFill>
              </a:rPr>
              <a:t>по</a:t>
            </a:r>
            <a:r>
              <a:rPr lang="ru-RU" sz="3200" i="1" dirty="0" smtClean="0"/>
              <a:t> лезви</a:t>
            </a:r>
            <a:r>
              <a:rPr lang="ru-RU" sz="3200" b="1" i="1" dirty="0" smtClean="0">
                <a:solidFill>
                  <a:srgbClr val="7030A0"/>
                </a:solidFill>
              </a:rPr>
              <a:t>ю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Из чего состоит словосочетание?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>
              <a:buNone/>
            </a:pPr>
            <a:r>
              <a:rPr lang="ru-RU" dirty="0" smtClean="0"/>
              <a:t>Словосочетание состоит из </a:t>
            </a:r>
            <a:r>
              <a:rPr lang="ru-RU" b="1" dirty="0" smtClean="0">
                <a:solidFill>
                  <a:srgbClr val="7030A0"/>
                </a:solidFill>
              </a:rPr>
              <a:t>главного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7030A0"/>
                </a:solidFill>
              </a:rPr>
              <a:t>зависимого слова</a:t>
            </a:r>
            <a:r>
              <a:rPr lang="ru-RU" dirty="0" smtClean="0"/>
              <a:t>. Зависимое слово (слова) уточняет смысл главного. </a:t>
            </a:r>
          </a:p>
          <a:p>
            <a:pPr indent="228600" algn="just">
              <a:buNone/>
            </a:pPr>
            <a:r>
              <a:rPr lang="ru-RU" dirty="0" smtClean="0"/>
              <a:t>Например: </a:t>
            </a:r>
          </a:p>
          <a:p>
            <a:pPr indent="228600" algn="just">
              <a:buNone/>
            </a:pPr>
            <a:r>
              <a:rPr lang="ru-RU" i="1" dirty="0" smtClean="0"/>
              <a:t>хорошая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погода</a:t>
            </a:r>
            <a:r>
              <a:rPr lang="ru-RU" i="1" dirty="0" smtClean="0"/>
              <a:t>, </a:t>
            </a:r>
          </a:p>
          <a:p>
            <a:pPr indent="228600" algn="just">
              <a:buNone/>
            </a:pPr>
            <a:r>
              <a:rPr lang="ru-RU" i="1" dirty="0" smtClean="0"/>
              <a:t>плохая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погода</a:t>
            </a:r>
            <a:r>
              <a:rPr lang="ru-RU" i="1" dirty="0" smtClean="0"/>
              <a:t>, 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погода</a:t>
            </a:r>
            <a:r>
              <a:rPr lang="ru-RU" i="1" dirty="0" smtClean="0"/>
              <a:t> в апреле. </a:t>
            </a:r>
          </a:p>
          <a:p>
            <a:pPr indent="228600" algn="just">
              <a:buNone/>
            </a:pPr>
            <a:r>
              <a:rPr lang="ru-RU" dirty="0" smtClean="0"/>
              <a:t>Главное слово (погода) уточняется зависимыми, к которым </a:t>
            </a:r>
            <a:r>
              <a:rPr lang="ru-RU" b="1" dirty="0" smtClean="0"/>
              <a:t>от главного ставится вопрос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95349" y="3987576"/>
            <a:ext cx="587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just">
              <a:buNone/>
            </a:pPr>
            <a:r>
              <a:rPr lang="ru-RU" sz="2400" b="1" dirty="0" err="1" smtClean="0"/>
              <a:t>х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01300" y="3563200"/>
            <a:ext cx="587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just">
              <a:buNone/>
            </a:pPr>
            <a:r>
              <a:rPr lang="ru-RU" sz="2400" b="1" dirty="0" err="1" smtClean="0"/>
              <a:t>х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80309" y="3040351"/>
            <a:ext cx="587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just">
              <a:buNone/>
            </a:pPr>
            <a:r>
              <a:rPr lang="ru-RU" sz="2400" b="1" dirty="0" err="1" smtClean="0"/>
              <a:t>х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995</Words>
  <Application>Microsoft Office PowerPoint</Application>
  <PresentationFormat>Произвольный</PresentationFormat>
  <Paragraphs>221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Сегодня на уроке.</vt:lpstr>
      <vt:lpstr>Словарный диктант.  </vt:lpstr>
      <vt:lpstr>Что такое словосочетание?</vt:lpstr>
      <vt:lpstr>Что значит «контекст»? </vt:lpstr>
      <vt:lpstr>Слайд 6</vt:lpstr>
      <vt:lpstr>Смысловая связь в словосочетаниях. </vt:lpstr>
      <vt:lpstr>Грамматическая связь в словосочетаниях.</vt:lpstr>
      <vt:lpstr>Из чего состоит словосочетание?</vt:lpstr>
      <vt:lpstr>Задание №1. Замените словосочетания «сущ.+сущ.» словосочетанием «сущ.+прил.»</vt:lpstr>
      <vt:lpstr>Признаки словосочетания</vt:lpstr>
      <vt:lpstr>Слайд 12</vt:lpstr>
      <vt:lpstr>Задание №2. Распределите слова в три столбика.</vt:lpstr>
      <vt:lpstr>Слайд 14</vt:lpstr>
      <vt:lpstr>Не являются словосочетаниями: </vt:lpstr>
      <vt:lpstr>Задание №3. Распределительный диктант.</vt:lpstr>
      <vt:lpstr>Неделимые словосочетания </vt:lpstr>
      <vt:lpstr>Задание №4. Выпишите из предложения все словосочетания, обозначьте главное слово.</vt:lpstr>
      <vt:lpstr>Синтаксический разбор словосочетания. </vt:lpstr>
      <vt:lpstr>Пример синтаксического разбора словосочетания.</vt:lpstr>
      <vt:lpstr>Пример синтаксического разбора словосочетания.</vt:lpstr>
      <vt:lpstr>Задание №5. Сделайте синтаксический разбор словосочетания.</vt:lpstr>
      <vt:lpstr>Тесты</vt:lpstr>
      <vt:lpstr>1. Раздел науки о языке, который изучает словосочетание и предложение, называется </vt:lpstr>
      <vt:lpstr>Выберите правильное утверждение:</vt:lpstr>
      <vt:lpstr>3. Какое сочетание слов не является словосочетанием? </vt:lpstr>
      <vt:lpstr>4. Выберите глагольное словосочетание:</vt:lpstr>
      <vt:lpstr>5. Выберите словосочетание, в котором главным словом является причастие:</vt:lpstr>
      <vt:lpstr>Оцени себя!</vt:lpstr>
      <vt:lpstr>Подведение итогов урока.</vt:lpstr>
      <vt:lpstr>Самостоятельная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62</cp:revision>
  <dcterms:created xsi:type="dcterms:W3CDTF">2020-08-20T14:06:43Z</dcterms:created>
  <dcterms:modified xsi:type="dcterms:W3CDTF">2020-09-18T14:54:31Z</dcterms:modified>
</cp:coreProperties>
</file>